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Lst>
  <p:notesMasterIdLst>
    <p:notesMasterId r:id="rId25"/>
  </p:notesMasterIdLst>
  <p:sldIdLst>
    <p:sldId id="312" r:id="rId3"/>
    <p:sldId id="289" r:id="rId4"/>
    <p:sldId id="340" r:id="rId5"/>
    <p:sldId id="336" r:id="rId6"/>
    <p:sldId id="355" r:id="rId7"/>
    <p:sldId id="306" r:id="rId8"/>
    <p:sldId id="338" r:id="rId9"/>
    <p:sldId id="339" r:id="rId10"/>
    <p:sldId id="341" r:id="rId11"/>
    <p:sldId id="342" r:id="rId12"/>
    <p:sldId id="343" r:id="rId13"/>
    <p:sldId id="344" r:id="rId14"/>
    <p:sldId id="346" r:id="rId15"/>
    <p:sldId id="352" r:id="rId16"/>
    <p:sldId id="347" r:id="rId17"/>
    <p:sldId id="353" r:id="rId18"/>
    <p:sldId id="351" r:id="rId19"/>
    <p:sldId id="356" r:id="rId20"/>
    <p:sldId id="348" r:id="rId21"/>
    <p:sldId id="354" r:id="rId22"/>
    <p:sldId id="350" r:id="rId23"/>
    <p:sldId id="34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ra Slagle" initials="TS" lastIdx="10" clrIdx="0">
    <p:extLst/>
  </p:cmAuthor>
  <p:cmAuthor id="2" name="Editorial Integra" initials="EI" lastIdx="3" clrIdx="1">
    <p:extLst/>
  </p:cmAuthor>
  <p:cmAuthor id="3" name="Editorial Integra" initials="Q"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0173" autoAdjust="0"/>
  </p:normalViewPr>
  <p:slideViewPr>
    <p:cSldViewPr>
      <p:cViewPr varScale="1">
        <p:scale>
          <a:sx n="92" d="100"/>
          <a:sy n="92" d="100"/>
        </p:scale>
        <p:origin x="1122" y="90"/>
      </p:cViewPr>
      <p:guideLst>
        <p:guide orient="horz" pos="2160"/>
        <p:guide pos="2880"/>
      </p:guideLst>
    </p:cSldViewPr>
  </p:slideViewPr>
  <p:outlineViewPr>
    <p:cViewPr>
      <p:scale>
        <a:sx n="50" d="100"/>
        <a:sy n="50" d="100"/>
      </p:scale>
      <p:origin x="36" y="18492"/>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422B10-FE80-4935-B9C9-55F2DE02CE53}" type="datetimeFigureOut">
              <a:rPr lang="en-US" smtClean="0"/>
              <a:t>2/5/2020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4C31-EB4A-4B21-8134-CB5741A1DC5F}" type="slidenum">
              <a:rPr lang="en-US" smtClean="0"/>
              <a:t>‹#›</a:t>
            </a:fld>
            <a:endParaRPr lang="en-US" dirty="0"/>
          </a:p>
        </p:txBody>
      </p:sp>
    </p:spTree>
    <p:extLst>
      <p:ext uri="{BB962C8B-B14F-4D97-AF65-F5344CB8AC3E}">
        <p14:creationId xmlns:p14="http://schemas.microsoft.com/office/powerpoint/2010/main" val="211314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9974C31-EB4A-4B21-8134-CB5741A1DC5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40318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9.2: </a:t>
            </a:r>
            <a:r>
              <a:rPr lang="en-US" sz="1200" kern="1200" dirty="0" smtClean="0">
                <a:solidFill>
                  <a:schemeClr val="tx1"/>
                </a:solidFill>
                <a:effectLst/>
                <a:latin typeface="+mn-lt"/>
                <a:ea typeface="+mn-ea"/>
                <a:cs typeface="+mn-cs"/>
              </a:rPr>
              <a:t>Identify the properties of a bivariate relationship: existence, strength, and direction.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9.6: Support for Abortion by Church Attendance.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10</a:t>
            </a:fld>
            <a:endParaRPr lang="en-US" dirty="0"/>
          </a:p>
        </p:txBody>
      </p:sp>
    </p:spTree>
    <p:extLst>
      <p:ext uri="{BB962C8B-B14F-4D97-AF65-F5344CB8AC3E}">
        <p14:creationId xmlns:p14="http://schemas.microsoft.com/office/powerpoint/2010/main" val="26873526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9.2: </a:t>
            </a:r>
            <a:r>
              <a:rPr lang="en-US" sz="1200" kern="1200" dirty="0" smtClean="0">
                <a:solidFill>
                  <a:schemeClr val="tx1"/>
                </a:solidFill>
                <a:effectLst/>
                <a:latin typeface="+mn-lt"/>
                <a:ea typeface="+mn-ea"/>
                <a:cs typeface="+mn-cs"/>
              </a:rPr>
              <a:t>Identify the properties of a bivariate relationship: existence, strength, and direction.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9.7: Support for Abortion by Church Attendance (a Hypothetical Illustration of No Relationship).</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11</a:t>
            </a:fld>
            <a:endParaRPr lang="en-US" dirty="0"/>
          </a:p>
        </p:txBody>
      </p:sp>
    </p:spTree>
    <p:extLst>
      <p:ext uri="{BB962C8B-B14F-4D97-AF65-F5344CB8AC3E}">
        <p14:creationId xmlns:p14="http://schemas.microsoft.com/office/powerpoint/2010/main" val="2892372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9.2: </a:t>
            </a:r>
            <a:r>
              <a:rPr lang="en-US" sz="1200" kern="1200" dirty="0" smtClean="0">
                <a:solidFill>
                  <a:schemeClr val="tx1"/>
                </a:solidFill>
                <a:effectLst/>
                <a:latin typeface="+mn-lt"/>
                <a:ea typeface="+mn-ea"/>
                <a:cs typeface="+mn-cs"/>
              </a:rPr>
              <a:t>Identify the properties of a bivariate relationship: existence, strength, and direction.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Elaboration:</a:t>
            </a:r>
            <a:r>
              <a:rPr lang="en-US" sz="1200" kern="1200" dirty="0" smtClean="0">
                <a:solidFill>
                  <a:schemeClr val="tx1"/>
                </a:solidFill>
                <a:effectLst/>
                <a:latin typeface="+mn-lt"/>
                <a:ea typeface="+mn-ea"/>
                <a:cs typeface="+mn-cs"/>
              </a:rPr>
              <a:t> A process designed to further explore a bivariate relationship, involving the introduction of additional variables, called </a:t>
            </a:r>
            <a:r>
              <a:rPr lang="en-US" sz="1200" b="1" kern="1200" dirty="0" smtClean="0">
                <a:solidFill>
                  <a:schemeClr val="tx1"/>
                </a:solidFill>
                <a:effectLst/>
                <a:latin typeface="+mn-lt"/>
                <a:ea typeface="+mn-ea"/>
                <a:cs typeface="+mn-cs"/>
              </a:rPr>
              <a:t>control variables</a:t>
            </a:r>
            <a:r>
              <a:rPr lang="en-US" sz="1200" b="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Adding a control variable:</a:t>
            </a:r>
            <a:r>
              <a:rPr lang="en-US" baseline="0" dirty="0" smtClean="0"/>
              <a:t> </a:t>
            </a:r>
            <a:r>
              <a:rPr lang="en-US" sz="1200" kern="1200" dirty="0" smtClean="0">
                <a:solidFill>
                  <a:schemeClr val="tx1"/>
                </a:solidFill>
                <a:effectLst/>
                <a:latin typeface="+mn-lt"/>
                <a:ea typeface="+mn-ea"/>
                <a:cs typeface="+mn-cs"/>
              </a:rPr>
              <a:t>By adding a control variable to our analysis, we are considering or “controlling” for the variable’s effect on the bivariate relationship. Each potential control variable represents an alternative explanation for the bivariate relationship under consideration.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Primary goals:</a:t>
            </a:r>
            <a:r>
              <a:rPr lang="en-US" baseline="0" dirty="0" smtClean="0"/>
              <a:t> </a:t>
            </a:r>
            <a:r>
              <a:rPr lang="en-US" sz="1200" kern="1200" dirty="0" smtClean="0">
                <a:solidFill>
                  <a:schemeClr val="tx1"/>
                </a:solidFill>
                <a:effectLst/>
                <a:latin typeface="+mn-lt"/>
                <a:ea typeface="+mn-ea"/>
                <a:cs typeface="+mn-cs"/>
              </a:rPr>
              <a:t>The introduction of additional control variables into a bivariate relationship serves three primary goals in data analysis.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Elaboration allows us to test for nonspuriousness. Establishing cause-and-effect relations requires not only showing that an independent and a dependent variable are associated but also establishing the time order between them and providing theoretical and empirical evidence that the association is nonspurious,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that is, it cannot be “explained away” by other variables.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Elaboration clarifies the causal sequence of bivariate relationships by introducing variables hypothesized to intervene between the independent and dependent variables.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Elaboration specifies the different conditions under which the original bivariate relationship might hold.</a:t>
            </a: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12</a:t>
            </a:fld>
            <a:endParaRPr lang="en-US" dirty="0"/>
          </a:p>
        </p:txBody>
      </p:sp>
    </p:spTree>
    <p:extLst>
      <p:ext uri="{BB962C8B-B14F-4D97-AF65-F5344CB8AC3E}">
        <p14:creationId xmlns:p14="http://schemas.microsoft.com/office/powerpoint/2010/main" val="4061135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Direct causal relationship: </a:t>
            </a:r>
            <a:r>
              <a:rPr lang="en-US" sz="1200" kern="1200" dirty="0" smtClean="0">
                <a:solidFill>
                  <a:schemeClr val="tx1"/>
                </a:solidFill>
                <a:effectLst/>
                <a:latin typeface="+mn-lt"/>
                <a:ea typeface="+mn-ea"/>
                <a:cs typeface="+mn-cs"/>
              </a:rPr>
              <a:t>The relationship between two variables is said to be a </a:t>
            </a:r>
            <a:r>
              <a:rPr lang="en-US" sz="1200" b="0" kern="1200" dirty="0" smtClean="0">
                <a:solidFill>
                  <a:schemeClr val="tx1"/>
                </a:solidFill>
                <a:effectLst/>
                <a:latin typeface="+mn-lt"/>
                <a:ea typeface="+mn-ea"/>
                <a:cs typeface="+mn-cs"/>
              </a:rPr>
              <a:t>direct causal relationship </a:t>
            </a:r>
            <a:r>
              <a:rPr lang="en-US" sz="1200" kern="1200" dirty="0" smtClean="0">
                <a:solidFill>
                  <a:schemeClr val="tx1"/>
                </a:solidFill>
                <a:effectLst/>
                <a:latin typeface="+mn-lt"/>
                <a:ea typeface="+mn-ea"/>
                <a:cs typeface="+mn-cs"/>
              </a:rPr>
              <a:t>when it cannot be accounted for by other theoretically relevant variables. </a:t>
            </a: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Size of the fire:</a:t>
            </a:r>
            <a:r>
              <a:rPr lang="en-US" baseline="0" dirty="0" smtClean="0"/>
              <a:t> </a:t>
            </a:r>
            <a:r>
              <a:rPr lang="en-US" sz="1200" kern="1200" dirty="0" smtClean="0">
                <a:solidFill>
                  <a:schemeClr val="tx1"/>
                </a:solidFill>
                <a:effectLst/>
                <a:latin typeface="+mn-lt"/>
                <a:ea typeface="+mn-ea"/>
                <a:cs typeface="+mn-cs"/>
              </a:rPr>
              <a:t>When the fire is large, more firefighters are sent to the site, and there is a great deal of property damage. Similarly, when the fire is small, fewer firefighters are at the site, and there is probably very little damage.</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Control variable:</a:t>
            </a:r>
            <a:r>
              <a:rPr lang="en-US" baseline="0" dirty="0" smtClean="0"/>
              <a:t> </a:t>
            </a: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number of firefighters and the extent of property damage are both related to the variable </a:t>
            </a:r>
            <a:r>
              <a:rPr lang="en-US" sz="1200" i="1" kern="1200" dirty="0" smtClean="0">
                <a:solidFill>
                  <a:schemeClr val="tx1"/>
                </a:solidFill>
                <a:effectLst/>
                <a:latin typeface="+mn-lt"/>
                <a:ea typeface="+mn-ea"/>
                <a:cs typeface="+mn-cs"/>
              </a:rPr>
              <a:t>size of fire </a:t>
            </a:r>
            <a:r>
              <a:rPr lang="en-US" sz="1200" kern="1200" dirty="0" smtClean="0">
                <a:solidFill>
                  <a:schemeClr val="tx1"/>
                </a:solidFill>
                <a:effectLst/>
                <a:latin typeface="+mn-lt"/>
                <a:ea typeface="+mn-ea"/>
                <a:cs typeface="+mn-cs"/>
              </a:rPr>
              <a:t>but are not related to each other. Then</a:t>
            </a:r>
            <a:r>
              <a:rPr lang="en-US" sz="1200" kern="1200" baseline="0" dirty="0" smtClean="0">
                <a:solidFill>
                  <a:schemeClr val="tx1"/>
                </a:solidFill>
                <a:effectLst/>
                <a:latin typeface="+mn-lt"/>
                <a:ea typeface="+mn-ea"/>
                <a:cs typeface="+mn-cs"/>
              </a:rPr>
              <a:t> the </a:t>
            </a:r>
            <a:r>
              <a:rPr lang="en-US" sz="1200" kern="1200" dirty="0" smtClean="0">
                <a:solidFill>
                  <a:schemeClr val="tx1"/>
                </a:solidFill>
                <a:effectLst/>
                <a:latin typeface="+mn-lt"/>
                <a:ea typeface="+mn-ea"/>
                <a:cs typeface="+mn-cs"/>
              </a:rPr>
              <a:t>size of the fire is called a </a:t>
            </a:r>
            <a:r>
              <a:rPr lang="en-US" sz="1200" i="1" kern="1200" dirty="0" smtClean="0">
                <a:solidFill>
                  <a:schemeClr val="tx1"/>
                </a:solidFill>
                <a:effectLst/>
                <a:latin typeface="+mn-lt"/>
                <a:ea typeface="+mn-ea"/>
                <a:cs typeface="+mn-cs"/>
              </a:rPr>
              <a:t>control variable</a:t>
            </a:r>
            <a:r>
              <a:rPr lang="en-US" sz="1200" i="0" kern="1200" dirty="0" smtClean="0">
                <a:solidFill>
                  <a:schemeClr val="tx1"/>
                </a:solidFill>
                <a:effectLst/>
                <a:latin typeface="+mn-lt"/>
                <a:ea typeface="+mn-ea"/>
                <a:cs typeface="+mn-cs"/>
              </a:rPr>
              <a:t>.</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Spurious relationship</a:t>
            </a:r>
            <a:r>
              <a:rPr lang="en-US" b="0" dirty="0" smtClean="0"/>
              <a:t>:</a:t>
            </a:r>
            <a:r>
              <a:rPr lang="en-US" b="1" dirty="0" smtClean="0"/>
              <a:t> </a:t>
            </a:r>
            <a:r>
              <a:rPr lang="en-US" sz="1200" kern="1200" dirty="0" smtClean="0">
                <a:solidFill>
                  <a:schemeClr val="tx1"/>
                </a:solidFill>
                <a:effectLst/>
                <a:latin typeface="+mn-lt"/>
                <a:ea typeface="+mn-ea"/>
                <a:cs typeface="+mn-cs"/>
              </a:rPr>
              <a:t>A relationship between two variables in which both the independent and dependent variables are influenced by a causally prior control variable, and there is no causal link between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13</a:t>
            </a:fld>
            <a:endParaRPr lang="en-US" dirty="0"/>
          </a:p>
        </p:txBody>
      </p:sp>
    </p:spTree>
    <p:extLst>
      <p:ext uri="{BB962C8B-B14F-4D97-AF65-F5344CB8AC3E}">
        <p14:creationId xmlns:p14="http://schemas.microsoft.com/office/powerpoint/2010/main" val="2556221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Determine whether direct or spurious:</a:t>
            </a:r>
            <a:r>
              <a:rPr lang="en-US" baseline="0" dirty="0" smtClean="0"/>
              <a:t> </a:t>
            </a:r>
            <a:r>
              <a:rPr lang="en-US" sz="1200" kern="1200" dirty="0" smtClean="0">
                <a:solidFill>
                  <a:schemeClr val="tx1"/>
                </a:solidFill>
                <a:effectLst/>
                <a:latin typeface="+mn-lt"/>
                <a:ea typeface="+mn-ea"/>
                <a:cs typeface="+mn-cs"/>
              </a:rPr>
              <a:t>Researchers have adopted the following rule of thumb for determining whether a relationship between two variables is either direct (causal) or spurious: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If the bivariate relationship between the two variables remains about the same after controlling for the effect of one or more causally prior and theoretically relevant variables, then the original bivariate relationship is said to be a direct (causal relationship) association.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Conversely, if the original bivariate relationship decreases considerably (or vanishes), then the bivariate relationship is said to be spurious.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Three steps for finding relationship:</a:t>
            </a:r>
          </a:p>
          <a:p>
            <a:pPr marL="228600" indent="-228600">
              <a:buFont typeface="+mj-lt"/>
              <a:buAutoNum type="arabicPeriod"/>
            </a:pPr>
            <a:r>
              <a:rPr lang="en-US" sz="1200" kern="1200" dirty="0" smtClean="0">
                <a:solidFill>
                  <a:schemeClr val="tx1"/>
                </a:solidFill>
                <a:effectLst/>
                <a:latin typeface="+mn-lt"/>
                <a:ea typeface="+mn-ea"/>
                <a:cs typeface="+mn-cs"/>
              </a:rPr>
              <a:t>Divide the observations into subgroups based on the control variable. We have as many subgroups as there are categories in the control variable. (In our case, there were two subgroups: small and large fires.)</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Re-examine the relationship between the original two variables separately for the control variable subgroups. The separate tables are called </a:t>
            </a:r>
            <a:r>
              <a:rPr lang="en-US" sz="1200" b="1" kern="1200" dirty="0" smtClean="0">
                <a:solidFill>
                  <a:schemeClr val="tx1"/>
                </a:solidFill>
                <a:effectLst/>
                <a:latin typeface="+mn-lt"/>
                <a:ea typeface="+mn-ea"/>
                <a:cs typeface="+mn-cs"/>
              </a:rPr>
              <a:t>partial tables</a:t>
            </a:r>
            <a:r>
              <a:rPr lang="en-US" sz="1200" kern="1200" dirty="0" smtClean="0">
                <a:solidFill>
                  <a:schemeClr val="tx1"/>
                </a:solidFill>
                <a:effectLst/>
                <a:latin typeface="+mn-lt"/>
                <a:ea typeface="+mn-ea"/>
                <a:cs typeface="+mn-cs"/>
              </a:rPr>
              <a:t>; they display the </a:t>
            </a:r>
            <a:r>
              <a:rPr lang="en-US" sz="1200" b="1" kern="1200" dirty="0" smtClean="0">
                <a:solidFill>
                  <a:schemeClr val="tx1"/>
                </a:solidFill>
                <a:effectLst/>
                <a:latin typeface="+mn-lt"/>
                <a:ea typeface="+mn-ea"/>
                <a:cs typeface="+mn-cs"/>
              </a:rPr>
              <a:t>partial relationship</a:t>
            </a:r>
            <a:r>
              <a:rPr lang="en-US" sz="1200" kern="1200" dirty="0" smtClean="0">
                <a:solidFill>
                  <a:schemeClr val="tx1"/>
                </a:solidFill>
                <a:effectLst/>
                <a:latin typeface="+mn-lt"/>
                <a:ea typeface="+mn-ea"/>
                <a:cs typeface="+mn-cs"/>
              </a:rPr>
              <a:t> between the independent (number of firefighters) and dependent (amount of damage) variables within each specific category variable (small vs. large fire size). </a:t>
            </a:r>
            <a:endParaRPr lang="en-IN"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Compare the partial relationships with the original bivariate relationship for the total group. In a direct causal pattern, the partial relationships will be very close to the original bivariate relationship. In a spurious pattern, the partial relationship will be much weaker than the original bivariate relationship.</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14</a:t>
            </a:fld>
            <a:endParaRPr lang="en-US" dirty="0"/>
          </a:p>
        </p:txBody>
      </p:sp>
    </p:spTree>
    <p:extLst>
      <p:ext uri="{BB962C8B-B14F-4D97-AF65-F5344CB8AC3E}">
        <p14:creationId xmlns:p14="http://schemas.microsoft.com/office/powerpoint/2010/main" val="19451415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Consistent pattern in attitudes:</a:t>
            </a:r>
            <a:r>
              <a:rPr lang="en-US" baseline="0" dirty="0" smtClean="0"/>
              <a:t> </a:t>
            </a:r>
            <a:r>
              <a:rPr lang="en-US" sz="1200" kern="1200" dirty="0" smtClean="0">
                <a:solidFill>
                  <a:schemeClr val="tx1"/>
                </a:solidFill>
                <a:effectLst/>
                <a:latin typeface="+mn-lt"/>
                <a:ea typeface="+mn-ea"/>
                <a:cs typeface="+mn-cs"/>
              </a:rPr>
              <a:t>The research on the relationship between religious affiliation and attitudes toward abortion has shown a consistent pattern: Religious affiliation is related to the level of support for abortion.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Respondent’s approval or disapproval:</a:t>
            </a:r>
            <a:r>
              <a:rPr lang="en-US" baseline="0" dirty="0" smtClean="0"/>
              <a:t> </a:t>
            </a:r>
            <a:r>
              <a:rPr lang="en-US" sz="1200" kern="1200" dirty="0" smtClean="0">
                <a:solidFill>
                  <a:schemeClr val="tx1"/>
                </a:solidFill>
                <a:effectLst/>
                <a:latin typeface="+mn-lt"/>
                <a:ea typeface="+mn-ea"/>
                <a:cs typeface="+mn-cs"/>
              </a:rPr>
              <a:t>Attitudes toward abortion are measured in terms of respondents’ approval or disapproval of the following three situations: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woman does not want the baby because the family has a very low income and cannot afford more children.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woman is not married and does not want to marry the father.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woman does not want to have more children.</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Preferred family size:</a:t>
            </a:r>
            <a:r>
              <a:rPr lang="en-US" baseline="0" dirty="0" smtClean="0"/>
              <a:t> </a:t>
            </a:r>
            <a:r>
              <a:rPr lang="en-US" sz="1200" kern="1200" dirty="0" smtClean="0">
                <a:solidFill>
                  <a:schemeClr val="tx1"/>
                </a:solidFill>
                <a:effectLst/>
                <a:latin typeface="+mn-lt"/>
                <a:ea typeface="+mn-ea"/>
                <a:cs typeface="+mn-cs"/>
              </a:rPr>
              <a:t>It is argued that religion is systematically related to desired family size: Catholics prefer larger numbers of children than non-Catholics. Therefore, preferred family size operates as an intervening mechanism through which the relationship between religion and abortion attitudes occurs.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15</a:t>
            </a:fld>
            <a:endParaRPr lang="en-US" dirty="0"/>
          </a:p>
        </p:txBody>
      </p:sp>
    </p:spTree>
    <p:extLst>
      <p:ext uri="{BB962C8B-B14F-4D97-AF65-F5344CB8AC3E}">
        <p14:creationId xmlns:p14="http://schemas.microsoft.com/office/powerpoint/2010/main" val="1602566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Intervening variable: </a:t>
            </a:r>
            <a:r>
              <a:rPr lang="en-US" sz="1200" kern="1200" dirty="0" smtClean="0">
                <a:solidFill>
                  <a:schemeClr val="tx1"/>
                </a:solidFill>
                <a:effectLst/>
                <a:latin typeface="+mn-lt"/>
                <a:ea typeface="+mn-ea"/>
                <a:cs typeface="+mn-cs"/>
              </a:rPr>
              <a:t>A control variable that follows an independent variable but precedes the dependent variable in a causal sequence.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Intervening relationship:</a:t>
            </a:r>
            <a:r>
              <a:rPr lang="en-US" b="1" baseline="0" dirty="0" smtClean="0"/>
              <a:t> </a:t>
            </a:r>
            <a:r>
              <a:rPr lang="en-US" sz="1200" kern="1200" baseline="0" dirty="0" smtClean="0">
                <a:solidFill>
                  <a:schemeClr val="tx1"/>
                </a:solidFill>
                <a:effectLst/>
                <a:latin typeface="+mn-lt"/>
                <a:ea typeface="+mn-ea"/>
                <a:cs typeface="+mn-cs"/>
              </a:rPr>
              <a:t>O</a:t>
            </a:r>
            <a:r>
              <a:rPr lang="en-US" sz="1200" kern="1200" dirty="0" smtClean="0">
                <a:solidFill>
                  <a:schemeClr val="tx1"/>
                </a:solidFill>
                <a:effectLst/>
                <a:latin typeface="+mn-lt"/>
                <a:ea typeface="+mn-ea"/>
                <a:cs typeface="+mn-cs"/>
              </a:rPr>
              <a:t>ne between two variables in which a control variable intervenes between the independent and dependent variables.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16</a:t>
            </a:fld>
            <a:endParaRPr lang="en-US" dirty="0"/>
          </a:p>
        </p:txBody>
      </p:sp>
    </p:spTree>
    <p:extLst>
      <p:ext uri="{BB962C8B-B14F-4D97-AF65-F5344CB8AC3E}">
        <p14:creationId xmlns:p14="http://schemas.microsoft.com/office/powerpoint/2010/main" val="1515539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9.13: Religious Affiliation and Support for Abortion after Controlling for Preferred Family Size.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17</a:t>
            </a:fld>
            <a:endParaRPr lang="en-US" dirty="0"/>
          </a:p>
        </p:txBody>
      </p:sp>
    </p:spTree>
    <p:extLst>
      <p:ext uri="{BB962C8B-B14F-4D97-AF65-F5344CB8AC3E}">
        <p14:creationId xmlns:p14="http://schemas.microsoft.com/office/powerpoint/2010/main" val="465110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9.13: Religious Affiliation and Support for Abortion after Controlling for Preferred Family Size.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18</a:t>
            </a:fld>
            <a:endParaRPr lang="en-US" dirty="0"/>
          </a:p>
        </p:txBody>
      </p:sp>
    </p:spTree>
    <p:extLst>
      <p:ext uri="{BB962C8B-B14F-4D97-AF65-F5344CB8AC3E}">
        <p14:creationId xmlns:p14="http://schemas.microsoft.com/office/powerpoint/2010/main" val="465110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Arney and Trescher research:</a:t>
            </a:r>
            <a:r>
              <a:rPr lang="en-US" baseline="0" dirty="0" smtClean="0"/>
              <a:t> </a:t>
            </a:r>
            <a:r>
              <a:rPr lang="en-US" sz="1200" kern="1200" dirty="0" smtClean="0">
                <a:solidFill>
                  <a:schemeClr val="tx1"/>
                </a:solidFill>
                <a:effectLst/>
                <a:latin typeface="+mn-lt"/>
                <a:ea typeface="+mn-ea"/>
                <a:cs typeface="+mn-cs"/>
              </a:rPr>
              <a:t>William Arney and William Trescher (1976) found that when religious participation is controlled for, there is little difference in abortion attitudes between Catholics and Protestants who attend church less than once a month.</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Age and gender influence:</a:t>
            </a:r>
            <a:r>
              <a:rPr lang="en-US" baseline="0" dirty="0" smtClean="0"/>
              <a:t> </a:t>
            </a:r>
            <a:r>
              <a:rPr lang="en-US" sz="1200" kern="1200" dirty="0" smtClean="0">
                <a:solidFill>
                  <a:schemeClr val="tx1"/>
                </a:solidFill>
                <a:effectLst/>
                <a:latin typeface="+mn-lt"/>
                <a:ea typeface="+mn-ea"/>
                <a:cs typeface="+mn-cs"/>
              </a:rPr>
              <a:t>Other researchers note that age and gender may also influence the relationship between religion and abortion attitudes.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Conditional relationship: </a:t>
            </a:r>
            <a:r>
              <a:rPr lang="en-US" sz="1200" kern="1200" dirty="0" smtClean="0">
                <a:solidFill>
                  <a:schemeClr val="tx1"/>
                </a:solidFill>
                <a:effectLst/>
                <a:latin typeface="+mn-lt"/>
                <a:ea typeface="+mn-ea"/>
                <a:cs typeface="+mn-cs"/>
              </a:rPr>
              <a:t>When a bivariate relationship differs for different conditions of the control variable.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19</a:t>
            </a:fld>
            <a:endParaRPr lang="en-US" dirty="0"/>
          </a:p>
        </p:txBody>
      </p:sp>
    </p:spTree>
    <p:extLst>
      <p:ext uri="{BB962C8B-B14F-4D97-AF65-F5344CB8AC3E}">
        <p14:creationId xmlns:p14="http://schemas.microsoft.com/office/powerpoint/2010/main" val="3986497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Cross-tabulation: </a:t>
            </a:r>
            <a:r>
              <a:rPr lang="en-US" sz="1200" b="0"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 technique for analyzing the relationship between two variables (an independent and a dependent variable) that have been organized in a table. </a:t>
            </a:r>
            <a:endParaRPr lang="en-US" b="1" dirty="0" smtClean="0"/>
          </a:p>
          <a:p>
            <a:endParaRPr lang="en-US" b="1" dirty="0" smtClean="0"/>
          </a:p>
          <a:p>
            <a:r>
              <a:rPr lang="en-US" b="1" dirty="0" smtClean="0"/>
              <a:t>Bivariate analysis: </a:t>
            </a:r>
            <a:r>
              <a:rPr lang="en-US" sz="1200" b="0" kern="1200" dirty="0" smtClean="0">
                <a:solidFill>
                  <a:schemeClr val="tx1"/>
                </a:solidFill>
                <a:effectLst/>
                <a:latin typeface="+mn-lt"/>
                <a:ea typeface="+mn-ea"/>
                <a:cs typeface="+mn-cs"/>
              </a:rPr>
              <a:t>A</a:t>
            </a:r>
            <a:r>
              <a:rPr lang="en-US" sz="1200" kern="1200" dirty="0" smtClean="0">
                <a:solidFill>
                  <a:schemeClr val="tx1"/>
                </a:solidFill>
                <a:effectLst/>
                <a:latin typeface="+mn-lt"/>
                <a:ea typeface="+mn-ea"/>
                <a:cs typeface="+mn-cs"/>
              </a:rPr>
              <a:t> method designed to detect and describe the relationship between two nominal or ordinal variables. </a:t>
            </a:r>
            <a:endParaRPr lang="en-US" b="1" dirty="0" smtClean="0"/>
          </a:p>
          <a:p>
            <a:endParaRPr lang="en-US" b="1" dirty="0" smtClean="0"/>
          </a:p>
          <a:p>
            <a:r>
              <a:rPr lang="en-US" dirty="0" smtClean="0"/>
              <a:t>To determine strength and direction:</a:t>
            </a:r>
            <a:r>
              <a:rPr lang="en-US" baseline="0" dirty="0" smtClean="0"/>
              <a:t> </a:t>
            </a:r>
            <a:r>
              <a:rPr lang="en-US" sz="1200" kern="1200" baseline="0" dirty="0" smtClean="0">
                <a:solidFill>
                  <a:schemeClr val="tx1"/>
                </a:solidFill>
                <a:effectLst/>
                <a:latin typeface="+mn-lt"/>
                <a:ea typeface="+mn-ea"/>
                <a:cs typeface="+mn-cs"/>
              </a:rPr>
              <a:t>N</a:t>
            </a:r>
            <a:r>
              <a:rPr lang="en-US" sz="1200" kern="1200" dirty="0" smtClean="0">
                <a:solidFill>
                  <a:schemeClr val="tx1"/>
                </a:solidFill>
                <a:effectLst/>
                <a:latin typeface="+mn-lt"/>
                <a:ea typeface="+mn-ea"/>
                <a:cs typeface="+mn-cs"/>
              </a:rPr>
              <a:t>ot only how to detect whether two variables are associated but also how to determine the strength of the association and, when appropriate, its direction.</a:t>
            </a:r>
            <a:endParaRPr lang="en-US" dirty="0" smtClean="0"/>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2</a:t>
            </a:fld>
            <a:endParaRPr lang="en-US" dirty="0"/>
          </a:p>
        </p:txBody>
      </p:sp>
    </p:spTree>
    <p:extLst>
      <p:ext uri="{BB962C8B-B14F-4D97-AF65-F5344CB8AC3E}">
        <p14:creationId xmlns:p14="http://schemas.microsoft.com/office/powerpoint/2010/main" val="30602073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Alternate description:</a:t>
            </a:r>
            <a:r>
              <a:rPr lang="en-US" baseline="0" dirty="0" smtClean="0"/>
              <a:t> </a:t>
            </a:r>
            <a:r>
              <a:rPr lang="en-US" sz="1200" kern="1200" dirty="0" smtClean="0">
                <a:solidFill>
                  <a:schemeClr val="tx1"/>
                </a:solidFill>
                <a:effectLst/>
                <a:latin typeface="+mn-lt"/>
                <a:ea typeface="+mn-ea"/>
                <a:cs typeface="+mn-cs"/>
              </a:rPr>
              <a:t>Another way to describe a conditional relationship is to say that there is a statistical interaction between the control variable and the independent variable.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Moral dilemma for women:</a:t>
            </a:r>
            <a:r>
              <a:rPr lang="en-US" baseline="0" dirty="0" smtClean="0"/>
              <a:t> </a:t>
            </a:r>
            <a:r>
              <a:rPr lang="en-US" sz="1200" kern="1200" dirty="0" smtClean="0">
                <a:solidFill>
                  <a:schemeClr val="tx1"/>
                </a:solidFill>
                <a:effectLst/>
                <a:latin typeface="+mn-lt"/>
                <a:ea typeface="+mn-ea"/>
                <a:cs typeface="+mn-cs"/>
              </a:rPr>
              <a:t>Carol Gilligan (1982) argues that whereas men tend to be more concerned with rights and rules, women are more concerned with caring and relationships.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Conditioned on gender:</a:t>
            </a:r>
            <a:r>
              <a:rPr lang="en-US" baseline="0" dirty="0" smtClean="0"/>
              <a:t> </a:t>
            </a:r>
            <a:r>
              <a:rPr lang="en-US" sz="1200" kern="1200" baseline="0" dirty="0" smtClean="0">
                <a:solidFill>
                  <a:schemeClr val="tx1"/>
                </a:solidFill>
                <a:effectLst/>
                <a:latin typeface="+mn-lt"/>
                <a:ea typeface="+mn-ea"/>
                <a:cs typeface="+mn-cs"/>
              </a:rPr>
              <a:t>T</a:t>
            </a:r>
            <a:r>
              <a:rPr lang="en-US" sz="1200" kern="1200" dirty="0" smtClean="0">
                <a:solidFill>
                  <a:schemeClr val="tx1"/>
                </a:solidFill>
                <a:effectLst/>
                <a:latin typeface="+mn-lt"/>
                <a:ea typeface="+mn-ea"/>
                <a:cs typeface="+mn-cs"/>
              </a:rPr>
              <a:t>he strength of the relationship between abortion morality and stance on legal abortion is conditioned on gender.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20</a:t>
            </a:fld>
            <a:endParaRPr lang="en-US" dirty="0"/>
          </a:p>
        </p:txBody>
      </p:sp>
    </p:spTree>
    <p:extLst>
      <p:ext uri="{BB962C8B-B14F-4D97-AF65-F5344CB8AC3E}">
        <p14:creationId xmlns:p14="http://schemas.microsoft.com/office/powerpoint/2010/main" val="647140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9.15: Abortion Morality and Stance on Legal Abortion after Controlling for Gender.</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21</a:t>
            </a:fld>
            <a:endParaRPr lang="en-US" dirty="0"/>
          </a:p>
        </p:txBody>
      </p:sp>
    </p:spTree>
    <p:extLst>
      <p:ext uri="{BB962C8B-B14F-4D97-AF65-F5344CB8AC3E}">
        <p14:creationId xmlns:p14="http://schemas.microsoft.com/office/powerpoint/2010/main" val="35720688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9.3: </a:t>
            </a:r>
            <a:r>
              <a:rPr lang="en-US" sz="1200" kern="1200" dirty="0" smtClean="0">
                <a:solidFill>
                  <a:schemeClr val="tx1"/>
                </a:solidFill>
                <a:effectLst/>
                <a:latin typeface="+mn-lt"/>
                <a:ea typeface="+mn-ea"/>
                <a:cs typeface="+mn-cs"/>
              </a:rPr>
              <a:t>Explain how to elaborate the relationship between variables: nonspuriousness, intervening, and conditional relationships.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Becomes random without theory:</a:t>
            </a:r>
            <a:r>
              <a:rPr lang="en-US" baseline="0" dirty="0" smtClean="0"/>
              <a:t> </a:t>
            </a:r>
            <a:r>
              <a:rPr lang="en-US" sz="1200" kern="1200" dirty="0" smtClean="0">
                <a:solidFill>
                  <a:schemeClr val="tx1"/>
                </a:solidFill>
                <a:effectLst/>
                <a:latin typeface="+mn-lt"/>
                <a:ea typeface="+mn-ea"/>
                <a:cs typeface="+mn-cs"/>
              </a:rPr>
              <a:t>Without theory as a guide, elaboration can become a series of exercises that more closely resembles random shots in the dark than scientific analysis.</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Statistical analysis more complex:</a:t>
            </a:r>
            <a:r>
              <a:rPr lang="en-US" baseline="0" dirty="0" smtClean="0"/>
              <a:t> </a:t>
            </a:r>
            <a:r>
              <a:rPr lang="en-US" sz="1200" kern="1200" dirty="0" smtClean="0">
                <a:solidFill>
                  <a:schemeClr val="tx1"/>
                </a:solidFill>
                <a:effectLst/>
                <a:latin typeface="+mn-lt"/>
                <a:ea typeface="+mn-ea"/>
                <a:cs typeface="+mn-cs"/>
              </a:rPr>
              <a:t>Even with theory as our guide, the statistical analysis is often more complex than the presentation in this section may suggest.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Perilous gap between theory and analysis:</a:t>
            </a:r>
            <a:r>
              <a:rPr lang="en-US" baseline="0" dirty="0" smtClean="0"/>
              <a:t> </a:t>
            </a:r>
            <a:r>
              <a:rPr lang="en-US" sz="1200" kern="1200" baseline="0" dirty="0" smtClean="0">
                <a:solidFill>
                  <a:schemeClr val="tx1"/>
                </a:solidFill>
                <a:effectLst/>
                <a:latin typeface="+mn-lt"/>
                <a:ea typeface="+mn-ea"/>
                <a:cs typeface="+mn-cs"/>
              </a:rPr>
              <a:t>W</a:t>
            </a:r>
            <a:r>
              <a:rPr lang="en-US" sz="1200" kern="1200" dirty="0" smtClean="0">
                <a:solidFill>
                  <a:schemeClr val="tx1"/>
                </a:solidFill>
                <a:effectLst/>
                <a:latin typeface="+mn-lt"/>
                <a:ea typeface="+mn-ea"/>
                <a:cs typeface="+mn-cs"/>
              </a:rPr>
              <a:t>hen the control variable was introduced, the real nature of the relationship is not revealed easily.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22</a:t>
            </a:fld>
            <a:endParaRPr lang="en-US" dirty="0"/>
          </a:p>
        </p:txBody>
      </p:sp>
    </p:spTree>
    <p:extLst>
      <p:ext uri="{BB962C8B-B14F-4D97-AF65-F5344CB8AC3E}">
        <p14:creationId xmlns:p14="http://schemas.microsoft.com/office/powerpoint/2010/main" val="901789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Bivariate table:</a:t>
                </a:r>
                <a:r>
                  <a:rPr lang="en-US" sz="1200" kern="1200" dirty="0" smtClean="0">
                    <a:solidFill>
                      <a:schemeClr val="tx1"/>
                    </a:solidFill>
                    <a:effectLst/>
                    <a:latin typeface="+mn-lt"/>
                    <a:ea typeface="+mn-ea"/>
                    <a:cs typeface="+mn-cs"/>
                  </a:rPr>
                  <a:t> Displays the distribution of one variable across the categories of another variable.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Features of bivariate tables:</a:t>
                </a:r>
                <a:r>
                  <a:rPr lang="en-US"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table’s title is descriptive, identifying its content in terms of the two variables.</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table may have more columns and more rows, depending on how many categories the variables represent. </a:t>
                </a:r>
                <a:r>
                  <a:rPr lang="en-US" sz="1200" kern="1200" dirty="0" smtClean="0">
                    <a:solidFill>
                      <a:schemeClr val="tx1"/>
                    </a:solidFill>
                    <a:effectLst/>
                    <a:latin typeface="+mn-lt"/>
                    <a:ea typeface="+mn-ea"/>
                    <a:cs typeface="+mn-cs"/>
                  </a:rPr>
                  <a:t>Usually</a:t>
                </a:r>
                <a:r>
                  <a:rPr lang="en-US" sz="1200" kern="1200" dirty="0">
                    <a:solidFill>
                      <a:schemeClr val="tx1"/>
                    </a:solidFill>
                    <a:effectLst/>
                    <a:latin typeface="+mn-lt"/>
                    <a:ea typeface="+mn-ea"/>
                    <a:cs typeface="+mn-cs"/>
                  </a:rPr>
                  <a:t>, the independent variable is the </a:t>
                </a:r>
                <a:r>
                  <a:rPr lang="en-US" sz="1200" b="1" kern="1200" dirty="0">
                    <a:solidFill>
                      <a:schemeClr val="tx1"/>
                    </a:solidFill>
                    <a:effectLst/>
                    <a:latin typeface="+mn-lt"/>
                    <a:ea typeface="+mn-ea"/>
                    <a:cs typeface="+mn-cs"/>
                  </a:rPr>
                  <a:t>column variable </a:t>
                </a:r>
                <a:r>
                  <a:rPr lang="en-US" sz="1200" kern="1200" dirty="0" smtClean="0">
                    <a:solidFill>
                      <a:schemeClr val="tx1"/>
                    </a:solidFill>
                    <a:effectLst/>
                    <a:latin typeface="+mn-lt"/>
                    <a:ea typeface="+mn-ea"/>
                    <a:cs typeface="+mn-cs"/>
                  </a:rPr>
                  <a:t>and </a:t>
                </a:r>
                <a:r>
                  <a:rPr lang="en-US" sz="1200" kern="1200" dirty="0">
                    <a:solidFill>
                      <a:schemeClr val="tx1"/>
                    </a:solidFill>
                    <a:effectLst/>
                    <a:latin typeface="+mn-lt"/>
                    <a:ea typeface="+mn-ea"/>
                    <a:cs typeface="+mn-cs"/>
                  </a:rPr>
                  <a:t>the dependent variable is the </a:t>
                </a:r>
                <a:r>
                  <a:rPr lang="en-US" sz="1200" b="1" kern="1200" dirty="0">
                    <a:solidFill>
                      <a:schemeClr val="tx1"/>
                    </a:solidFill>
                    <a:effectLst/>
                    <a:latin typeface="+mn-lt"/>
                    <a:ea typeface="+mn-ea"/>
                    <a:cs typeface="+mn-cs"/>
                  </a:rPr>
                  <a:t>row variable</a:t>
                </a:r>
                <a:r>
                  <a:rPr lang="en-US" sz="1200" b="0" kern="1200" dirty="0">
                    <a:solidFill>
                      <a:schemeClr val="tx1"/>
                    </a:solidFill>
                    <a:effectLst/>
                    <a:latin typeface="+mn-lt"/>
                    <a:ea typeface="+mn-ea"/>
                    <a:cs typeface="+mn-cs"/>
                  </a:rPr>
                  <a:t>. </a:t>
                </a:r>
                <a:endParaRPr lang="en-IN" sz="1200" b="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intersection of a row and a column is called a </a:t>
                </a:r>
                <a:r>
                  <a:rPr lang="en-US" sz="1200" b="1" kern="1200" dirty="0">
                    <a:solidFill>
                      <a:schemeClr val="tx1"/>
                    </a:solidFill>
                    <a:effectLst/>
                    <a:latin typeface="+mn-lt"/>
                    <a:ea typeface="+mn-ea"/>
                    <a:cs typeface="+mn-cs"/>
                  </a:rPr>
                  <a:t>cell</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column and row totals are the frequency distribution for each variable, </a:t>
                </a:r>
                <a:r>
                  <a:rPr lang="en-US" sz="1200" kern="1200" dirty="0" smtClean="0">
                    <a:solidFill>
                      <a:schemeClr val="tx1"/>
                    </a:solidFill>
                    <a:effectLst/>
                    <a:latin typeface="+mn-lt"/>
                    <a:ea typeface="+mn-ea"/>
                    <a:cs typeface="+mn-cs"/>
                  </a:rPr>
                  <a:t>respectively.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Row </a:t>
                </a:r>
                <a:r>
                  <a:rPr lang="en-US" sz="1200" kern="1200" dirty="0">
                    <a:solidFill>
                      <a:schemeClr val="tx1"/>
                    </a:solidFill>
                    <a:effectLst/>
                    <a:latin typeface="+mn-lt"/>
                    <a:ea typeface="+mn-ea"/>
                    <a:cs typeface="+mn-cs"/>
                  </a:rPr>
                  <a:t>and column totals are sometimes called </a:t>
                </a:r>
                <a:r>
                  <a:rPr lang="en-US" sz="1200" b="1" kern="1200" dirty="0">
                    <a:solidFill>
                      <a:schemeClr val="tx1"/>
                    </a:solidFill>
                    <a:effectLst/>
                    <a:latin typeface="+mn-lt"/>
                    <a:ea typeface="+mn-ea"/>
                    <a:cs typeface="+mn-cs"/>
                  </a:rPr>
                  <a:t>marginals</a:t>
                </a:r>
                <a:r>
                  <a:rPr lang="en-US" sz="1200" kern="1200" dirty="0">
                    <a:solidFill>
                      <a:schemeClr val="tx1"/>
                    </a:solidFill>
                    <a:effectLst/>
                    <a:latin typeface="+mn-lt"/>
                    <a:ea typeface="+mn-ea"/>
                    <a:cs typeface="+mn-cs"/>
                  </a:rPr>
                  <a:t>.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is the number reported at the intersection of the row and column totals.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Usually referred </a:t>
                </a:r>
                <a:r>
                  <a:rPr lang="en-US" sz="1200" kern="1200" dirty="0">
                    <a:solidFill>
                      <a:schemeClr val="tx1"/>
                    </a:solidFill>
                    <a:effectLst/>
                    <a:latin typeface="+mn-lt"/>
                    <a:ea typeface="+mn-ea"/>
                    <a:cs typeface="+mn-cs"/>
                  </a:rPr>
                  <a:t>to </a:t>
                </a:r>
                <a:r>
                  <a:rPr lang="en-US" sz="1200" kern="1200" dirty="0" smtClean="0">
                    <a:solidFill>
                      <a:schemeClr val="tx1"/>
                    </a:solidFill>
                    <a:effectLst/>
                    <a:latin typeface="+mn-lt"/>
                    <a:ea typeface="+mn-ea"/>
                    <a:cs typeface="+mn-cs"/>
                  </a:rPr>
                  <a:t>as </a:t>
                </a:r>
                <a:r>
                  <a:rPr lang="en-US" sz="1200" kern="1200" dirty="0">
                    <a:solidFill>
                      <a:schemeClr val="tx1"/>
                    </a:solidFill>
                    <a:effectLst/>
                    <a:latin typeface="+mn-lt"/>
                    <a:ea typeface="+mn-ea"/>
                    <a:cs typeface="+mn-cs"/>
                  </a:rPr>
                  <a:t>a</a:t>
                </a:r>
                <a:r>
                  <a:rPr lang="en-US" sz="1200" kern="1200" baseline="0" dirty="0" smtClean="0">
                    <a:solidFill>
                      <a:schemeClr val="tx1"/>
                    </a:solidFill>
                    <a:effectLst/>
                    <a:latin typeface="+mn-lt"/>
                    <a:ea typeface="+mn-ea"/>
                    <a:cs typeface="+mn-cs"/>
                  </a:rPr>
                  <a:t> </a:t>
                </a:r>
                <a14:m>
                  <m:oMath xmlns:m="http://schemas.openxmlformats.org/officeDocument/2006/math">
                    <m:r>
                      <a:rPr lang="en-US" sz="1200" i="1" kern="120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panose="02040503050406030204" pitchFamily="18" charset="0"/>
                        <a:ea typeface="+mn-ea"/>
                        <a:cs typeface="+mn-cs"/>
                      </a:rPr>
                      <m:t>𝑟</m:t>
                    </m:r>
                    <m:r>
                      <a:rPr lang="en-US" sz="1200" i="1" kern="1200">
                        <a:solidFill>
                          <a:schemeClr val="tx1"/>
                        </a:solidFill>
                        <a:effectLst/>
                        <a:latin typeface="Cambria Math" panose="02040503050406030204" pitchFamily="18" charset="0"/>
                        <a:ea typeface="+mn-ea"/>
                        <a:cs typeface="+mn-cs"/>
                      </a:rPr>
                      <m:t>×</m:t>
                    </m:r>
                    <m:r>
                      <a:rPr lang="en-US" sz="1200" i="1" kern="1200">
                        <a:solidFill>
                          <a:schemeClr val="tx1"/>
                        </a:solidFill>
                        <a:effectLst/>
                        <a:latin typeface="Cambria Math" panose="02040503050406030204" pitchFamily="18" charset="0"/>
                        <a:ea typeface="+mn-ea"/>
                        <a:cs typeface="+mn-cs"/>
                      </a:rPr>
                      <m:t>𝑐</m:t>
                    </m:r>
                  </m:oMath>
                </a14:m>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table, in which </a:t>
                </a:r>
                <a:r>
                  <a:rPr lang="en-US" sz="1200" i="1" kern="1200" dirty="0">
                    <a:solidFill>
                      <a:schemeClr val="tx1"/>
                    </a:solidFill>
                    <a:effectLst/>
                    <a:latin typeface="+mn-lt"/>
                    <a:ea typeface="+mn-ea"/>
                    <a:cs typeface="+mn-cs"/>
                  </a:rPr>
                  <a:t>r </a:t>
                </a:r>
                <a:r>
                  <a:rPr lang="en-US" sz="1200" kern="1200" dirty="0">
                    <a:solidFill>
                      <a:schemeClr val="tx1"/>
                    </a:solidFill>
                    <a:effectLst/>
                    <a:latin typeface="+mn-lt"/>
                    <a:ea typeface="+mn-ea"/>
                    <a:cs typeface="+mn-cs"/>
                  </a:rPr>
                  <a:t>represents the number of rows and </a:t>
                </a:r>
                <a:r>
                  <a:rPr lang="en-US" sz="1200" i="1" kern="1200" dirty="0">
                    <a:solidFill>
                      <a:schemeClr val="tx1"/>
                    </a:solidFill>
                    <a:effectLst/>
                    <a:latin typeface="+mn-lt"/>
                    <a:ea typeface="+mn-ea"/>
                    <a:cs typeface="+mn-cs"/>
                  </a:rPr>
                  <a:t>c</a:t>
                </a:r>
                <a:r>
                  <a:rPr lang="en-US" sz="1200" i="0" kern="1200" dirty="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is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number of columns. </a:t>
                </a:r>
                <a:endParaRPr lang="en-US" sz="1200" kern="1200" dirty="0" smtClean="0">
                  <a:solidFill>
                    <a:schemeClr val="tx1"/>
                  </a:solidFill>
                  <a:effectLst/>
                  <a:latin typeface="+mn-lt"/>
                  <a:ea typeface="+mn-ea"/>
                  <a:cs typeface="+mn-cs"/>
                </a:endParaRPr>
              </a:p>
              <a:p>
                <a:endParaRPr lang="en-US" dirty="0"/>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a:t>
                </a:r>
                <a:r>
                  <a:rPr lang="en-US" b="0" dirty="0" smtClean="0"/>
                  <a:t>: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Bivariate table:</a:t>
                </a:r>
                <a:r>
                  <a:rPr lang="en-US" sz="1200" kern="1200" dirty="0" smtClean="0">
                    <a:solidFill>
                      <a:schemeClr val="tx1"/>
                    </a:solidFill>
                    <a:effectLst/>
                    <a:latin typeface="+mn-lt"/>
                    <a:ea typeface="+mn-ea"/>
                    <a:cs typeface="+mn-cs"/>
                  </a:rPr>
                  <a:t> Displays the distribution of one variable across the categories of another variable.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Features of bivariate tables:</a:t>
                </a:r>
                <a:r>
                  <a:rPr lang="en-US"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table’s title is descriptive, identifying its content in terms of the two variables.</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table may have more columns and more rows, depending on how many categories the variables represent. </a:t>
                </a:r>
                <a:r>
                  <a:rPr lang="en-US" sz="1200" kern="1200" dirty="0" smtClean="0">
                    <a:solidFill>
                      <a:schemeClr val="tx1"/>
                    </a:solidFill>
                    <a:effectLst/>
                    <a:latin typeface="+mn-lt"/>
                    <a:ea typeface="+mn-ea"/>
                    <a:cs typeface="+mn-cs"/>
                  </a:rPr>
                  <a:t>Usually</a:t>
                </a:r>
                <a:r>
                  <a:rPr lang="en-US" sz="1200" kern="1200" dirty="0">
                    <a:solidFill>
                      <a:schemeClr val="tx1"/>
                    </a:solidFill>
                    <a:effectLst/>
                    <a:latin typeface="+mn-lt"/>
                    <a:ea typeface="+mn-ea"/>
                    <a:cs typeface="+mn-cs"/>
                  </a:rPr>
                  <a:t>, the independent variable is the </a:t>
                </a:r>
                <a:r>
                  <a:rPr lang="en-US" sz="1200" b="1" kern="1200" dirty="0">
                    <a:solidFill>
                      <a:schemeClr val="tx1"/>
                    </a:solidFill>
                    <a:effectLst/>
                    <a:latin typeface="+mn-lt"/>
                    <a:ea typeface="+mn-ea"/>
                    <a:cs typeface="+mn-cs"/>
                  </a:rPr>
                  <a:t>column variable </a:t>
                </a:r>
                <a:r>
                  <a:rPr lang="en-US" sz="1200" kern="1200" dirty="0" smtClean="0">
                    <a:solidFill>
                      <a:schemeClr val="tx1"/>
                    </a:solidFill>
                    <a:effectLst/>
                    <a:latin typeface="+mn-lt"/>
                    <a:ea typeface="+mn-ea"/>
                    <a:cs typeface="+mn-cs"/>
                  </a:rPr>
                  <a:t>and </a:t>
                </a:r>
                <a:r>
                  <a:rPr lang="en-US" sz="1200" kern="1200" dirty="0">
                    <a:solidFill>
                      <a:schemeClr val="tx1"/>
                    </a:solidFill>
                    <a:effectLst/>
                    <a:latin typeface="+mn-lt"/>
                    <a:ea typeface="+mn-ea"/>
                    <a:cs typeface="+mn-cs"/>
                  </a:rPr>
                  <a:t>the dependent variable is the </a:t>
                </a:r>
                <a:r>
                  <a:rPr lang="en-US" sz="1200" b="1" kern="1200" dirty="0">
                    <a:solidFill>
                      <a:schemeClr val="tx1"/>
                    </a:solidFill>
                    <a:effectLst/>
                    <a:latin typeface="+mn-lt"/>
                    <a:ea typeface="+mn-ea"/>
                    <a:cs typeface="+mn-cs"/>
                  </a:rPr>
                  <a:t>row variable. </a:t>
                </a:r>
                <a:endParaRPr lang="en-IN" sz="1200" kern="1200" dirty="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intersection of a row and a column is called a </a:t>
                </a:r>
                <a:r>
                  <a:rPr lang="en-US" sz="1200" b="1" kern="1200" dirty="0">
                    <a:solidFill>
                      <a:schemeClr val="tx1"/>
                    </a:solidFill>
                    <a:effectLst/>
                    <a:latin typeface="+mn-lt"/>
                    <a:ea typeface="+mn-ea"/>
                    <a:cs typeface="+mn-cs"/>
                  </a:rPr>
                  <a:t>cell</a:t>
                </a:r>
                <a:r>
                  <a:rPr lang="en-US" sz="1200" kern="1200" dirty="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column and row totals are the frequency distribution for each variable, </a:t>
                </a:r>
                <a:r>
                  <a:rPr lang="en-US" sz="1200" kern="1200" dirty="0" smtClean="0">
                    <a:solidFill>
                      <a:schemeClr val="tx1"/>
                    </a:solidFill>
                    <a:effectLst/>
                    <a:latin typeface="+mn-lt"/>
                    <a:ea typeface="+mn-ea"/>
                    <a:cs typeface="+mn-cs"/>
                  </a:rPr>
                  <a:t>respectively.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Row </a:t>
                </a:r>
                <a:r>
                  <a:rPr lang="en-US" sz="1200" kern="1200" dirty="0">
                    <a:solidFill>
                      <a:schemeClr val="tx1"/>
                    </a:solidFill>
                    <a:effectLst/>
                    <a:latin typeface="+mn-lt"/>
                    <a:ea typeface="+mn-ea"/>
                    <a:cs typeface="+mn-cs"/>
                  </a:rPr>
                  <a:t>and column totals are sometimes called </a:t>
                </a:r>
                <a:r>
                  <a:rPr lang="en-US" sz="1200" b="1" kern="1200" dirty="0">
                    <a:solidFill>
                      <a:schemeClr val="tx1"/>
                    </a:solidFill>
                    <a:effectLst/>
                    <a:latin typeface="+mn-lt"/>
                    <a:ea typeface="+mn-ea"/>
                    <a:cs typeface="+mn-cs"/>
                  </a:rPr>
                  <a:t>marginals</a:t>
                </a:r>
                <a:r>
                  <a:rPr lang="en-US" sz="1200" kern="1200" dirty="0">
                    <a:solidFill>
                      <a:schemeClr val="tx1"/>
                    </a:solidFill>
                    <a:effectLst/>
                    <a:latin typeface="+mn-lt"/>
                    <a:ea typeface="+mn-ea"/>
                    <a:cs typeface="+mn-cs"/>
                  </a:rPr>
                  <a:t>. The total number of cases (</a:t>
                </a:r>
                <a:r>
                  <a:rPr lang="en-US" sz="1200" i="1" kern="1200" dirty="0">
                    <a:solidFill>
                      <a:schemeClr val="tx1"/>
                    </a:solidFill>
                    <a:effectLst/>
                    <a:latin typeface="+mn-lt"/>
                    <a:ea typeface="+mn-ea"/>
                    <a:cs typeface="+mn-cs"/>
                  </a:rPr>
                  <a:t>N</a:t>
                </a:r>
                <a:r>
                  <a:rPr lang="en-US" sz="1200" kern="1200" dirty="0">
                    <a:solidFill>
                      <a:schemeClr val="tx1"/>
                    </a:solidFill>
                    <a:effectLst/>
                    <a:latin typeface="+mn-lt"/>
                    <a:ea typeface="+mn-ea"/>
                    <a:cs typeface="+mn-cs"/>
                  </a:rPr>
                  <a:t>) is the number reported at the intersection of the row and column totals. </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Usually referred </a:t>
                </a:r>
                <a:r>
                  <a:rPr lang="en-US" sz="1200" kern="1200" dirty="0">
                    <a:solidFill>
                      <a:schemeClr val="tx1"/>
                    </a:solidFill>
                    <a:effectLst/>
                    <a:latin typeface="+mn-lt"/>
                    <a:ea typeface="+mn-ea"/>
                    <a:cs typeface="+mn-cs"/>
                  </a:rPr>
                  <a:t>to </a:t>
                </a:r>
                <a:r>
                  <a:rPr lang="en-US" sz="1200" kern="1200" dirty="0" smtClean="0">
                    <a:solidFill>
                      <a:schemeClr val="tx1"/>
                    </a:solidFill>
                    <a:effectLst/>
                    <a:latin typeface="+mn-lt"/>
                    <a:ea typeface="+mn-ea"/>
                    <a:cs typeface="+mn-cs"/>
                  </a:rPr>
                  <a:t>as </a:t>
                </a:r>
                <a:r>
                  <a:rPr lang="en-US" sz="1200" kern="1200" dirty="0">
                    <a:solidFill>
                      <a:schemeClr val="tx1"/>
                    </a:solidFill>
                    <a:effectLst/>
                    <a:latin typeface="+mn-lt"/>
                    <a:ea typeface="+mn-ea"/>
                    <a:cs typeface="+mn-cs"/>
                  </a:rPr>
                  <a:t>a</a:t>
                </a:r>
                <a:r>
                  <a:rPr lang="en-US" sz="1200" kern="1200" baseline="0" dirty="0" smtClean="0">
                    <a:solidFill>
                      <a:schemeClr val="tx1"/>
                    </a:solidFill>
                    <a:effectLst/>
                    <a:latin typeface="+mn-lt"/>
                    <a:ea typeface="+mn-ea"/>
                    <a:cs typeface="+mn-cs"/>
                  </a:rPr>
                  <a:t> </a:t>
                </a:r>
                <a:r>
                  <a:rPr lang="en-US" sz="1200" i="0" kern="1200">
                    <a:solidFill>
                      <a:schemeClr val="tx1"/>
                    </a:solidFill>
                    <a:effectLst/>
                    <a:latin typeface="Cambria Math" panose="02040503050406030204" pitchFamily="18" charset="0"/>
                    <a:ea typeface="+mn-ea"/>
                    <a:cs typeface="+mn-cs"/>
                  </a:rPr>
                  <a:t> 𝑟×𝑐</a:t>
                </a:r>
                <a:r>
                  <a:rPr lang="en-US" sz="1200" kern="1200" dirty="0" smtClean="0">
                    <a:solidFill>
                      <a:schemeClr val="tx1"/>
                    </a:solidFill>
                    <a:effectLst/>
                    <a:latin typeface="+mn-lt"/>
                    <a:ea typeface="+mn-ea"/>
                    <a:cs typeface="+mn-cs"/>
                  </a:rPr>
                  <a:t> </a:t>
                </a:r>
                <a:r>
                  <a:rPr lang="en-US" sz="1200" kern="1200" dirty="0">
                    <a:solidFill>
                      <a:schemeClr val="tx1"/>
                    </a:solidFill>
                    <a:effectLst/>
                    <a:latin typeface="+mn-lt"/>
                    <a:ea typeface="+mn-ea"/>
                    <a:cs typeface="+mn-cs"/>
                  </a:rPr>
                  <a:t>table, in which </a:t>
                </a:r>
                <a:r>
                  <a:rPr lang="en-US" sz="1200" i="1" kern="1200" dirty="0">
                    <a:solidFill>
                      <a:schemeClr val="tx1"/>
                    </a:solidFill>
                    <a:effectLst/>
                    <a:latin typeface="+mn-lt"/>
                    <a:ea typeface="+mn-ea"/>
                    <a:cs typeface="+mn-cs"/>
                  </a:rPr>
                  <a:t>r </a:t>
                </a:r>
                <a:r>
                  <a:rPr lang="en-US" sz="1200" kern="1200" dirty="0">
                    <a:solidFill>
                      <a:schemeClr val="tx1"/>
                    </a:solidFill>
                    <a:effectLst/>
                    <a:latin typeface="+mn-lt"/>
                    <a:ea typeface="+mn-ea"/>
                    <a:cs typeface="+mn-cs"/>
                  </a:rPr>
                  <a:t>represents the number of rows and </a:t>
                </a:r>
                <a:r>
                  <a:rPr lang="en-US" sz="1200" i="1" kern="1200" dirty="0">
                    <a:solidFill>
                      <a:schemeClr val="tx1"/>
                    </a:solidFill>
                    <a:effectLst/>
                    <a:latin typeface="+mn-lt"/>
                    <a:ea typeface="+mn-ea"/>
                    <a:cs typeface="+mn-cs"/>
                  </a:rPr>
                  <a:t>c</a:t>
                </a:r>
                <a:r>
                  <a:rPr lang="en-US" sz="1200" i="0" kern="1200" dirty="0">
                    <a:solidFill>
                      <a:schemeClr val="tx1"/>
                    </a:solidFill>
                    <a:effectLst/>
                    <a:latin typeface="+mn-lt"/>
                    <a:ea typeface="+mn-ea"/>
                    <a:cs typeface="+mn-cs"/>
                  </a:rPr>
                  <a:t> </a:t>
                </a:r>
                <a:r>
                  <a:rPr lang="en-US" sz="1200" i="0" kern="1200" dirty="0" smtClean="0">
                    <a:solidFill>
                      <a:schemeClr val="tx1"/>
                    </a:solidFill>
                    <a:effectLst/>
                    <a:latin typeface="+mn-lt"/>
                    <a:ea typeface="+mn-ea"/>
                    <a:cs typeface="+mn-cs"/>
                  </a:rPr>
                  <a:t>is </a:t>
                </a:r>
                <a:r>
                  <a:rPr lang="en-US" sz="1200" kern="1200" dirty="0" smtClean="0">
                    <a:solidFill>
                      <a:schemeClr val="tx1"/>
                    </a:solidFill>
                    <a:effectLst/>
                    <a:latin typeface="+mn-lt"/>
                    <a:ea typeface="+mn-ea"/>
                    <a:cs typeface="+mn-cs"/>
                  </a:rPr>
                  <a:t>the </a:t>
                </a:r>
                <a:r>
                  <a:rPr lang="en-US" sz="1200" kern="1200" dirty="0">
                    <a:solidFill>
                      <a:schemeClr val="tx1"/>
                    </a:solidFill>
                    <a:effectLst/>
                    <a:latin typeface="+mn-lt"/>
                    <a:ea typeface="+mn-ea"/>
                    <a:cs typeface="+mn-cs"/>
                  </a:rPr>
                  <a:t>number of columns. </a:t>
                </a:r>
                <a:endParaRPr lang="en-US" sz="1200" kern="1200" dirty="0" smtClean="0">
                  <a:solidFill>
                    <a:schemeClr val="tx1"/>
                  </a:solidFill>
                  <a:effectLst/>
                  <a:latin typeface="+mn-lt"/>
                  <a:ea typeface="+mn-ea"/>
                  <a:cs typeface="+mn-cs"/>
                </a:endParaRPr>
              </a:p>
              <a:p>
                <a:endParaRPr lang="en-US" dirty="0"/>
              </a:p>
            </p:txBody>
          </p:sp>
        </mc:Fallback>
      </mc:AlternateContent>
      <p:sp>
        <p:nvSpPr>
          <p:cNvPr id="4" name="Slide Number Placeholder 3"/>
          <p:cNvSpPr>
            <a:spLocks noGrp="1"/>
          </p:cNvSpPr>
          <p:nvPr>
            <p:ph type="sldNum" sz="quarter" idx="10"/>
          </p:nvPr>
        </p:nvSpPr>
        <p:spPr/>
        <p:txBody>
          <a:bodyPr/>
          <a:lstStyle/>
          <a:p>
            <a:fld id="{39974C31-EB4A-4B21-8134-CB5741A1DC5F}" type="slidenum">
              <a:rPr lang="en-US" smtClean="0"/>
              <a:t>3</a:t>
            </a:fld>
            <a:endParaRPr lang="en-US" dirty="0"/>
          </a:p>
        </p:txBody>
      </p:sp>
    </p:spTree>
    <p:extLst>
      <p:ext uri="{BB962C8B-B14F-4D97-AF65-F5344CB8AC3E}">
        <p14:creationId xmlns:p14="http://schemas.microsoft.com/office/powerpoint/2010/main" val="1669135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9.1: Race and Home Ownership for 20 GSS Respondents.</a:t>
            </a:r>
            <a:endParaRPr lang="en-IN"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4</a:t>
            </a:fld>
            <a:endParaRPr lang="en-US" dirty="0"/>
          </a:p>
        </p:txBody>
      </p:sp>
    </p:spTree>
    <p:extLst>
      <p:ext uri="{BB962C8B-B14F-4D97-AF65-F5344CB8AC3E}">
        <p14:creationId xmlns:p14="http://schemas.microsoft.com/office/powerpoint/2010/main" val="2391745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9.1: Race and Home Ownership for 20 GSS Respondents.</a:t>
            </a:r>
            <a:endParaRPr lang="en-IN"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9974C31-EB4A-4B21-8134-CB5741A1DC5F}" type="slidenum">
              <a:rPr lang="en-US" smtClean="0"/>
              <a:t>5</a:t>
            </a:fld>
            <a:endParaRPr lang="en-US" dirty="0"/>
          </a:p>
        </p:txBody>
      </p:sp>
    </p:spTree>
    <p:extLst>
      <p:ext uri="{BB962C8B-B14F-4D97-AF65-F5344CB8AC3E}">
        <p14:creationId xmlns:p14="http://schemas.microsoft.com/office/powerpoint/2010/main" val="2391745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Variable arrayed in columns: </a:t>
            </a:r>
            <a:r>
              <a:rPr lang="en-US" sz="1200" kern="1200" dirty="0" smtClean="0">
                <a:solidFill>
                  <a:schemeClr val="tx1"/>
                </a:solidFill>
                <a:effectLst/>
                <a:latin typeface="+mn-lt"/>
                <a:ea typeface="+mn-ea"/>
                <a:cs typeface="+mn-cs"/>
              </a:rPr>
              <a:t>When the independent variable is arrayed in the columns, we compute percentages within each column separately.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Frequencies divided by total of column: </a:t>
            </a:r>
            <a:r>
              <a:rPr lang="en-US" sz="1200" kern="1200" dirty="0" smtClean="0">
                <a:solidFill>
                  <a:schemeClr val="tx1"/>
                </a:solidFill>
                <a:effectLst/>
                <a:latin typeface="+mn-lt"/>
                <a:ea typeface="+mn-ea"/>
                <a:cs typeface="+mn-cs"/>
              </a:rPr>
              <a:t>The frequencies within each cell and the row marginals are divided by the total of the column in which they are located, and the column totals should sum to 100%.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Variable arrayed in rows:</a:t>
            </a:r>
            <a:r>
              <a:rPr lang="en-US" baseline="0" dirty="0" smtClean="0"/>
              <a:t> </a:t>
            </a:r>
            <a:r>
              <a:rPr lang="en-US" sz="1200" kern="1200" dirty="0" smtClean="0">
                <a:solidFill>
                  <a:schemeClr val="tx1"/>
                </a:solidFill>
                <a:effectLst/>
                <a:latin typeface="+mn-lt"/>
                <a:ea typeface="+mn-ea"/>
                <a:cs typeface="+mn-cs"/>
              </a:rPr>
              <a:t>When the independent variable is arrayed in the rows, we compute percentages within each row separately.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Frequencies divided by total of row: </a:t>
            </a:r>
            <a:r>
              <a:rPr lang="en-US" sz="1200" kern="1200" dirty="0" smtClean="0">
                <a:solidFill>
                  <a:schemeClr val="tx1"/>
                </a:solidFill>
                <a:effectLst/>
                <a:latin typeface="+mn-lt"/>
                <a:ea typeface="+mn-ea"/>
                <a:cs typeface="+mn-cs"/>
              </a:rPr>
              <a:t>The frequencies within each cell and the column marginals are divided by the total of the row in which they are located, and the row totals should sum to 100%.</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6</a:t>
            </a:fld>
            <a:endParaRPr lang="en-US" dirty="0"/>
          </a:p>
        </p:txBody>
      </p:sp>
    </p:spTree>
    <p:extLst>
      <p:ext uri="{BB962C8B-B14F-4D97-AF65-F5344CB8AC3E}">
        <p14:creationId xmlns:p14="http://schemas.microsoft.com/office/powerpoint/2010/main" val="3983498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Table 9.3: Home Ownership by Race (in Percentages).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7</a:t>
            </a:fld>
            <a:endParaRPr lang="en-US" dirty="0"/>
          </a:p>
        </p:txBody>
      </p:sp>
    </p:spTree>
    <p:extLst>
      <p:ext uri="{BB962C8B-B14F-4D97-AF65-F5344CB8AC3E}">
        <p14:creationId xmlns:p14="http://schemas.microsoft.com/office/powerpoint/2010/main" val="1207835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smtClean="0"/>
              <a:t>Satisfies Learning Objective 9.1: </a:t>
            </a:r>
            <a:r>
              <a:rPr lang="en-US" sz="1200" kern="1200" dirty="0" smtClean="0">
                <a:solidFill>
                  <a:schemeClr val="tx1"/>
                </a:solidFill>
                <a:effectLst/>
                <a:latin typeface="+mn-lt"/>
                <a:ea typeface="+mn-ea"/>
                <a:cs typeface="+mn-cs"/>
              </a:rPr>
              <a:t>Create and analyze a bivariate table.</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Examining difference between percentage points:</a:t>
            </a:r>
            <a:r>
              <a:rPr lang="en-US" baseline="0" dirty="0" smtClean="0"/>
              <a:t> </a:t>
            </a:r>
            <a:r>
              <a:rPr lang="en-US" sz="1200" kern="1200" dirty="0" smtClean="0">
                <a:solidFill>
                  <a:schemeClr val="tx1"/>
                </a:solidFill>
                <a:effectLst/>
                <a:latin typeface="+mn-lt"/>
                <a:ea typeface="+mn-ea"/>
                <a:cs typeface="+mn-cs"/>
              </a:rPr>
              <a:t>Comparisons are made by examining differences between percentage points across different categories of the independent variable.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Limit to 10 percentage point difference:</a:t>
            </a:r>
            <a:r>
              <a:rPr lang="en-US" baseline="0" dirty="0" smtClean="0"/>
              <a:t> </a:t>
            </a:r>
            <a:r>
              <a:rPr lang="en-US" sz="1200" kern="1200" dirty="0" smtClean="0">
                <a:solidFill>
                  <a:schemeClr val="tx1"/>
                </a:solidFill>
                <a:effectLst/>
                <a:latin typeface="+mn-lt"/>
                <a:ea typeface="+mn-ea"/>
                <a:cs typeface="+mn-cs"/>
              </a:rPr>
              <a:t>Some researchers limit their comparisons to categories with at least a 10 percentage point difference.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Number of comparison to interpret table: </a:t>
            </a:r>
            <a:r>
              <a:rPr lang="en-US" sz="1200" kern="1200" baseline="0" dirty="0" smtClean="0">
                <a:solidFill>
                  <a:schemeClr val="tx1"/>
                </a:solidFill>
                <a:effectLst/>
                <a:latin typeface="+mn-lt"/>
                <a:ea typeface="+mn-ea"/>
                <a:cs typeface="+mn-cs"/>
              </a:rPr>
              <a:t>F</a:t>
            </a:r>
            <a:r>
              <a:rPr lang="en-US" sz="1200" kern="1200" dirty="0" smtClean="0">
                <a:solidFill>
                  <a:schemeClr val="tx1"/>
                </a:solidFill>
                <a:effectLst/>
                <a:latin typeface="+mn-lt"/>
                <a:ea typeface="+mn-ea"/>
                <a:cs typeface="+mn-cs"/>
              </a:rPr>
              <a:t>or any 2 × 2 table, only one comparison needs to be made to interpret the table. For a larger table, more than one comparison can be made and used in interpretation.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39974C31-EB4A-4B21-8134-CB5741A1DC5F}" type="slidenum">
              <a:rPr lang="en-US" smtClean="0"/>
              <a:t>8</a:t>
            </a:fld>
            <a:endParaRPr lang="en-US" dirty="0"/>
          </a:p>
        </p:txBody>
      </p:sp>
    </p:spTree>
    <p:extLst>
      <p:ext uri="{BB962C8B-B14F-4D97-AF65-F5344CB8AC3E}">
        <p14:creationId xmlns:p14="http://schemas.microsoft.com/office/powerpoint/2010/main" val="2608852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0" dirty="0" smtClean="0"/>
              <a:t>Satisfies Learning Objective 9.2: </a:t>
            </a:r>
            <a:r>
              <a:rPr lang="en-US" sz="1200" kern="1200" dirty="0" smtClean="0">
                <a:solidFill>
                  <a:schemeClr val="tx1"/>
                </a:solidFill>
                <a:effectLst/>
                <a:latin typeface="+mn-lt"/>
                <a:ea typeface="+mn-ea"/>
                <a:cs typeface="+mn-cs"/>
              </a:rPr>
              <a:t>Identify the properties of a bivariate relationship: existence, strength, and direction.</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existence of the relationship: </a:t>
            </a:r>
            <a:r>
              <a:rPr lang="en-US" sz="1200" kern="1200" dirty="0" smtClean="0">
                <a:solidFill>
                  <a:schemeClr val="tx1"/>
                </a:solidFill>
                <a:effectLst/>
                <a:latin typeface="+mn-lt"/>
                <a:ea typeface="+mn-ea"/>
                <a:cs typeface="+mn-cs"/>
              </a:rPr>
              <a:t>A relationship is said to exist between two variables in a bivariate table if the percentage distributions vary across the different categories of the independent variable.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strength of the relationship:</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quick method is to examine the percentage difference across the different categories of the independent variable.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The larger the percentage difference across the categories, the stronger the association.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Percentage differences are a rough indicator of the strength of a relationship between two variables.</a:t>
            </a:r>
            <a:endParaRPr lang="en-IN"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direction of the relationship:</a:t>
            </a:r>
            <a:r>
              <a:rPr lang="en-US" baseline="0" dirty="0" smtClean="0"/>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A </a:t>
            </a:r>
            <a:r>
              <a:rPr lang="en-US" sz="1200" b="1" kern="1200" dirty="0" smtClean="0">
                <a:solidFill>
                  <a:schemeClr val="tx1"/>
                </a:solidFill>
                <a:effectLst/>
                <a:latin typeface="+mn-lt"/>
                <a:ea typeface="+mn-ea"/>
                <a:cs typeface="+mn-cs"/>
              </a:rPr>
              <a:t>positive </a:t>
            </a:r>
            <a:r>
              <a:rPr lang="en-US" sz="1200" kern="1200" dirty="0" smtClean="0">
                <a:solidFill>
                  <a:schemeClr val="tx1"/>
                </a:solidFill>
                <a:effectLst/>
                <a:latin typeface="+mn-lt"/>
                <a:ea typeface="+mn-ea"/>
                <a:cs typeface="+mn-cs"/>
              </a:rPr>
              <a:t>bivariate relationship exists when the variables vary in the same direction. Higher values of one variable go together with higher values of the other variable.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In a </a:t>
            </a:r>
            <a:r>
              <a:rPr lang="en-US" sz="1200" b="1" kern="1200" dirty="0" smtClean="0">
                <a:solidFill>
                  <a:schemeClr val="tx1"/>
                </a:solidFill>
                <a:effectLst/>
                <a:latin typeface="+mn-lt"/>
                <a:ea typeface="+mn-ea"/>
                <a:cs typeface="+mn-cs"/>
              </a:rPr>
              <a:t>negative </a:t>
            </a:r>
            <a:r>
              <a:rPr lang="en-US" sz="1200" kern="1200" dirty="0" smtClean="0">
                <a:solidFill>
                  <a:schemeClr val="tx1"/>
                </a:solidFill>
                <a:effectLst/>
                <a:latin typeface="+mn-lt"/>
                <a:ea typeface="+mn-ea"/>
                <a:cs typeface="+mn-cs"/>
              </a:rPr>
              <a:t>bivariate relationship, the variables vary in opposite directions: Higher values of one variable go together with lower values of the other variable. </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9974C31-EB4A-4B21-8134-CB5741A1DC5F}" type="slidenum">
              <a:rPr lang="en-US" smtClean="0"/>
              <a:t>9</a:t>
            </a:fld>
            <a:endParaRPr lang="en-US" dirty="0"/>
          </a:p>
        </p:txBody>
      </p:sp>
    </p:spTree>
    <p:extLst>
      <p:ext uri="{BB962C8B-B14F-4D97-AF65-F5344CB8AC3E}">
        <p14:creationId xmlns:p14="http://schemas.microsoft.com/office/powerpoint/2010/main" val="2819057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Title 6"/>
          <p:cNvSpPr>
            <a:spLocks noGrp="1"/>
          </p:cNvSpPr>
          <p:nvPr>
            <p:ph type="title"/>
          </p:nvPr>
        </p:nvSpPr>
        <p:spPr>
          <a:xfrm>
            <a:off x="533400" y="2597150"/>
            <a:ext cx="8229600" cy="1143000"/>
          </a:xfrm>
        </p:spPr>
        <p:txBody>
          <a:bodyPr>
            <a:normAutofit/>
          </a:bodyPr>
          <a:lstStyle>
            <a:lvl1pPr>
              <a:defRPr sz="3200">
                <a:solidFill>
                  <a:schemeClr val="tx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3942801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2238385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990600" y="1676400"/>
            <a:ext cx="7696200" cy="4449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990600" y="6356350"/>
            <a:ext cx="70104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56934251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50236379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1042058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38000054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63345230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6460279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296685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3008313" cy="72831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838200"/>
            <a:ext cx="5111750" cy="5287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8503755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98896502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0"/>
            <a:ext cx="7696200" cy="1143000"/>
          </a:xfrm>
        </p:spPr>
        <p:txBody>
          <a:bodyPr/>
          <a:lstStyle/>
          <a:p>
            <a:r>
              <a:rPr lang="en-US" dirty="0"/>
              <a:t>Click to edit Master title style</a:t>
            </a:r>
          </a:p>
        </p:txBody>
      </p:sp>
      <p:sp>
        <p:nvSpPr>
          <p:cNvPr id="3" name="Content Placeholder 2"/>
          <p:cNvSpPr>
            <a:spLocks noGrp="1"/>
          </p:cNvSpPr>
          <p:nvPr>
            <p:ph idx="1"/>
          </p:nvPr>
        </p:nvSpPr>
        <p:spPr>
          <a:xfrm>
            <a:off x="990600" y="1676400"/>
            <a:ext cx="7696200" cy="4449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990600" y="6356350"/>
            <a:ext cx="7010400" cy="365125"/>
          </a:xfrm>
        </p:spPr>
        <p:txBody>
          <a:body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7" name="Rectangle 6"/>
          <p:cNvSpPr/>
          <p:nvPr userDrawn="1"/>
        </p:nvSpPr>
        <p:spPr>
          <a:xfrm>
            <a:off x="0" y="0"/>
            <a:ext cx="60960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40290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2027238"/>
            <a:ext cx="4040188"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590799"/>
            <a:ext cx="4040188"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027238"/>
            <a:ext cx="4041775" cy="5635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590799"/>
            <a:ext cx="4041775" cy="35353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536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r>
              <a:rPr lang="en-US" dirty="0" smtClean="0"/>
              <a:t>Frankfort-Nachmias/Leon-Guerrero, Social Statistics for a Diverse Society, 9e. © SAGE Publications, 2020.</a:t>
            </a:r>
            <a:endParaRPr lang="en-US" dirty="0"/>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61" r:id="rId9"/>
    <p:sldLayoutId id="2147483656" r:id="rId10"/>
    <p:sldLayoutId id="2147483657" r:id="rId11"/>
  </p:sldLayoutIdLst>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133600"/>
            <a:ext cx="8229600" cy="3992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457200" y="6356350"/>
            <a:ext cx="7543800" cy="365125"/>
          </a:xfrm>
          <a:prstGeom prst="rect">
            <a:avLst/>
          </a:prstGeom>
        </p:spPr>
        <p:txBody>
          <a:bodyPr vert="horz" lIns="91440" tIns="45720" rIns="91440" bIns="45720" rtlCol="0" anchor="ctr"/>
          <a:lstStyle>
            <a:lvl1pPr algn="l">
              <a:defRPr sz="1050">
                <a:solidFill>
                  <a:schemeClr val="tx1">
                    <a:tint val="7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dirty="0" smtClean="0">
                <a:ln>
                  <a:noFill/>
                </a:ln>
                <a:solidFill>
                  <a:prstClr val="black">
                    <a:tint val="75000"/>
                  </a:prstClr>
                </a:solidFill>
                <a:effectLst/>
                <a:uLnTx/>
                <a:uFillTx/>
                <a:latin typeface="Arial" panose="020B0604020202020204" pitchFamily="34" charset="0"/>
                <a:ea typeface="+mn-ea"/>
                <a:cs typeface="Arial" panose="020B0604020202020204" pitchFamily="34" charset="0"/>
              </a:rPr>
              <a:t>Frankfort-Nachmias/Leon-Guerrero, Social Statistics for a Diverse Society, 9e. © SAGE Publications, 2020.</a:t>
            </a:r>
            <a:endParaRPr kumimoji="0" lang="en-US" sz="1050" b="0" i="0" u="none" strike="noStrike" kern="1200" cap="none" spc="0" normalizeH="0" baseline="0" noProof="0" dirty="0">
              <a:ln>
                <a:noFill/>
              </a:ln>
              <a:solidFill>
                <a:prstClr val="black">
                  <a:tint val="75000"/>
                </a:prstClr>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sp>
        <p:nvSpPr>
          <p:cNvPr id="7" name="Rectangle 6"/>
          <p:cNvSpPr/>
          <p:nvPr userDrawn="1"/>
        </p:nvSpPr>
        <p:spPr>
          <a:xfrm>
            <a:off x="0" y="0"/>
            <a:ext cx="9144000" cy="6096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Arial"/>
              <a:ea typeface="+mn-ea"/>
              <a:cs typeface="+mn-cs"/>
            </a:endParaRPr>
          </a:p>
        </p:txBody>
      </p:sp>
    </p:spTree>
    <p:extLst>
      <p:ext uri="{BB962C8B-B14F-4D97-AF65-F5344CB8AC3E}">
        <p14:creationId xmlns:p14="http://schemas.microsoft.com/office/powerpoint/2010/main" val="34887790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743200"/>
            <a:ext cx="8229600" cy="1143000"/>
          </a:xfrm>
        </p:spPr>
        <p:txBody>
          <a:bodyPr/>
          <a:lstStyle/>
          <a:p>
            <a:r>
              <a:rPr lang="en-US" noProof="0" dirty="0" smtClean="0"/>
              <a:t>Chapter 9: Bivariate Tables</a:t>
            </a:r>
            <a:endParaRPr lang="en-US" noProof="0" dirty="0"/>
          </a:p>
        </p:txBody>
      </p:sp>
    </p:spTree>
    <p:extLst>
      <p:ext uri="{BB962C8B-B14F-4D97-AF65-F5344CB8AC3E}">
        <p14:creationId xmlns:p14="http://schemas.microsoft.com/office/powerpoint/2010/main" val="1824907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fontScale="90000"/>
          </a:bodyPr>
          <a:lstStyle/>
          <a:p>
            <a:r>
              <a:rPr lang="en-US" noProof="0" dirty="0" smtClean="0"/>
              <a:t>The Properties of a Bivariate Relationship </a:t>
            </a:r>
            <a:r>
              <a:rPr lang="en-US" sz="2700" noProof="0" dirty="0" smtClean="0"/>
              <a:t>(2 of 3)</a:t>
            </a:r>
            <a:endParaRPr lang="en-US" sz="2700"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44260216"/>
              </p:ext>
            </p:extLst>
          </p:nvPr>
        </p:nvGraphicFramePr>
        <p:xfrm>
          <a:off x="609600" y="3276600"/>
          <a:ext cx="8077200" cy="2222372"/>
        </p:xfrm>
        <a:graphic>
          <a:graphicData uri="http://schemas.openxmlformats.org/drawingml/2006/table">
            <a:tbl>
              <a:tblPr firstRow="1" firstCol="1" lastRow="1" lastCol="1" bandRow="1" bandCol="1">
                <a:tableStyleId>{BDBED569-4797-4DF1-A0F4-6AAB3CD982D8}</a:tableStyleId>
              </a:tblPr>
              <a:tblGrid>
                <a:gridCol w="1615440">
                  <a:extLst>
                    <a:ext uri="{9D8B030D-6E8A-4147-A177-3AD203B41FA5}">
                      <a16:colId xmlns:a16="http://schemas.microsoft.com/office/drawing/2014/main" val="20000"/>
                    </a:ext>
                  </a:extLst>
                </a:gridCol>
                <a:gridCol w="1615440">
                  <a:extLst>
                    <a:ext uri="{9D8B030D-6E8A-4147-A177-3AD203B41FA5}">
                      <a16:colId xmlns:a16="http://schemas.microsoft.com/office/drawing/2014/main" val="20001"/>
                    </a:ext>
                  </a:extLst>
                </a:gridCol>
                <a:gridCol w="1615440">
                  <a:extLst>
                    <a:ext uri="{9D8B030D-6E8A-4147-A177-3AD203B41FA5}">
                      <a16:colId xmlns:a16="http://schemas.microsoft.com/office/drawing/2014/main" val="20002"/>
                    </a:ext>
                  </a:extLst>
                </a:gridCol>
                <a:gridCol w="1615440">
                  <a:extLst>
                    <a:ext uri="{9D8B030D-6E8A-4147-A177-3AD203B41FA5}">
                      <a16:colId xmlns:a16="http://schemas.microsoft.com/office/drawing/2014/main" val="20003"/>
                    </a:ext>
                  </a:extLst>
                </a:gridCol>
                <a:gridCol w="1615440">
                  <a:extLst>
                    <a:ext uri="{9D8B030D-6E8A-4147-A177-3AD203B41FA5}">
                      <a16:colId xmlns:a16="http://schemas.microsoft.com/office/drawing/2014/main" val="20004"/>
                    </a:ext>
                  </a:extLst>
                </a:gridCol>
              </a:tblGrid>
              <a:tr h="248920">
                <a:tc rowSpan="2">
                  <a:txBody>
                    <a:bodyPr/>
                    <a:lstStyle/>
                    <a:p>
                      <a:pPr marL="76200">
                        <a:lnSpc>
                          <a:spcPct val="115000"/>
                        </a:lnSpc>
                        <a:spcAft>
                          <a:spcPts val="0"/>
                        </a:spcAft>
                      </a:pPr>
                      <a:r>
                        <a:rPr lang="en-US" sz="1200" spc="-5" dirty="0">
                          <a:effectLst/>
                        </a:rPr>
                        <a:t>A</a:t>
                      </a:r>
                      <a:r>
                        <a:rPr lang="en-US" sz="1200" spc="-30" dirty="0">
                          <a:effectLst/>
                        </a:rPr>
                        <a:t>b</a:t>
                      </a:r>
                      <a:r>
                        <a:rPr lang="en-US" sz="1200" spc="-20" dirty="0">
                          <a:effectLst/>
                        </a:rPr>
                        <a:t>o</a:t>
                      </a:r>
                      <a:r>
                        <a:rPr lang="en-US" sz="1200" spc="50" dirty="0">
                          <a:effectLst/>
                        </a:rPr>
                        <a:t>r</a:t>
                      </a:r>
                      <a:r>
                        <a:rPr lang="en-US" sz="1200" spc="15" dirty="0">
                          <a:effectLst/>
                        </a:rPr>
                        <a:t>t</a:t>
                      </a:r>
                      <a:r>
                        <a:rPr lang="en-US" sz="1200" spc="-25" dirty="0">
                          <a:effectLst/>
                        </a:rPr>
                        <a:t>i</a:t>
                      </a:r>
                      <a:r>
                        <a:rPr lang="en-US" sz="1200" spc="-40" dirty="0">
                          <a:effectLst/>
                        </a:rPr>
                        <a:t>on</a:t>
                      </a:r>
                      <a:endParaRPr lang="en-IN" sz="1200" dirty="0">
                        <a:effectLst/>
                        <a:latin typeface="Calibri"/>
                        <a:ea typeface="Calibri"/>
                        <a:cs typeface="Times New Roman"/>
                      </a:endParaRPr>
                    </a:p>
                  </a:txBody>
                  <a:tcPr marL="68400" marR="68400" marT="68400" marB="68400" anchor="b">
                    <a:solidFill>
                      <a:schemeClr val="accent5">
                        <a:lumMod val="20000"/>
                        <a:lumOff val="80000"/>
                      </a:schemeClr>
                    </a:solidFill>
                  </a:tcPr>
                </a:tc>
                <a:tc gridSpan="3">
                  <a:txBody>
                    <a:bodyPr/>
                    <a:lstStyle/>
                    <a:p>
                      <a:pPr algn="ctr">
                        <a:lnSpc>
                          <a:spcPts val="550"/>
                        </a:lnSpc>
                        <a:spcBef>
                          <a:spcPts val="10"/>
                        </a:spcBef>
                        <a:spcAft>
                          <a:spcPts val="0"/>
                        </a:spcAft>
                      </a:pPr>
                      <a:r>
                        <a:rPr lang="en-US" sz="1200" dirty="0">
                          <a:effectLst/>
                        </a:rPr>
                        <a:t> </a:t>
                      </a:r>
                      <a:endParaRPr lang="en-IN" sz="1200" dirty="0" smtClean="0">
                        <a:effectLst/>
                      </a:endParaRPr>
                    </a:p>
                    <a:p>
                      <a:pPr marL="850900" algn="ctr">
                        <a:lnSpc>
                          <a:spcPct val="115000"/>
                        </a:lnSpc>
                        <a:spcAft>
                          <a:spcPts val="0"/>
                        </a:spcAft>
                      </a:pPr>
                      <a:r>
                        <a:rPr lang="en-US" sz="1200" spc="-5" dirty="0" smtClean="0">
                          <a:effectLst/>
                        </a:rPr>
                        <a:t>C</a:t>
                      </a:r>
                      <a:r>
                        <a:rPr lang="en-US" sz="1200" spc="-35" dirty="0" smtClean="0">
                          <a:effectLst/>
                        </a:rPr>
                        <a:t>h</a:t>
                      </a:r>
                      <a:r>
                        <a:rPr lang="en-US" sz="1200" spc="-15" dirty="0" smtClean="0">
                          <a:effectLst/>
                        </a:rPr>
                        <a:t>u</a:t>
                      </a:r>
                      <a:r>
                        <a:rPr lang="en-US" sz="1200" spc="-10" dirty="0" smtClean="0">
                          <a:effectLst/>
                        </a:rPr>
                        <a:t>r</a:t>
                      </a:r>
                      <a:r>
                        <a:rPr lang="en-US" sz="1200" spc="-25" dirty="0" smtClean="0">
                          <a:effectLst/>
                        </a:rPr>
                        <a:t>c</a:t>
                      </a:r>
                      <a:r>
                        <a:rPr lang="en-US" sz="1200" dirty="0" smtClean="0">
                          <a:effectLst/>
                        </a:rPr>
                        <a:t>h</a:t>
                      </a:r>
                      <a:r>
                        <a:rPr lang="en-US" sz="1200" spc="-20" dirty="0" smtClean="0">
                          <a:effectLst/>
                        </a:rPr>
                        <a:t> </a:t>
                      </a:r>
                      <a:r>
                        <a:rPr lang="en-US" sz="1200" spc="-5" dirty="0" smtClean="0">
                          <a:effectLst/>
                        </a:rPr>
                        <a:t>A</a:t>
                      </a:r>
                      <a:r>
                        <a:rPr lang="en-US" sz="1200" spc="45" dirty="0" smtClean="0">
                          <a:effectLst/>
                        </a:rPr>
                        <a:t>t</a:t>
                      </a:r>
                      <a:r>
                        <a:rPr lang="en-US" sz="1200" spc="10" dirty="0" smtClean="0">
                          <a:effectLst/>
                        </a:rPr>
                        <a:t>t</a:t>
                      </a:r>
                      <a:r>
                        <a:rPr lang="en-US" sz="1200" spc="-25" dirty="0" smtClean="0">
                          <a:effectLst/>
                        </a:rPr>
                        <a:t>e</a:t>
                      </a:r>
                      <a:r>
                        <a:rPr lang="en-US" sz="1200" spc="-40" dirty="0" smtClean="0">
                          <a:effectLst/>
                        </a:rPr>
                        <a:t>n</a:t>
                      </a:r>
                      <a:r>
                        <a:rPr lang="en-US" sz="1200" spc="-10" dirty="0" smtClean="0">
                          <a:effectLst/>
                        </a:rPr>
                        <a:t>d</a:t>
                      </a:r>
                      <a:r>
                        <a:rPr lang="en-US" sz="1200" dirty="0" smtClean="0">
                          <a:effectLst/>
                        </a:rPr>
                        <a:t>a</a:t>
                      </a:r>
                      <a:r>
                        <a:rPr lang="en-US" sz="1200" spc="-40" dirty="0" smtClean="0">
                          <a:effectLst/>
                        </a:rPr>
                        <a:t>n</a:t>
                      </a:r>
                      <a:r>
                        <a:rPr lang="en-US" sz="1200" spc="-20" dirty="0" smtClean="0">
                          <a:effectLst/>
                        </a:rPr>
                        <a:t>c</a:t>
                      </a:r>
                      <a:r>
                        <a:rPr lang="en-US" sz="1200" dirty="0" smtClean="0">
                          <a:effectLst/>
                        </a:rPr>
                        <a:t>e</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hMerge="1">
                  <a:txBody>
                    <a:bodyPr/>
                    <a:lstStyle/>
                    <a:p>
                      <a:endParaRPr lang="en-IN"/>
                    </a:p>
                  </a:txBody>
                  <a:tcPr/>
                </a:tc>
                <a:tc rowSpan="2">
                  <a:txBody>
                    <a:bodyPr/>
                    <a:lstStyle/>
                    <a:p>
                      <a:pPr>
                        <a:lnSpc>
                          <a:spcPts val="1000"/>
                        </a:lnSpc>
                        <a:spcAft>
                          <a:spcPts val="0"/>
                        </a:spcAft>
                      </a:pPr>
                      <a:r>
                        <a:rPr lang="en-US" sz="1200">
                          <a:effectLst/>
                        </a:rPr>
                        <a:t> </a:t>
                      </a:r>
                      <a:endParaRPr lang="en-IN" sz="1200">
                        <a:effectLst/>
                      </a:endParaRPr>
                    </a:p>
                    <a:p>
                      <a:pPr>
                        <a:lnSpc>
                          <a:spcPts val="1400"/>
                        </a:lnSpc>
                        <a:spcBef>
                          <a:spcPts val="70"/>
                        </a:spcBef>
                        <a:spcAft>
                          <a:spcPts val="0"/>
                        </a:spcAft>
                      </a:pPr>
                      <a:r>
                        <a:rPr lang="en-US" sz="1200">
                          <a:effectLst/>
                        </a:rPr>
                        <a:t> </a:t>
                      </a:r>
                      <a:endParaRPr lang="en-IN" sz="1200">
                        <a:effectLst/>
                      </a:endParaRPr>
                    </a:p>
                    <a:p>
                      <a:pPr marR="5715" algn="ctr">
                        <a:lnSpc>
                          <a:spcPct val="115000"/>
                        </a:lnSpc>
                        <a:spcAft>
                          <a:spcPts val="0"/>
                        </a:spcAft>
                      </a:pPr>
                      <a:r>
                        <a:rPr lang="en-US" sz="1200" spc="-140">
                          <a:effectLst/>
                        </a:rPr>
                        <a:t>T</a:t>
                      </a:r>
                      <a:r>
                        <a:rPr lang="en-US" sz="1200" spc="-5">
                          <a:effectLst/>
                        </a:rPr>
                        <a:t>o</a:t>
                      </a:r>
                      <a:r>
                        <a:rPr lang="en-US" sz="1200" spc="30">
                          <a:effectLst/>
                        </a:rPr>
                        <a:t>t</a:t>
                      </a:r>
                      <a:r>
                        <a:rPr lang="en-US" sz="1200" spc="5">
                          <a:effectLst/>
                        </a:rPr>
                        <a:t>a</a:t>
                      </a:r>
                      <a:r>
                        <a:rPr lang="en-US" sz="1200">
                          <a:effectLst/>
                        </a:rPr>
                        <a:t>l</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0"/>
                  </a:ext>
                </a:extLst>
              </a:tr>
              <a:tr h="236855">
                <a:tc vMerge="1">
                  <a:txBody>
                    <a:bodyPr/>
                    <a:lstStyle/>
                    <a:p>
                      <a:endParaRPr lang="en-IN"/>
                    </a:p>
                  </a:txBody>
                  <a:tcPr/>
                </a:tc>
                <a:tc>
                  <a:txBody>
                    <a:bodyPr/>
                    <a:lstStyle/>
                    <a:p>
                      <a:pPr marL="293370" algn="ctr">
                        <a:lnSpc>
                          <a:spcPct val="115000"/>
                        </a:lnSpc>
                        <a:spcBef>
                          <a:spcPts val="460"/>
                        </a:spcBef>
                        <a:spcAft>
                          <a:spcPts val="0"/>
                        </a:spcAft>
                      </a:pPr>
                      <a:r>
                        <a:rPr lang="en-US" sz="1200" b="1" spc="-5" dirty="0">
                          <a:effectLst/>
                        </a:rPr>
                        <a:t>N</a:t>
                      </a:r>
                      <a:r>
                        <a:rPr lang="en-US" sz="1200" b="1" spc="-45" dirty="0">
                          <a:effectLst/>
                        </a:rPr>
                        <a:t>e</a:t>
                      </a:r>
                      <a:r>
                        <a:rPr lang="en-US" sz="1200" b="1" spc="-55" dirty="0">
                          <a:effectLst/>
                        </a:rPr>
                        <a:t>v</a:t>
                      </a:r>
                      <a:r>
                        <a:rPr lang="en-US" sz="1200" b="1" spc="-5" dirty="0">
                          <a:effectLst/>
                        </a:rPr>
                        <a:t>e</a:t>
                      </a:r>
                      <a:r>
                        <a:rPr lang="en-US" sz="1200" b="1" dirty="0">
                          <a:effectLst/>
                        </a:rPr>
                        <a:t>r</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21920" algn="ctr">
                        <a:lnSpc>
                          <a:spcPct val="115000"/>
                        </a:lnSpc>
                        <a:spcBef>
                          <a:spcPts val="460"/>
                        </a:spcBef>
                        <a:spcAft>
                          <a:spcPts val="0"/>
                        </a:spcAft>
                      </a:pPr>
                      <a:r>
                        <a:rPr lang="en-US" sz="1200" b="1" spc="-5" dirty="0">
                          <a:effectLst/>
                        </a:rPr>
                        <a:t>I</a:t>
                      </a:r>
                      <a:r>
                        <a:rPr lang="en-US" sz="1200" b="1" spc="10" dirty="0">
                          <a:effectLst/>
                        </a:rPr>
                        <a:t>n</a:t>
                      </a:r>
                      <a:r>
                        <a:rPr lang="en-US" sz="1200" b="1" spc="25" dirty="0">
                          <a:effectLst/>
                        </a:rPr>
                        <a:t>f</a:t>
                      </a:r>
                      <a:r>
                        <a:rPr lang="en-US" sz="1200" b="1" spc="-10" dirty="0">
                          <a:effectLst/>
                        </a:rPr>
                        <a:t>r</a:t>
                      </a:r>
                      <a:r>
                        <a:rPr lang="en-US" sz="1200" b="1" spc="-25" dirty="0">
                          <a:effectLst/>
                        </a:rPr>
                        <a:t>e</a:t>
                      </a:r>
                      <a:r>
                        <a:rPr lang="en-US" sz="1200" b="1" spc="-35" dirty="0">
                          <a:effectLst/>
                        </a:rPr>
                        <a:t>qu</a:t>
                      </a:r>
                      <a:r>
                        <a:rPr lang="en-US" sz="1200" b="1" spc="-30" dirty="0">
                          <a:effectLst/>
                        </a:rPr>
                        <a:t>e</a:t>
                      </a:r>
                      <a:r>
                        <a:rPr lang="en-US" sz="1200" b="1" spc="-5" dirty="0">
                          <a:effectLst/>
                        </a:rPr>
                        <a:t>n</a:t>
                      </a:r>
                      <a:r>
                        <a:rPr lang="en-US" sz="1200" b="1" spc="15" dirty="0">
                          <a:effectLst/>
                        </a:rPr>
                        <a:t>t</a:t>
                      </a:r>
                      <a:r>
                        <a:rPr lang="en-US" sz="1200" b="1" spc="-30" dirty="0">
                          <a:effectLst/>
                        </a:rPr>
                        <a:t>l</a:t>
                      </a:r>
                      <a:r>
                        <a:rPr lang="en-US" sz="1200" b="1" dirty="0">
                          <a:effectLst/>
                        </a:rPr>
                        <a:t>y</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67005" algn="ctr">
                        <a:lnSpc>
                          <a:spcPct val="115000"/>
                        </a:lnSpc>
                        <a:spcBef>
                          <a:spcPts val="460"/>
                        </a:spcBef>
                        <a:spcAft>
                          <a:spcPts val="0"/>
                        </a:spcAft>
                      </a:pPr>
                      <a:r>
                        <a:rPr lang="en-US" sz="1200" b="1" spc="-45" dirty="0">
                          <a:effectLst/>
                        </a:rPr>
                        <a:t>F</a:t>
                      </a:r>
                      <a:r>
                        <a:rPr lang="en-US" sz="1200" b="1" spc="-10" dirty="0">
                          <a:effectLst/>
                        </a:rPr>
                        <a:t>r</a:t>
                      </a:r>
                      <a:r>
                        <a:rPr lang="en-US" sz="1200" b="1" spc="-25" dirty="0">
                          <a:effectLst/>
                        </a:rPr>
                        <a:t>e</a:t>
                      </a:r>
                      <a:r>
                        <a:rPr lang="en-US" sz="1200" b="1" spc="-35" dirty="0">
                          <a:effectLst/>
                        </a:rPr>
                        <a:t>qu</a:t>
                      </a:r>
                      <a:r>
                        <a:rPr lang="en-US" sz="1200" b="1" spc="-30" dirty="0">
                          <a:effectLst/>
                        </a:rPr>
                        <a:t>e</a:t>
                      </a:r>
                      <a:r>
                        <a:rPr lang="en-US" sz="1200" b="1" spc="-10" dirty="0">
                          <a:effectLst/>
                        </a:rPr>
                        <a:t>n</a:t>
                      </a:r>
                      <a:r>
                        <a:rPr lang="en-US" sz="1200" b="1" spc="10" dirty="0">
                          <a:effectLst/>
                        </a:rPr>
                        <a:t>t</a:t>
                      </a:r>
                      <a:r>
                        <a:rPr lang="en-US" sz="1200" b="1" spc="-30" dirty="0">
                          <a:effectLst/>
                        </a:rPr>
                        <a:t>l</a:t>
                      </a:r>
                      <a:r>
                        <a:rPr lang="en-US" sz="1200" b="1" dirty="0">
                          <a:effectLst/>
                        </a:rPr>
                        <a:t>y</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1"/>
                  </a:ext>
                </a:extLst>
              </a:tr>
              <a:tr h="236220">
                <a:tc>
                  <a:txBody>
                    <a:bodyPr/>
                    <a:lstStyle/>
                    <a:p>
                      <a:pPr marL="76200">
                        <a:lnSpc>
                          <a:spcPct val="115000"/>
                        </a:lnSpc>
                        <a:spcBef>
                          <a:spcPts val="460"/>
                        </a:spcBef>
                        <a:spcAft>
                          <a:spcPts val="0"/>
                        </a:spcAft>
                      </a:pPr>
                      <a:r>
                        <a:rPr lang="en-US" sz="1200" b="0" spc="-80" dirty="0">
                          <a:effectLst/>
                        </a:rPr>
                        <a:t>y</a:t>
                      </a:r>
                      <a:r>
                        <a:rPr lang="en-US" sz="1200" b="0" spc="-10" dirty="0">
                          <a:effectLst/>
                        </a:rPr>
                        <a:t>e</a:t>
                      </a:r>
                      <a:r>
                        <a:rPr lang="en-US" sz="1200" b="0" dirty="0">
                          <a:effectLst/>
                        </a:rPr>
                        <a:t>s</a:t>
                      </a:r>
                      <a:endParaRPr lang="en-IN" sz="1200" b="0" dirty="0">
                        <a:effectLst/>
                        <a:latin typeface="Calibri"/>
                        <a:ea typeface="Calibri"/>
                        <a:cs typeface="Times New Roman"/>
                      </a:endParaRPr>
                    </a:p>
                  </a:txBody>
                  <a:tcPr marL="68400" marR="68400" marT="68400" marB="68400"/>
                </a:tc>
                <a:tc>
                  <a:txBody>
                    <a:bodyPr/>
                    <a:lstStyle/>
                    <a:p>
                      <a:pPr marL="90805" algn="ctr">
                        <a:lnSpc>
                          <a:spcPct val="115000"/>
                        </a:lnSpc>
                        <a:spcBef>
                          <a:spcPts val="460"/>
                        </a:spcBef>
                        <a:spcAft>
                          <a:spcPts val="0"/>
                        </a:spcAft>
                      </a:pPr>
                      <a:r>
                        <a:rPr lang="en-US" sz="1200" spc="-5" dirty="0">
                          <a:effectLst/>
                        </a:rPr>
                        <a:t>55%</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a:lnSpc>
                          <a:spcPts val="500"/>
                        </a:lnSpc>
                        <a:spcBef>
                          <a:spcPts val="10"/>
                        </a:spcBef>
                        <a:spcAft>
                          <a:spcPts val="0"/>
                        </a:spcAft>
                      </a:pPr>
                      <a:r>
                        <a:rPr lang="en-US" sz="1200">
                          <a:effectLst/>
                        </a:rPr>
                        <a:t> </a:t>
                      </a:r>
                      <a:endParaRPr lang="en-IN" sz="1200">
                        <a:effectLst/>
                      </a:endParaRPr>
                    </a:p>
                    <a:p>
                      <a:pPr marL="90805" algn="ctr">
                        <a:lnSpc>
                          <a:spcPct val="115000"/>
                        </a:lnSpc>
                        <a:spcAft>
                          <a:spcPts val="0"/>
                        </a:spcAft>
                      </a:pPr>
                      <a:r>
                        <a:rPr lang="en-US" sz="1200" spc="-5">
                          <a:effectLst/>
                        </a:rPr>
                        <a:t>50%</a:t>
                      </a:r>
                      <a:endParaRPr lang="en-IN" sz="1200">
                        <a:effectLst/>
                        <a:latin typeface="Calibri"/>
                        <a:ea typeface="Calibri"/>
                        <a:cs typeface="Times New Roman"/>
                      </a:endParaRPr>
                    </a:p>
                  </a:txBody>
                  <a:tcPr marL="68400" marR="68400" marT="68400" marB="68400"/>
                </a:tc>
                <a:tc>
                  <a:txBody>
                    <a:bodyPr/>
                    <a:lstStyle/>
                    <a:p>
                      <a:pPr>
                        <a:lnSpc>
                          <a:spcPts val="500"/>
                        </a:lnSpc>
                        <a:spcBef>
                          <a:spcPts val="10"/>
                        </a:spcBef>
                        <a:spcAft>
                          <a:spcPts val="0"/>
                        </a:spcAft>
                      </a:pPr>
                      <a:r>
                        <a:rPr lang="en-US" sz="1200" dirty="0">
                          <a:effectLst/>
                        </a:rPr>
                        <a:t> </a:t>
                      </a:r>
                      <a:endParaRPr lang="en-IN" sz="1200" dirty="0">
                        <a:effectLst/>
                      </a:endParaRPr>
                    </a:p>
                    <a:p>
                      <a:pPr marL="90805" algn="ctr">
                        <a:lnSpc>
                          <a:spcPct val="115000"/>
                        </a:lnSpc>
                        <a:spcAft>
                          <a:spcPts val="0"/>
                        </a:spcAft>
                      </a:pPr>
                      <a:r>
                        <a:rPr lang="en-US" sz="1200" spc="-5" dirty="0">
                          <a:effectLst/>
                        </a:rPr>
                        <a:t>26%</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83820" algn="ctr">
                        <a:lnSpc>
                          <a:spcPct val="115000"/>
                        </a:lnSpc>
                        <a:spcBef>
                          <a:spcPts val="460"/>
                        </a:spcBef>
                        <a:spcAft>
                          <a:spcPts val="0"/>
                        </a:spcAft>
                      </a:pPr>
                      <a:r>
                        <a:rPr lang="en-US" sz="1200" b="0" spc="-5" dirty="0">
                          <a:effectLst/>
                        </a:rPr>
                        <a:t>43%</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236220">
                <a:tc>
                  <a:txBody>
                    <a:bodyPr/>
                    <a:lstStyle/>
                    <a:p>
                      <a:pPr marL="75565">
                        <a:lnSpc>
                          <a:spcPct val="115000"/>
                        </a:lnSpc>
                        <a:spcBef>
                          <a:spcPts val="460"/>
                        </a:spcBef>
                        <a:spcAft>
                          <a:spcPts val="0"/>
                        </a:spcAft>
                      </a:pPr>
                      <a:r>
                        <a:rPr lang="en-US" sz="1200" b="0" spc="-5" dirty="0">
                          <a:effectLst/>
                        </a:rPr>
                        <a:t>No</a:t>
                      </a:r>
                      <a:endParaRPr lang="en-IN" sz="1200" b="0" dirty="0">
                        <a:effectLst/>
                        <a:latin typeface="Calibri"/>
                        <a:ea typeface="Calibri"/>
                        <a:cs typeface="Times New Roman"/>
                      </a:endParaRPr>
                    </a:p>
                  </a:txBody>
                  <a:tcPr marL="68400" marR="68400" marT="68400" marB="68400"/>
                </a:tc>
                <a:tc>
                  <a:txBody>
                    <a:bodyPr/>
                    <a:lstStyle/>
                    <a:p>
                      <a:pPr marL="90805" algn="ctr">
                        <a:lnSpc>
                          <a:spcPct val="115000"/>
                        </a:lnSpc>
                        <a:spcBef>
                          <a:spcPts val="460"/>
                        </a:spcBef>
                        <a:spcAft>
                          <a:spcPts val="0"/>
                        </a:spcAft>
                      </a:pPr>
                      <a:r>
                        <a:rPr lang="en-US" sz="1200" spc="-5">
                          <a:effectLst/>
                        </a:rPr>
                        <a:t>45%</a:t>
                      </a:r>
                      <a:endParaRPr lang="en-IN" sz="1200">
                        <a:effectLst/>
                        <a:latin typeface="Calibri"/>
                        <a:ea typeface="Calibri"/>
                        <a:cs typeface="Times New Roman"/>
                      </a:endParaRPr>
                    </a:p>
                  </a:txBody>
                  <a:tcPr marL="68400" marR="68400" marT="68400" marB="68400"/>
                </a:tc>
                <a:tc>
                  <a:txBody>
                    <a:bodyPr/>
                    <a:lstStyle/>
                    <a:p>
                      <a:pPr marL="295275" marR="204470" algn="ctr">
                        <a:lnSpc>
                          <a:spcPct val="115000"/>
                        </a:lnSpc>
                        <a:spcBef>
                          <a:spcPts val="460"/>
                        </a:spcBef>
                        <a:spcAft>
                          <a:spcPts val="0"/>
                        </a:spcAft>
                      </a:pPr>
                      <a:r>
                        <a:rPr lang="en-US" sz="1200" spc="-5">
                          <a:effectLst/>
                        </a:rPr>
                        <a:t>50%</a:t>
                      </a:r>
                      <a:endParaRPr lang="en-IN" sz="1200">
                        <a:effectLst/>
                        <a:latin typeface="Calibri"/>
                        <a:ea typeface="Calibri"/>
                        <a:cs typeface="Times New Roman"/>
                      </a:endParaRPr>
                    </a:p>
                  </a:txBody>
                  <a:tcPr marL="68400" marR="68400" marT="68400" marB="68400"/>
                </a:tc>
                <a:tc>
                  <a:txBody>
                    <a:bodyPr/>
                    <a:lstStyle/>
                    <a:p>
                      <a:pPr marL="335915" marR="245110" algn="ctr">
                        <a:lnSpc>
                          <a:spcPct val="115000"/>
                        </a:lnSpc>
                        <a:spcBef>
                          <a:spcPts val="460"/>
                        </a:spcBef>
                        <a:spcAft>
                          <a:spcPts val="0"/>
                        </a:spcAft>
                      </a:pPr>
                      <a:r>
                        <a:rPr lang="en-US" sz="1200" spc="-5">
                          <a:effectLst/>
                        </a:rPr>
                        <a:t>74%</a:t>
                      </a:r>
                      <a:endParaRPr lang="en-IN" sz="1200">
                        <a:effectLst/>
                        <a:latin typeface="Calibri"/>
                        <a:ea typeface="Calibri"/>
                        <a:cs typeface="Times New Roman"/>
                      </a:endParaRPr>
                    </a:p>
                  </a:txBody>
                  <a:tcPr marL="68400" marR="68400" marT="68400" marB="68400"/>
                </a:tc>
                <a:tc>
                  <a:txBody>
                    <a:bodyPr/>
                    <a:lstStyle/>
                    <a:p>
                      <a:pPr marL="83820" algn="ctr">
                        <a:lnSpc>
                          <a:spcPct val="115000"/>
                        </a:lnSpc>
                        <a:spcBef>
                          <a:spcPts val="460"/>
                        </a:spcBef>
                        <a:spcAft>
                          <a:spcPts val="0"/>
                        </a:spcAft>
                      </a:pPr>
                      <a:r>
                        <a:rPr lang="en-US" sz="1200" b="0" spc="-5" dirty="0">
                          <a:effectLst/>
                        </a:rPr>
                        <a:t>57%</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236220">
                <a:tc>
                  <a:txBody>
                    <a:bodyPr/>
                    <a:lstStyle/>
                    <a:p>
                      <a:pPr marL="75565">
                        <a:lnSpc>
                          <a:spcPct val="115000"/>
                        </a:lnSpc>
                        <a:spcBef>
                          <a:spcPts val="460"/>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tc>
                <a:tc>
                  <a:txBody>
                    <a:bodyPr/>
                    <a:lstStyle/>
                    <a:p>
                      <a:pPr marL="335915" marR="295910" algn="ctr">
                        <a:lnSpc>
                          <a:spcPct val="115000"/>
                        </a:lnSpc>
                        <a:spcBef>
                          <a:spcPts val="46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39370" algn="ctr">
                        <a:lnSpc>
                          <a:spcPct val="115000"/>
                        </a:lnSpc>
                        <a:spcBef>
                          <a:spcPts val="460"/>
                        </a:spcBef>
                        <a:spcAft>
                          <a:spcPts val="0"/>
                        </a:spcAft>
                      </a:pPr>
                      <a:r>
                        <a:rPr lang="en-US" sz="1200" spc="-5">
                          <a:effectLst/>
                        </a:rPr>
                        <a:t>100%</a:t>
                      </a:r>
                      <a:endParaRPr lang="en-IN" sz="1200">
                        <a:effectLst/>
                        <a:latin typeface="Calibri"/>
                        <a:ea typeface="Calibri"/>
                        <a:cs typeface="Times New Roman"/>
                      </a:endParaRPr>
                    </a:p>
                  </a:txBody>
                  <a:tcPr marL="68400" marR="68400" marT="68400" marB="68400"/>
                </a:tc>
                <a:tc>
                  <a:txBody>
                    <a:bodyPr/>
                    <a:lstStyle/>
                    <a:p>
                      <a:pPr marL="39370" algn="ctr">
                        <a:lnSpc>
                          <a:spcPct val="115000"/>
                        </a:lnSpc>
                        <a:spcBef>
                          <a:spcPts val="46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33020" algn="ctr">
                        <a:lnSpc>
                          <a:spcPct val="115000"/>
                        </a:lnSpc>
                        <a:spcBef>
                          <a:spcPts val="460"/>
                        </a:spcBef>
                        <a:spcAft>
                          <a:spcPts val="0"/>
                        </a:spcAft>
                      </a:pPr>
                      <a:r>
                        <a:rPr lang="en-US" sz="1200" b="0" spc="-5" dirty="0">
                          <a:effectLst/>
                        </a:rPr>
                        <a:t>100%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236220">
                <a:tc>
                  <a:txBody>
                    <a:bodyPr/>
                    <a:lstStyle/>
                    <a:p>
                      <a:pPr marL="75565">
                        <a:lnSpc>
                          <a:spcPct val="115000"/>
                        </a:lnSpc>
                        <a:spcBef>
                          <a:spcPts val="460"/>
                        </a:spcBef>
                        <a:spcAft>
                          <a:spcPts val="0"/>
                        </a:spcAft>
                      </a:pPr>
                      <a:r>
                        <a:rPr lang="en-US" sz="1200" b="0" spc="-5" dirty="0">
                          <a:effectLst/>
                        </a:rPr>
                        <a:t>(</a:t>
                      </a:r>
                      <a:r>
                        <a:rPr lang="en-US" sz="1200" b="0" spc="-10" dirty="0">
                          <a:effectLst/>
                        </a:rPr>
                        <a:t>N</a:t>
                      </a:r>
                      <a:r>
                        <a:rPr lang="en-US" sz="1200" b="0" dirty="0">
                          <a:effectLst/>
                        </a:rPr>
                        <a: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50800" algn="ctr">
                        <a:lnSpc>
                          <a:spcPct val="115000"/>
                        </a:lnSpc>
                        <a:spcBef>
                          <a:spcPts val="460"/>
                        </a:spcBef>
                        <a:spcAft>
                          <a:spcPts val="0"/>
                        </a:spcAft>
                      </a:pPr>
                      <a:r>
                        <a:rPr lang="en-US" sz="1200" b="0" spc="-5" dirty="0">
                          <a:effectLst/>
                        </a:rPr>
                        <a:t>(111)</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50800" algn="ctr">
                        <a:lnSpc>
                          <a:spcPct val="115000"/>
                        </a:lnSpc>
                        <a:spcBef>
                          <a:spcPts val="460"/>
                        </a:spcBef>
                        <a:spcAft>
                          <a:spcPts val="0"/>
                        </a:spcAft>
                      </a:pPr>
                      <a:r>
                        <a:rPr lang="en-US" sz="1200" b="0" spc="-5" dirty="0">
                          <a:effectLst/>
                        </a:rPr>
                        <a:t>(212)</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45745" marR="297180" algn="ctr">
                        <a:lnSpc>
                          <a:spcPct val="115000"/>
                        </a:lnSpc>
                        <a:spcBef>
                          <a:spcPts val="460"/>
                        </a:spcBef>
                        <a:spcAft>
                          <a:spcPts val="0"/>
                        </a:spcAft>
                      </a:pPr>
                      <a:r>
                        <a:rPr lang="en-US" sz="1200" b="0" spc="-5" dirty="0">
                          <a:effectLst/>
                        </a:rPr>
                        <a:t>(157)</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57785" algn="ctr">
                        <a:lnSpc>
                          <a:spcPct val="115000"/>
                        </a:lnSpc>
                        <a:spcBef>
                          <a:spcPts val="460"/>
                        </a:spcBef>
                        <a:spcAft>
                          <a:spcPts val="0"/>
                        </a:spcAft>
                      </a:pPr>
                      <a:r>
                        <a:rPr lang="en-US" sz="1200" b="0" spc="-5" dirty="0">
                          <a:effectLst/>
                        </a:rPr>
                        <a:t>(480)</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5"/>
                  </a:ext>
                </a:extLst>
              </a:tr>
            </a:tbl>
          </a:graphicData>
        </a:graphic>
      </p:graphicFrame>
      <p:sp>
        <p:nvSpPr>
          <p:cNvPr id="5" name="Rectangle 4"/>
          <p:cNvSpPr/>
          <p:nvPr/>
        </p:nvSpPr>
        <p:spPr>
          <a:xfrm>
            <a:off x="609600" y="2938046"/>
            <a:ext cx="5029200" cy="338554"/>
          </a:xfrm>
          <a:prstGeom prst="rect">
            <a:avLst/>
          </a:prstGeom>
        </p:spPr>
        <p:txBody>
          <a:bodyPr wrap="square">
            <a:spAutoFit/>
          </a:bodyPr>
          <a:lstStyle/>
          <a:p>
            <a:r>
              <a:rPr lang="en-IN" sz="1600" dirty="0"/>
              <a:t>Table 9.6 Support for Abortion by Church Attendance</a:t>
            </a:r>
          </a:p>
        </p:txBody>
      </p:sp>
    </p:spTree>
    <p:extLst>
      <p:ext uri="{BB962C8B-B14F-4D97-AF65-F5344CB8AC3E}">
        <p14:creationId xmlns:p14="http://schemas.microsoft.com/office/powerpoint/2010/main" val="3108710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fontScale="90000"/>
          </a:bodyPr>
          <a:lstStyle/>
          <a:p>
            <a:r>
              <a:rPr lang="en-US" noProof="0" dirty="0" smtClean="0"/>
              <a:t>The Properties of a Bivariate Relationship </a:t>
            </a:r>
            <a:r>
              <a:rPr lang="en-US" sz="2700" noProof="0" dirty="0" smtClean="0"/>
              <a:t>(3 of 3)</a:t>
            </a:r>
            <a:endParaRPr lang="en-US" sz="2700"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85381796"/>
              </p:ext>
            </p:extLst>
          </p:nvPr>
        </p:nvGraphicFramePr>
        <p:xfrm>
          <a:off x="457200" y="3205321"/>
          <a:ext cx="8305798" cy="2222372"/>
        </p:xfrm>
        <a:graphic>
          <a:graphicData uri="http://schemas.openxmlformats.org/drawingml/2006/table">
            <a:tbl>
              <a:tblPr firstRow="1" firstCol="1" lastRow="1" lastCol="1" bandRow="1" bandCol="1">
                <a:tableStyleId>{BDBED569-4797-4DF1-A0F4-6AAB3CD982D8}</a:tableStyleId>
              </a:tblPr>
              <a:tblGrid>
                <a:gridCol w="1656545">
                  <a:extLst>
                    <a:ext uri="{9D8B030D-6E8A-4147-A177-3AD203B41FA5}">
                      <a16:colId xmlns:a16="http://schemas.microsoft.com/office/drawing/2014/main" val="20000"/>
                    </a:ext>
                  </a:extLst>
                </a:gridCol>
                <a:gridCol w="1656545">
                  <a:extLst>
                    <a:ext uri="{9D8B030D-6E8A-4147-A177-3AD203B41FA5}">
                      <a16:colId xmlns:a16="http://schemas.microsoft.com/office/drawing/2014/main" val="20001"/>
                    </a:ext>
                  </a:extLst>
                </a:gridCol>
                <a:gridCol w="1656545">
                  <a:extLst>
                    <a:ext uri="{9D8B030D-6E8A-4147-A177-3AD203B41FA5}">
                      <a16:colId xmlns:a16="http://schemas.microsoft.com/office/drawing/2014/main" val="20002"/>
                    </a:ext>
                  </a:extLst>
                </a:gridCol>
                <a:gridCol w="1656545">
                  <a:extLst>
                    <a:ext uri="{9D8B030D-6E8A-4147-A177-3AD203B41FA5}">
                      <a16:colId xmlns:a16="http://schemas.microsoft.com/office/drawing/2014/main" val="20003"/>
                    </a:ext>
                  </a:extLst>
                </a:gridCol>
                <a:gridCol w="1679618">
                  <a:extLst>
                    <a:ext uri="{9D8B030D-6E8A-4147-A177-3AD203B41FA5}">
                      <a16:colId xmlns:a16="http://schemas.microsoft.com/office/drawing/2014/main" val="20004"/>
                    </a:ext>
                  </a:extLst>
                </a:gridCol>
              </a:tblGrid>
              <a:tr h="248285">
                <a:tc rowSpan="2">
                  <a:txBody>
                    <a:bodyPr/>
                    <a:lstStyle/>
                    <a:p>
                      <a:pPr>
                        <a:lnSpc>
                          <a:spcPts val="1000"/>
                        </a:lnSpc>
                        <a:spcAft>
                          <a:spcPts val="0"/>
                        </a:spcAft>
                      </a:pPr>
                      <a:r>
                        <a:rPr lang="en-US" sz="1200" dirty="0">
                          <a:effectLst/>
                        </a:rPr>
                        <a:t> </a:t>
                      </a:r>
                      <a:endParaRPr lang="en-IN" sz="1200" dirty="0">
                        <a:effectLst/>
                      </a:endParaRPr>
                    </a:p>
                    <a:p>
                      <a:pPr>
                        <a:lnSpc>
                          <a:spcPts val="1400"/>
                        </a:lnSpc>
                        <a:spcBef>
                          <a:spcPts val="25"/>
                        </a:spcBef>
                        <a:spcAft>
                          <a:spcPts val="0"/>
                        </a:spcAft>
                      </a:pPr>
                      <a:r>
                        <a:rPr lang="en-US" sz="1200" dirty="0">
                          <a:effectLst/>
                        </a:rPr>
                        <a:t> </a:t>
                      </a:r>
                      <a:endParaRPr lang="en-IN" sz="1200" dirty="0">
                        <a:effectLst/>
                      </a:endParaRPr>
                    </a:p>
                    <a:p>
                      <a:pPr marL="76200">
                        <a:lnSpc>
                          <a:spcPct val="115000"/>
                        </a:lnSpc>
                        <a:spcAft>
                          <a:spcPts val="0"/>
                        </a:spcAft>
                      </a:pPr>
                      <a:r>
                        <a:rPr lang="en-US" sz="1200" spc="-5" dirty="0">
                          <a:effectLst/>
                        </a:rPr>
                        <a:t>A</a:t>
                      </a:r>
                      <a:r>
                        <a:rPr lang="en-US" sz="1200" spc="-30" dirty="0">
                          <a:effectLst/>
                        </a:rPr>
                        <a:t>b</a:t>
                      </a:r>
                      <a:r>
                        <a:rPr lang="en-US" sz="1200" spc="-15" dirty="0">
                          <a:effectLst/>
                        </a:rPr>
                        <a:t>o</a:t>
                      </a:r>
                      <a:r>
                        <a:rPr lang="en-US" sz="1200" spc="45" dirty="0">
                          <a:effectLst/>
                        </a:rPr>
                        <a:t>r</a:t>
                      </a:r>
                      <a:r>
                        <a:rPr lang="en-US" sz="1200" spc="15" dirty="0">
                          <a:effectLst/>
                        </a:rPr>
                        <a:t>t</a:t>
                      </a:r>
                      <a:r>
                        <a:rPr lang="en-US" sz="1200" spc="-25" dirty="0">
                          <a:effectLst/>
                        </a:rPr>
                        <a:t>i</a:t>
                      </a:r>
                      <a:r>
                        <a:rPr lang="en-US" sz="1200" spc="-40" dirty="0">
                          <a:effectLst/>
                        </a:rPr>
                        <a:t>on</a:t>
                      </a:r>
                      <a:endParaRPr lang="en-IN" sz="1200" dirty="0">
                        <a:effectLst/>
                        <a:latin typeface="Calibri"/>
                        <a:ea typeface="Calibri"/>
                        <a:cs typeface="Times New Roman"/>
                      </a:endParaRPr>
                    </a:p>
                  </a:txBody>
                  <a:tcPr marL="68400" marR="68400" marT="68400" marB="68400" anchor="b">
                    <a:solidFill>
                      <a:schemeClr val="accent5">
                        <a:lumMod val="20000"/>
                        <a:lumOff val="80000"/>
                      </a:schemeClr>
                    </a:solidFill>
                  </a:tcPr>
                </a:tc>
                <a:tc gridSpan="3">
                  <a:txBody>
                    <a:bodyPr/>
                    <a:lstStyle/>
                    <a:p>
                      <a:pPr algn="ctr">
                        <a:lnSpc>
                          <a:spcPts val="600"/>
                        </a:lnSpc>
                        <a:spcBef>
                          <a:spcPts val="5"/>
                        </a:spcBef>
                        <a:spcAft>
                          <a:spcPts val="0"/>
                        </a:spcAft>
                      </a:pPr>
                      <a:r>
                        <a:rPr lang="en-US" sz="1200" b="1" dirty="0">
                          <a:effectLst/>
                        </a:rPr>
                        <a:t> </a:t>
                      </a:r>
                      <a:endParaRPr lang="en-IN" sz="1200" b="1" dirty="0">
                        <a:effectLst/>
                      </a:endParaRPr>
                    </a:p>
                    <a:p>
                      <a:pPr marL="846455" algn="ctr">
                        <a:lnSpc>
                          <a:spcPct val="115000"/>
                        </a:lnSpc>
                        <a:spcAft>
                          <a:spcPts val="0"/>
                        </a:spcAft>
                      </a:pPr>
                      <a:r>
                        <a:rPr lang="en-US" sz="1200" b="1" spc="-5" dirty="0">
                          <a:effectLst/>
                        </a:rPr>
                        <a:t>C</a:t>
                      </a:r>
                      <a:r>
                        <a:rPr lang="en-US" sz="1200" b="1" spc="-35" dirty="0">
                          <a:effectLst/>
                        </a:rPr>
                        <a:t>h</a:t>
                      </a:r>
                      <a:r>
                        <a:rPr lang="en-US" sz="1200" b="1" spc="-15" dirty="0">
                          <a:effectLst/>
                        </a:rPr>
                        <a:t>u</a:t>
                      </a:r>
                      <a:r>
                        <a:rPr lang="en-US" sz="1200" b="1" spc="-10" dirty="0">
                          <a:effectLst/>
                        </a:rPr>
                        <a:t>r</a:t>
                      </a:r>
                      <a:r>
                        <a:rPr lang="en-US" sz="1200" b="1" spc="-25" dirty="0">
                          <a:effectLst/>
                        </a:rPr>
                        <a:t>c</a:t>
                      </a:r>
                      <a:r>
                        <a:rPr lang="en-US" sz="1200" b="1" dirty="0">
                          <a:effectLst/>
                        </a:rPr>
                        <a:t>h</a:t>
                      </a:r>
                      <a:r>
                        <a:rPr lang="en-US" sz="1200" b="1" spc="110" dirty="0">
                          <a:effectLst/>
                        </a:rPr>
                        <a:t> </a:t>
                      </a:r>
                      <a:r>
                        <a:rPr lang="en-US" sz="1200" b="1" spc="-5" dirty="0">
                          <a:effectLst/>
                        </a:rPr>
                        <a:t>A</a:t>
                      </a:r>
                      <a:r>
                        <a:rPr lang="en-US" sz="1200" b="1" spc="45" dirty="0">
                          <a:effectLst/>
                        </a:rPr>
                        <a:t>t</a:t>
                      </a:r>
                      <a:r>
                        <a:rPr lang="en-US" sz="1200" b="1" spc="10" dirty="0">
                          <a:effectLst/>
                        </a:rPr>
                        <a:t>t</a:t>
                      </a:r>
                      <a:r>
                        <a:rPr lang="en-US" sz="1200" b="1" spc="-25" dirty="0">
                          <a:effectLst/>
                        </a:rPr>
                        <a:t>e</a:t>
                      </a:r>
                      <a:r>
                        <a:rPr lang="en-US" sz="1200" b="1" spc="-35" dirty="0">
                          <a:effectLst/>
                        </a:rPr>
                        <a:t>n</a:t>
                      </a:r>
                      <a:r>
                        <a:rPr lang="en-US" sz="1200" b="1" spc="-10" dirty="0">
                          <a:effectLst/>
                        </a:rPr>
                        <a:t>d</a:t>
                      </a:r>
                      <a:r>
                        <a:rPr lang="en-US" sz="1200" b="1" dirty="0">
                          <a:effectLst/>
                        </a:rPr>
                        <a:t>a</a:t>
                      </a:r>
                      <a:r>
                        <a:rPr lang="en-US" sz="1200" b="1" spc="-35" dirty="0">
                          <a:effectLst/>
                        </a:rPr>
                        <a:t>n</a:t>
                      </a:r>
                      <a:r>
                        <a:rPr lang="en-US" sz="1200" b="1" spc="-20" dirty="0">
                          <a:effectLst/>
                        </a:rPr>
                        <a:t>c</a:t>
                      </a:r>
                      <a:r>
                        <a:rPr lang="en-US" sz="1200" b="1" dirty="0">
                          <a:effectLst/>
                        </a:rPr>
                        <a:t>e</a:t>
                      </a:r>
                      <a:endParaRPr lang="en-IN" sz="1200" b="1" dirty="0">
                        <a:effectLst/>
                        <a:latin typeface="Calibri"/>
                        <a:ea typeface="Calibri"/>
                        <a:cs typeface="Times New Roman"/>
                      </a:endParaRPr>
                    </a:p>
                  </a:txBody>
                  <a:tcPr marL="68400" marR="68400" marT="68400" marB="68400" anchor="ctr" anchorCtr="1">
                    <a:solidFill>
                      <a:schemeClr val="accent5">
                        <a:lumMod val="20000"/>
                        <a:lumOff val="80000"/>
                      </a:schemeClr>
                    </a:solidFill>
                  </a:tcPr>
                </a:tc>
                <a:tc hMerge="1">
                  <a:txBody>
                    <a:bodyPr/>
                    <a:lstStyle/>
                    <a:p>
                      <a:endParaRPr lang="en-IN"/>
                    </a:p>
                  </a:txBody>
                  <a:tcPr/>
                </a:tc>
                <a:tc hMerge="1">
                  <a:txBody>
                    <a:bodyPr/>
                    <a:lstStyle/>
                    <a:p>
                      <a:endParaRPr lang="en-IN"/>
                    </a:p>
                  </a:txBody>
                  <a:tcPr/>
                </a:tc>
                <a:tc rowSpan="2">
                  <a:txBody>
                    <a:bodyPr/>
                    <a:lstStyle/>
                    <a:p>
                      <a:pPr>
                        <a:lnSpc>
                          <a:spcPts val="1000"/>
                        </a:lnSpc>
                        <a:spcAft>
                          <a:spcPts val="0"/>
                        </a:spcAft>
                      </a:pPr>
                      <a:r>
                        <a:rPr lang="en-US" sz="1200" b="1" dirty="0">
                          <a:effectLst/>
                        </a:rPr>
                        <a:t> </a:t>
                      </a:r>
                      <a:endParaRPr lang="en-IN" sz="1200" b="1" dirty="0">
                        <a:effectLst/>
                      </a:endParaRPr>
                    </a:p>
                    <a:p>
                      <a:pPr>
                        <a:lnSpc>
                          <a:spcPts val="1400"/>
                        </a:lnSpc>
                        <a:spcBef>
                          <a:spcPts val="25"/>
                        </a:spcBef>
                        <a:spcAft>
                          <a:spcPts val="0"/>
                        </a:spcAft>
                      </a:pPr>
                      <a:r>
                        <a:rPr lang="en-US" sz="1200" b="1" dirty="0">
                          <a:effectLst/>
                        </a:rPr>
                        <a:t> </a:t>
                      </a:r>
                      <a:endParaRPr lang="en-IN" sz="1200" b="1" dirty="0">
                        <a:effectLst/>
                      </a:endParaRPr>
                    </a:p>
                    <a:p>
                      <a:pPr marR="6350" algn="ctr">
                        <a:lnSpc>
                          <a:spcPct val="115000"/>
                        </a:lnSpc>
                        <a:spcAft>
                          <a:spcPts val="0"/>
                        </a:spcAft>
                      </a:pPr>
                      <a:r>
                        <a:rPr lang="en-US" sz="1200" b="1" spc="-140" dirty="0">
                          <a:effectLst/>
                        </a:rPr>
                        <a:t>T</a:t>
                      </a:r>
                      <a:r>
                        <a:rPr lang="en-US" sz="1200" b="1" spc="-5" dirty="0">
                          <a:effectLst/>
                        </a:rPr>
                        <a:t>o</a:t>
                      </a:r>
                      <a:r>
                        <a:rPr lang="en-US" sz="1200" b="1" spc="30" dirty="0">
                          <a:effectLst/>
                        </a:rPr>
                        <a:t>t</a:t>
                      </a:r>
                      <a:r>
                        <a:rPr lang="en-US" sz="1200" b="1" spc="5" dirty="0">
                          <a:effectLst/>
                        </a:rPr>
                        <a:t>a</a:t>
                      </a:r>
                      <a:r>
                        <a:rPr lang="en-US" sz="1200" b="1" dirty="0">
                          <a:effectLst/>
                        </a:rPr>
                        <a:t>l</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0"/>
                  </a:ext>
                </a:extLst>
              </a:tr>
              <a:tr h="236855">
                <a:tc vMerge="1">
                  <a:txBody>
                    <a:bodyPr/>
                    <a:lstStyle/>
                    <a:p>
                      <a:endParaRPr lang="en-IN"/>
                    </a:p>
                  </a:txBody>
                  <a:tcPr/>
                </a:tc>
                <a:tc>
                  <a:txBody>
                    <a:bodyPr/>
                    <a:lstStyle/>
                    <a:p>
                      <a:pPr marL="292100">
                        <a:lnSpc>
                          <a:spcPct val="115000"/>
                        </a:lnSpc>
                        <a:spcBef>
                          <a:spcPts val="415"/>
                        </a:spcBef>
                        <a:spcAft>
                          <a:spcPts val="0"/>
                        </a:spcAft>
                      </a:pPr>
                      <a:r>
                        <a:rPr lang="en-US" sz="1200" b="1" spc="-5" dirty="0">
                          <a:effectLst/>
                        </a:rPr>
                        <a:t>N</a:t>
                      </a:r>
                      <a:r>
                        <a:rPr lang="en-US" sz="1200" b="1" spc="-45" dirty="0">
                          <a:effectLst/>
                        </a:rPr>
                        <a:t>e</a:t>
                      </a:r>
                      <a:r>
                        <a:rPr lang="en-US" sz="1200" b="1" spc="-55" dirty="0">
                          <a:effectLst/>
                        </a:rPr>
                        <a:t>v</a:t>
                      </a:r>
                      <a:r>
                        <a:rPr lang="en-US" sz="1200" b="1" spc="-5" dirty="0">
                          <a:effectLst/>
                        </a:rPr>
                        <a:t>e</a:t>
                      </a:r>
                      <a:r>
                        <a:rPr lang="en-US" sz="1200" b="1" dirty="0">
                          <a:effectLst/>
                        </a:rPr>
                        <a:t>r</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20650">
                        <a:lnSpc>
                          <a:spcPct val="115000"/>
                        </a:lnSpc>
                        <a:spcBef>
                          <a:spcPts val="415"/>
                        </a:spcBef>
                        <a:spcAft>
                          <a:spcPts val="0"/>
                        </a:spcAft>
                      </a:pPr>
                      <a:r>
                        <a:rPr lang="en-US" sz="1200" b="1" spc="-5" dirty="0">
                          <a:effectLst/>
                        </a:rPr>
                        <a:t>I</a:t>
                      </a:r>
                      <a:r>
                        <a:rPr lang="en-US" sz="1200" b="1" spc="10" dirty="0">
                          <a:effectLst/>
                        </a:rPr>
                        <a:t>n</a:t>
                      </a:r>
                      <a:r>
                        <a:rPr lang="en-US" sz="1200" b="1" spc="25" dirty="0">
                          <a:effectLst/>
                        </a:rPr>
                        <a:t>f</a:t>
                      </a:r>
                      <a:r>
                        <a:rPr lang="en-US" sz="1200" b="1" spc="-10" dirty="0">
                          <a:effectLst/>
                        </a:rPr>
                        <a:t>r</a:t>
                      </a:r>
                      <a:r>
                        <a:rPr lang="en-US" sz="1200" b="1" spc="-20" dirty="0">
                          <a:effectLst/>
                        </a:rPr>
                        <a:t>e</a:t>
                      </a:r>
                      <a:r>
                        <a:rPr lang="en-US" sz="1200" b="1" spc="-35" dirty="0">
                          <a:effectLst/>
                        </a:rPr>
                        <a:t>qu</a:t>
                      </a:r>
                      <a:r>
                        <a:rPr lang="en-US" sz="1200" b="1" spc="-25" dirty="0">
                          <a:effectLst/>
                        </a:rPr>
                        <a:t>e</a:t>
                      </a:r>
                      <a:r>
                        <a:rPr lang="en-US" sz="1200" b="1" spc="-5" dirty="0">
                          <a:effectLst/>
                        </a:rPr>
                        <a:t>n</a:t>
                      </a:r>
                      <a:r>
                        <a:rPr lang="en-US" sz="1200" b="1" spc="10" dirty="0">
                          <a:effectLst/>
                        </a:rPr>
                        <a:t>t</a:t>
                      </a:r>
                      <a:r>
                        <a:rPr lang="en-US" sz="1200" b="1" spc="-30" dirty="0">
                          <a:effectLst/>
                        </a:rPr>
                        <a:t>l</a:t>
                      </a:r>
                      <a:r>
                        <a:rPr lang="en-US" sz="1200" b="1" dirty="0">
                          <a:effectLst/>
                        </a:rPr>
                        <a:t>y</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65735">
                        <a:lnSpc>
                          <a:spcPct val="115000"/>
                        </a:lnSpc>
                        <a:spcBef>
                          <a:spcPts val="415"/>
                        </a:spcBef>
                        <a:spcAft>
                          <a:spcPts val="0"/>
                        </a:spcAft>
                      </a:pPr>
                      <a:r>
                        <a:rPr lang="en-US" sz="1200" b="1" spc="-45" dirty="0">
                          <a:effectLst/>
                        </a:rPr>
                        <a:t>F</a:t>
                      </a:r>
                      <a:r>
                        <a:rPr lang="en-US" sz="1200" b="1" spc="-10" dirty="0">
                          <a:effectLst/>
                        </a:rPr>
                        <a:t>r</a:t>
                      </a:r>
                      <a:r>
                        <a:rPr lang="en-US" sz="1200" b="1" spc="-20" dirty="0">
                          <a:effectLst/>
                        </a:rPr>
                        <a:t>e</a:t>
                      </a:r>
                      <a:r>
                        <a:rPr lang="en-US" sz="1200" b="1" spc="-35" dirty="0">
                          <a:effectLst/>
                        </a:rPr>
                        <a:t>qu</a:t>
                      </a:r>
                      <a:r>
                        <a:rPr lang="en-US" sz="1200" b="1" spc="-25" dirty="0">
                          <a:effectLst/>
                        </a:rPr>
                        <a:t>e</a:t>
                      </a:r>
                      <a:r>
                        <a:rPr lang="en-US" sz="1200" b="1" spc="-5" dirty="0">
                          <a:effectLst/>
                        </a:rPr>
                        <a:t>n</a:t>
                      </a:r>
                      <a:r>
                        <a:rPr lang="en-US" sz="1200" b="1" spc="10" dirty="0">
                          <a:effectLst/>
                        </a:rPr>
                        <a:t>t</a:t>
                      </a:r>
                      <a:r>
                        <a:rPr lang="en-US" sz="1200" b="1" spc="-30" dirty="0">
                          <a:effectLst/>
                        </a:rPr>
                        <a:t>l</a:t>
                      </a:r>
                      <a:r>
                        <a:rPr lang="en-US" sz="1200" b="1" dirty="0">
                          <a:effectLst/>
                        </a:rPr>
                        <a:t>y</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1"/>
                  </a:ext>
                </a:extLst>
              </a:tr>
              <a:tr h="236220">
                <a:tc>
                  <a:txBody>
                    <a:bodyPr/>
                    <a:lstStyle/>
                    <a:p>
                      <a:pPr marL="75565">
                        <a:lnSpc>
                          <a:spcPct val="115000"/>
                        </a:lnSpc>
                        <a:spcBef>
                          <a:spcPts val="460"/>
                        </a:spcBef>
                        <a:spcAft>
                          <a:spcPts val="0"/>
                        </a:spcAft>
                      </a:pPr>
                      <a:r>
                        <a:rPr lang="en-US" sz="1200" b="0" spc="-80" dirty="0">
                          <a:effectLst/>
                        </a:rPr>
                        <a:t>y</a:t>
                      </a:r>
                      <a:r>
                        <a:rPr lang="en-US" sz="1200" b="0" spc="-10" dirty="0">
                          <a:effectLst/>
                        </a:rPr>
                        <a:t>e</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a:lnSpc>
                          <a:spcPts val="500"/>
                        </a:lnSpc>
                        <a:spcBef>
                          <a:spcPts val="10"/>
                        </a:spcBef>
                        <a:spcAft>
                          <a:spcPts val="0"/>
                        </a:spcAft>
                      </a:pPr>
                      <a:r>
                        <a:rPr lang="en-US" sz="1200" dirty="0">
                          <a:effectLst/>
                        </a:rPr>
                        <a:t> </a:t>
                      </a:r>
                      <a:endParaRPr lang="en-IN" sz="1200" dirty="0">
                        <a:effectLst/>
                      </a:endParaRPr>
                    </a:p>
                    <a:p>
                      <a:pPr marR="8255" algn="ctr">
                        <a:lnSpc>
                          <a:spcPct val="115000"/>
                        </a:lnSpc>
                        <a:spcAft>
                          <a:spcPts val="0"/>
                        </a:spcAft>
                      </a:pPr>
                      <a:r>
                        <a:rPr lang="en-US" sz="1200" spc="-5" dirty="0">
                          <a:effectLst/>
                        </a:rPr>
                        <a:t>43%</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a:lnSpc>
                          <a:spcPts val="500"/>
                        </a:lnSpc>
                        <a:spcBef>
                          <a:spcPts val="10"/>
                        </a:spcBef>
                        <a:spcAft>
                          <a:spcPts val="0"/>
                        </a:spcAft>
                      </a:pPr>
                      <a:r>
                        <a:rPr lang="en-US" sz="1200" dirty="0">
                          <a:effectLst/>
                        </a:rPr>
                        <a:t> </a:t>
                      </a:r>
                      <a:endParaRPr lang="en-IN" sz="1200" dirty="0">
                        <a:effectLst/>
                      </a:endParaRPr>
                    </a:p>
                    <a:p>
                      <a:pPr marR="7620" algn="ctr">
                        <a:lnSpc>
                          <a:spcPct val="115000"/>
                        </a:lnSpc>
                        <a:spcAft>
                          <a:spcPts val="0"/>
                        </a:spcAft>
                      </a:pPr>
                      <a:r>
                        <a:rPr lang="en-US" sz="1200" spc="-5" dirty="0">
                          <a:effectLst/>
                        </a:rPr>
                        <a:t>43%</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a:lnSpc>
                          <a:spcPts val="500"/>
                        </a:lnSpc>
                        <a:spcBef>
                          <a:spcPts val="10"/>
                        </a:spcBef>
                        <a:spcAft>
                          <a:spcPts val="0"/>
                        </a:spcAft>
                      </a:pPr>
                      <a:r>
                        <a:rPr lang="en-US" sz="1200" dirty="0">
                          <a:effectLst/>
                        </a:rPr>
                        <a:t> </a:t>
                      </a:r>
                      <a:endParaRPr lang="en-IN" sz="1200" dirty="0">
                        <a:effectLst/>
                      </a:endParaRPr>
                    </a:p>
                    <a:p>
                      <a:pPr marR="7620" algn="ctr">
                        <a:lnSpc>
                          <a:spcPct val="115000"/>
                        </a:lnSpc>
                        <a:spcAft>
                          <a:spcPts val="0"/>
                        </a:spcAft>
                      </a:pPr>
                      <a:r>
                        <a:rPr lang="en-US" sz="1200" spc="-5" dirty="0">
                          <a:effectLst/>
                        </a:rPr>
                        <a:t>43%</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R="26670" algn="ctr">
                        <a:lnSpc>
                          <a:spcPct val="115000"/>
                        </a:lnSpc>
                        <a:spcBef>
                          <a:spcPts val="460"/>
                        </a:spcBef>
                        <a:spcAft>
                          <a:spcPts val="0"/>
                        </a:spcAft>
                      </a:pPr>
                      <a:r>
                        <a:rPr lang="en-US" sz="1200" b="0" spc="-5" dirty="0">
                          <a:effectLst/>
                        </a:rPr>
                        <a:t>43%</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2"/>
                  </a:ext>
                </a:extLst>
              </a:tr>
              <a:tr h="236220">
                <a:tc>
                  <a:txBody>
                    <a:bodyPr/>
                    <a:lstStyle/>
                    <a:p>
                      <a:pPr marL="76200">
                        <a:lnSpc>
                          <a:spcPct val="115000"/>
                        </a:lnSpc>
                        <a:spcBef>
                          <a:spcPts val="460"/>
                        </a:spcBef>
                        <a:spcAft>
                          <a:spcPts val="0"/>
                        </a:spcAft>
                      </a:pPr>
                      <a:r>
                        <a:rPr lang="en-US" sz="1200" b="0" spc="-5" dirty="0">
                          <a:effectLst/>
                        </a:rPr>
                        <a:t>No</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7620" algn="ctr">
                        <a:lnSpc>
                          <a:spcPct val="115000"/>
                        </a:lnSpc>
                        <a:spcBef>
                          <a:spcPts val="460"/>
                        </a:spcBef>
                        <a:spcAft>
                          <a:spcPts val="0"/>
                        </a:spcAft>
                      </a:pPr>
                      <a:r>
                        <a:rPr lang="en-US" sz="1200" spc="-5" dirty="0">
                          <a:effectLst/>
                        </a:rPr>
                        <a:t>57%</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7620" algn="ctr">
                        <a:lnSpc>
                          <a:spcPct val="115000"/>
                        </a:lnSpc>
                        <a:spcBef>
                          <a:spcPts val="460"/>
                        </a:spcBef>
                        <a:spcAft>
                          <a:spcPts val="0"/>
                        </a:spcAft>
                      </a:pPr>
                      <a:r>
                        <a:rPr lang="en-US" sz="1200" spc="-5" dirty="0">
                          <a:effectLst/>
                        </a:rPr>
                        <a:t>57%</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7620" algn="ctr">
                        <a:lnSpc>
                          <a:spcPct val="115000"/>
                        </a:lnSpc>
                        <a:spcBef>
                          <a:spcPts val="460"/>
                        </a:spcBef>
                        <a:spcAft>
                          <a:spcPts val="0"/>
                        </a:spcAft>
                      </a:pPr>
                      <a:r>
                        <a:rPr lang="en-US" sz="1200" spc="-5" dirty="0">
                          <a:effectLst/>
                        </a:rPr>
                        <a:t>57%</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26670" algn="ctr">
                        <a:lnSpc>
                          <a:spcPct val="115000"/>
                        </a:lnSpc>
                        <a:spcBef>
                          <a:spcPts val="460"/>
                        </a:spcBef>
                        <a:spcAft>
                          <a:spcPts val="0"/>
                        </a:spcAft>
                      </a:pPr>
                      <a:r>
                        <a:rPr lang="en-US" sz="1200" b="0" spc="-5" dirty="0">
                          <a:effectLst/>
                        </a:rPr>
                        <a:t>57%</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3"/>
                  </a:ext>
                </a:extLst>
              </a:tr>
              <a:tr h="236220">
                <a:tc>
                  <a:txBody>
                    <a:bodyPr/>
                    <a:lstStyle/>
                    <a:p>
                      <a:pPr marL="76200">
                        <a:lnSpc>
                          <a:spcPct val="115000"/>
                        </a:lnSpc>
                        <a:spcBef>
                          <a:spcPts val="460"/>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299085">
                        <a:lnSpc>
                          <a:spcPct val="115000"/>
                        </a:lnSpc>
                        <a:spcBef>
                          <a:spcPts val="460"/>
                        </a:spcBef>
                        <a:spcAft>
                          <a:spcPts val="0"/>
                        </a:spcAft>
                      </a:pPr>
                      <a:r>
                        <a:rPr lang="en-US" sz="1200" spc="-5" dirty="0" smtClean="0">
                          <a:effectLst/>
                        </a:rPr>
                        <a:t>100</a:t>
                      </a:r>
                      <a:r>
                        <a:rPr lang="en-US" sz="1200" spc="-5" dirty="0">
                          <a:effectLst/>
                        </a:rPr>
                        <a:t>%</a:t>
                      </a:r>
                      <a:endParaRPr lang="en-IN" sz="1200" dirty="0">
                        <a:effectLst/>
                        <a:latin typeface="Calibri"/>
                        <a:ea typeface="Calibri"/>
                        <a:cs typeface="Times New Roman"/>
                      </a:endParaRPr>
                    </a:p>
                  </a:txBody>
                  <a:tcPr marL="68400" marR="68400" marT="68400" marB="68400" anchor="b">
                    <a:solidFill>
                      <a:schemeClr val="bg1">
                        <a:alpha val="20000"/>
                      </a:schemeClr>
                    </a:solidFill>
                  </a:tcPr>
                </a:tc>
                <a:tc>
                  <a:txBody>
                    <a:bodyPr/>
                    <a:lstStyle/>
                    <a:p>
                      <a:pPr marL="299085">
                        <a:lnSpc>
                          <a:spcPct val="115000"/>
                        </a:lnSpc>
                        <a:spcBef>
                          <a:spcPts val="46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nchor="b">
                    <a:solidFill>
                      <a:schemeClr val="bg1">
                        <a:alpha val="20000"/>
                      </a:schemeClr>
                    </a:solidFill>
                  </a:tcPr>
                </a:tc>
                <a:tc>
                  <a:txBody>
                    <a:bodyPr/>
                    <a:lstStyle/>
                    <a:p>
                      <a:pPr marL="299085">
                        <a:lnSpc>
                          <a:spcPct val="115000"/>
                        </a:lnSpc>
                        <a:spcBef>
                          <a:spcPts val="46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nchor="b">
                    <a:solidFill>
                      <a:schemeClr val="bg1">
                        <a:alpha val="20000"/>
                      </a:schemeClr>
                    </a:solidFill>
                  </a:tcPr>
                </a:tc>
                <a:tc>
                  <a:txBody>
                    <a:bodyPr/>
                    <a:lstStyle/>
                    <a:p>
                      <a:pPr marL="299085">
                        <a:lnSpc>
                          <a:spcPct val="115000"/>
                        </a:lnSpc>
                        <a:spcBef>
                          <a:spcPts val="460"/>
                        </a:spcBef>
                        <a:spcAft>
                          <a:spcPts val="0"/>
                        </a:spcAft>
                      </a:pPr>
                      <a:r>
                        <a:rPr lang="en-US" sz="1200" b="0" spc="-5" dirty="0">
                          <a:effectLst/>
                        </a:rPr>
                        <a:t>100%</a:t>
                      </a:r>
                      <a:endParaRPr lang="en-IN" sz="1200" b="0" dirty="0">
                        <a:effectLst/>
                        <a:latin typeface="Calibri"/>
                        <a:ea typeface="Calibri"/>
                        <a:cs typeface="Times New Roman"/>
                      </a:endParaRPr>
                    </a:p>
                  </a:txBody>
                  <a:tcPr marL="68400" marR="68400" marT="68400" marB="68400" anchor="b">
                    <a:solidFill>
                      <a:schemeClr val="bg1">
                        <a:alpha val="20000"/>
                      </a:schemeClr>
                    </a:solidFill>
                  </a:tcPr>
                </a:tc>
                <a:extLst>
                  <a:ext uri="{0D108BD9-81ED-4DB2-BD59-A6C34878D82A}">
                    <a16:rowId xmlns:a16="http://schemas.microsoft.com/office/drawing/2014/main" val="10004"/>
                  </a:ext>
                </a:extLst>
              </a:tr>
              <a:tr h="236220">
                <a:tc>
                  <a:txBody>
                    <a:bodyPr/>
                    <a:lstStyle/>
                    <a:p>
                      <a:pPr marL="76200">
                        <a:lnSpc>
                          <a:spcPct val="115000"/>
                        </a:lnSpc>
                        <a:spcBef>
                          <a:spcPts val="415"/>
                        </a:spcBef>
                        <a:spcAft>
                          <a:spcPts val="0"/>
                        </a:spcAft>
                      </a:pPr>
                      <a:r>
                        <a:rPr lang="en-US" sz="1200" b="0" spc="-5" dirty="0">
                          <a:effectLst/>
                        </a:rPr>
                        <a:t>(</a:t>
                      </a:r>
                      <a:r>
                        <a:rPr lang="en-US" sz="1200" b="0" spc="-10" dirty="0">
                          <a:effectLst/>
                        </a:rPr>
                        <a:t>N</a:t>
                      </a:r>
                      <a:r>
                        <a:rPr lang="en-US" sz="1200" b="0" dirty="0">
                          <a:effectLst/>
                        </a:rPr>
                        <a: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59715">
                        <a:lnSpc>
                          <a:spcPct val="115000"/>
                        </a:lnSpc>
                        <a:spcBef>
                          <a:spcPts val="415"/>
                        </a:spcBef>
                        <a:spcAft>
                          <a:spcPts val="0"/>
                        </a:spcAft>
                      </a:pPr>
                      <a:r>
                        <a:rPr lang="en-US" sz="1200" b="0" spc="-5" dirty="0">
                          <a:effectLst/>
                        </a:rPr>
                        <a:t>(111)</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59715">
                        <a:lnSpc>
                          <a:spcPct val="115000"/>
                        </a:lnSpc>
                        <a:spcBef>
                          <a:spcPts val="415"/>
                        </a:spcBef>
                        <a:spcAft>
                          <a:spcPts val="0"/>
                        </a:spcAft>
                      </a:pPr>
                      <a:r>
                        <a:rPr lang="en-US" sz="1200" b="0" spc="-5" dirty="0">
                          <a:effectLst/>
                        </a:rPr>
                        <a:t>(212)</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59715">
                        <a:lnSpc>
                          <a:spcPct val="115000"/>
                        </a:lnSpc>
                        <a:spcBef>
                          <a:spcPts val="415"/>
                        </a:spcBef>
                        <a:spcAft>
                          <a:spcPts val="0"/>
                        </a:spcAft>
                      </a:pPr>
                      <a:r>
                        <a:rPr lang="en-US" sz="1200" b="0" spc="-5" dirty="0">
                          <a:effectLst/>
                        </a:rPr>
                        <a:t>(157)</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59715">
                        <a:lnSpc>
                          <a:spcPct val="115000"/>
                        </a:lnSpc>
                        <a:spcBef>
                          <a:spcPts val="415"/>
                        </a:spcBef>
                        <a:spcAft>
                          <a:spcPts val="0"/>
                        </a:spcAft>
                      </a:pPr>
                      <a:r>
                        <a:rPr lang="en-US" sz="1200" b="0" spc="-5" dirty="0">
                          <a:effectLst/>
                        </a:rPr>
                        <a:t>(480)</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5"/>
                  </a:ext>
                </a:extLst>
              </a:tr>
            </a:tbl>
          </a:graphicData>
        </a:graphic>
      </p:graphicFrame>
      <p:sp>
        <p:nvSpPr>
          <p:cNvPr id="5" name="Rectangle 4"/>
          <p:cNvSpPr/>
          <p:nvPr/>
        </p:nvSpPr>
        <p:spPr>
          <a:xfrm>
            <a:off x="457200" y="2615625"/>
            <a:ext cx="8534400" cy="584775"/>
          </a:xfrm>
          <a:prstGeom prst="rect">
            <a:avLst/>
          </a:prstGeom>
        </p:spPr>
        <p:txBody>
          <a:bodyPr wrap="square">
            <a:spAutoFit/>
          </a:bodyPr>
          <a:lstStyle/>
          <a:p>
            <a:r>
              <a:rPr lang="en-IN" sz="1600" dirty="0"/>
              <a:t>Table 9.7 Support for Abortion by Church Attendance (a </a:t>
            </a:r>
            <a:r>
              <a:rPr lang="en-IN" sz="1600" dirty="0" smtClean="0"/>
              <a:t>Hypothetical Illustration </a:t>
            </a:r>
            <a:r>
              <a:rPr lang="en-IN" sz="1600" dirty="0"/>
              <a:t>of </a:t>
            </a:r>
            <a:r>
              <a:rPr lang="en-IN" sz="1600" dirty="0" smtClean="0"/>
              <a:t>No Relationship</a:t>
            </a:r>
            <a:r>
              <a:rPr lang="en-IN" sz="1600" dirty="0"/>
              <a:t>)</a:t>
            </a:r>
          </a:p>
        </p:txBody>
      </p:sp>
    </p:spTree>
    <p:extLst>
      <p:ext uri="{BB962C8B-B14F-4D97-AF65-F5344CB8AC3E}">
        <p14:creationId xmlns:p14="http://schemas.microsoft.com/office/powerpoint/2010/main" val="799299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(1 of 11)</a:t>
            </a:r>
            <a:endParaRPr lang="en-US" sz="2400" noProof="0" dirty="0"/>
          </a:p>
        </p:txBody>
      </p:sp>
      <p:sp>
        <p:nvSpPr>
          <p:cNvPr id="2" name="Content Placeholder 1"/>
          <p:cNvSpPr>
            <a:spLocks noGrp="1"/>
          </p:cNvSpPr>
          <p:nvPr>
            <p:ph idx="1"/>
          </p:nvPr>
        </p:nvSpPr>
        <p:spPr/>
        <p:txBody>
          <a:bodyPr/>
          <a:lstStyle/>
          <a:p>
            <a:r>
              <a:rPr lang="en-US" noProof="0" dirty="0" smtClean="0"/>
              <a:t>Process of elaboration.</a:t>
            </a:r>
          </a:p>
          <a:p>
            <a:r>
              <a:rPr lang="en-US" noProof="0" dirty="0" smtClean="0"/>
              <a:t>Adding a control variable.</a:t>
            </a:r>
          </a:p>
          <a:p>
            <a:r>
              <a:rPr lang="en-US" noProof="0" dirty="0" smtClean="0"/>
              <a:t>Primary goals.</a:t>
            </a:r>
          </a:p>
          <a:p>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3818202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a:t>Elaboration </a:t>
            </a:r>
            <a:r>
              <a:rPr lang="en-US" sz="2400" noProof="0" dirty="0" smtClean="0"/>
              <a:t>(2 of 11)</a:t>
            </a:r>
            <a:endParaRPr lang="en-US" sz="2400" noProof="0" dirty="0"/>
          </a:p>
        </p:txBody>
      </p:sp>
      <p:sp>
        <p:nvSpPr>
          <p:cNvPr id="2" name="Content Placeholder 1"/>
          <p:cNvSpPr>
            <a:spLocks noGrp="1"/>
          </p:cNvSpPr>
          <p:nvPr>
            <p:ph idx="1"/>
          </p:nvPr>
        </p:nvSpPr>
        <p:spPr/>
        <p:txBody>
          <a:bodyPr>
            <a:normAutofit/>
          </a:bodyPr>
          <a:lstStyle/>
          <a:p>
            <a:pPr marL="0" indent="0">
              <a:buNone/>
            </a:pPr>
            <a:r>
              <a:rPr lang="en-US" noProof="0" dirty="0" smtClean="0"/>
              <a:t>Testing for Nonspuriousness: Firefighters and Property Damage</a:t>
            </a:r>
          </a:p>
          <a:p>
            <a:r>
              <a:rPr lang="en-US" noProof="0" dirty="0" smtClean="0"/>
              <a:t>Direct causal relationship.</a:t>
            </a:r>
          </a:p>
          <a:p>
            <a:r>
              <a:rPr lang="en-US" noProof="0" dirty="0" smtClean="0"/>
              <a:t>Control variable.</a:t>
            </a:r>
          </a:p>
          <a:p>
            <a:r>
              <a:rPr lang="en-US" noProof="0" dirty="0" smtClean="0"/>
              <a:t>Spurious relationship.</a:t>
            </a:r>
          </a:p>
          <a:p>
            <a:endParaRPr lang="en-US"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217281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(3 of 11)</a:t>
            </a:r>
            <a:endParaRPr lang="en-US" sz="2400" noProof="0" dirty="0"/>
          </a:p>
        </p:txBody>
      </p:sp>
      <p:sp>
        <p:nvSpPr>
          <p:cNvPr id="2" name="Content Placeholder 1"/>
          <p:cNvSpPr>
            <a:spLocks noGrp="1"/>
          </p:cNvSpPr>
          <p:nvPr>
            <p:ph idx="1"/>
          </p:nvPr>
        </p:nvSpPr>
        <p:spPr/>
        <p:txBody>
          <a:bodyPr>
            <a:normAutofit/>
          </a:bodyPr>
          <a:lstStyle/>
          <a:p>
            <a:pPr marL="0" indent="0">
              <a:buNone/>
            </a:pPr>
            <a:r>
              <a:rPr lang="en-US" noProof="0" dirty="0" smtClean="0"/>
              <a:t>Testing for Nonspuriousness: Firefighters and Property Damage</a:t>
            </a:r>
          </a:p>
          <a:p>
            <a:r>
              <a:rPr lang="en-US" noProof="0" dirty="0" smtClean="0"/>
              <a:t>Determine whether direct or spurious.</a:t>
            </a:r>
          </a:p>
          <a:p>
            <a:r>
              <a:rPr lang="en-US" noProof="0" dirty="0" smtClean="0"/>
              <a:t>Three steps for finding relationship.</a:t>
            </a:r>
          </a:p>
          <a:p>
            <a:endParaRPr lang="en-US"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71261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(4 of 11)</a:t>
            </a:r>
            <a:endParaRPr lang="en-US" sz="2400" noProof="0" dirty="0"/>
          </a:p>
        </p:txBody>
      </p:sp>
      <p:sp>
        <p:nvSpPr>
          <p:cNvPr id="2" name="Content Placeholder 1"/>
          <p:cNvSpPr>
            <a:spLocks noGrp="1"/>
          </p:cNvSpPr>
          <p:nvPr>
            <p:ph idx="1"/>
          </p:nvPr>
        </p:nvSpPr>
        <p:spPr/>
        <p:txBody>
          <a:bodyPr>
            <a:normAutofit/>
          </a:bodyPr>
          <a:lstStyle/>
          <a:p>
            <a:pPr marL="0" indent="0">
              <a:buNone/>
            </a:pPr>
            <a:r>
              <a:rPr lang="en-US" noProof="0" dirty="0"/>
              <a:t>An Intervening Relationship: Religion and Attitude </a:t>
            </a:r>
            <a:r>
              <a:rPr lang="en-US" noProof="0" dirty="0" smtClean="0"/>
              <a:t>toward Abortion</a:t>
            </a:r>
          </a:p>
          <a:p>
            <a:r>
              <a:rPr lang="en-US" noProof="0" dirty="0" smtClean="0"/>
              <a:t>Consistent pattern in attitudes.</a:t>
            </a:r>
          </a:p>
          <a:p>
            <a:r>
              <a:rPr lang="en-US" noProof="0" dirty="0" smtClean="0"/>
              <a:t>Respondent’s approval or disapproval.</a:t>
            </a:r>
          </a:p>
          <a:p>
            <a:r>
              <a:rPr lang="en-US" noProof="0" dirty="0" smtClean="0"/>
              <a:t>Preferred family size.</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460588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(5 of 11)</a:t>
            </a:r>
            <a:endParaRPr lang="en-US" sz="2400" noProof="0" dirty="0"/>
          </a:p>
        </p:txBody>
      </p:sp>
      <p:sp>
        <p:nvSpPr>
          <p:cNvPr id="2" name="Content Placeholder 1"/>
          <p:cNvSpPr>
            <a:spLocks noGrp="1"/>
          </p:cNvSpPr>
          <p:nvPr>
            <p:ph idx="1"/>
          </p:nvPr>
        </p:nvSpPr>
        <p:spPr/>
        <p:txBody>
          <a:bodyPr>
            <a:normAutofit/>
          </a:bodyPr>
          <a:lstStyle/>
          <a:p>
            <a:pPr marL="0" indent="0">
              <a:buNone/>
            </a:pPr>
            <a:r>
              <a:rPr lang="en-US" noProof="0" dirty="0"/>
              <a:t>An Intervening Relationship: Religion and Attitude </a:t>
            </a:r>
            <a:r>
              <a:rPr lang="en-US" noProof="0" dirty="0" smtClean="0"/>
              <a:t>toward Abortion</a:t>
            </a:r>
          </a:p>
          <a:p>
            <a:r>
              <a:rPr lang="en-US" noProof="0" dirty="0" smtClean="0"/>
              <a:t>Intervening variable.</a:t>
            </a:r>
          </a:p>
          <a:p>
            <a:r>
              <a:rPr lang="en-US" noProof="0" dirty="0" smtClean="0"/>
              <a:t>Intervening relationship.</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2217350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7696200" cy="1143000"/>
          </a:xfrm>
        </p:spPr>
        <p:txBody>
          <a:bodyPr>
            <a:normAutofit/>
          </a:bodyPr>
          <a:lstStyle/>
          <a:p>
            <a:r>
              <a:rPr lang="en-US" sz="4000" noProof="0" dirty="0" smtClean="0"/>
              <a:t>Elaboration </a:t>
            </a:r>
            <a:r>
              <a:rPr lang="en-US" sz="2400" noProof="0" dirty="0" smtClean="0"/>
              <a:t>(6 of 11)</a:t>
            </a:r>
            <a:endParaRPr lang="en-US" sz="2400" noProof="0" dirty="0"/>
          </a:p>
        </p:txBody>
      </p:sp>
      <p:sp>
        <p:nvSpPr>
          <p:cNvPr id="2" name="Content Placeholder 1"/>
          <p:cNvSpPr>
            <a:spLocks noGrp="1"/>
          </p:cNvSpPr>
          <p:nvPr>
            <p:ph idx="1"/>
          </p:nvPr>
        </p:nvSpPr>
        <p:spPr>
          <a:xfrm>
            <a:off x="990600" y="884237"/>
            <a:ext cx="7696200" cy="4449763"/>
          </a:xfrm>
        </p:spPr>
        <p:txBody>
          <a:bodyPr/>
          <a:lstStyle/>
          <a:p>
            <a:pPr marL="0" indent="0">
              <a:buNone/>
            </a:pPr>
            <a:r>
              <a:rPr lang="en-US" noProof="0" dirty="0" smtClean="0"/>
              <a:t>An Intervening Relationship: Religion and Attitude toward Abortion</a:t>
            </a:r>
          </a:p>
          <a:p>
            <a:pPr marL="0" indent="0">
              <a:buNone/>
            </a:pPr>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04513174"/>
              </p:ext>
            </p:extLst>
          </p:nvPr>
        </p:nvGraphicFramePr>
        <p:xfrm>
          <a:off x="1143000" y="2667000"/>
          <a:ext cx="7467600" cy="3200208"/>
        </p:xfrm>
        <a:graphic>
          <a:graphicData uri="http://schemas.openxmlformats.org/drawingml/2006/table">
            <a:tbl>
              <a:tblPr firstRow="1" firstCol="1" lastRow="1" lastCol="1" bandRow="1" bandCol="1">
                <a:tableStyleId>{BDBED569-4797-4DF1-A0F4-6AAB3CD982D8}</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248920">
                <a:tc rowSpan="2">
                  <a:txBody>
                    <a:bodyPr/>
                    <a:lstStyle/>
                    <a:p>
                      <a:pPr>
                        <a:lnSpc>
                          <a:spcPts val="1000"/>
                        </a:lnSpc>
                        <a:spcAft>
                          <a:spcPts val="0"/>
                        </a:spcAft>
                      </a:pPr>
                      <a:r>
                        <a:rPr lang="en-US" sz="1200" dirty="0">
                          <a:effectLst/>
                        </a:rPr>
                        <a:t> </a:t>
                      </a:r>
                      <a:endParaRPr lang="en-IN" sz="1200" dirty="0">
                        <a:effectLst/>
                      </a:endParaRPr>
                    </a:p>
                    <a:p>
                      <a:pPr>
                        <a:lnSpc>
                          <a:spcPts val="1400"/>
                        </a:lnSpc>
                        <a:spcBef>
                          <a:spcPts val="25"/>
                        </a:spcBef>
                        <a:spcAft>
                          <a:spcPts val="0"/>
                        </a:spcAft>
                      </a:pPr>
                      <a:r>
                        <a:rPr lang="en-US" sz="1200" dirty="0">
                          <a:effectLst/>
                        </a:rPr>
                        <a:t> </a:t>
                      </a:r>
                      <a:endParaRPr lang="en-IN" sz="1200" dirty="0">
                        <a:effectLst/>
                      </a:endParaRPr>
                    </a:p>
                    <a:p>
                      <a:pPr marL="76200">
                        <a:lnSpc>
                          <a:spcPct val="115000"/>
                        </a:lnSpc>
                        <a:spcAft>
                          <a:spcPts val="0"/>
                        </a:spcAft>
                      </a:pPr>
                      <a:r>
                        <a:rPr lang="en-US" sz="1200" spc="-5" dirty="0">
                          <a:effectLst/>
                        </a:rPr>
                        <a:t>S</a:t>
                      </a:r>
                      <a:r>
                        <a:rPr lang="en-US" sz="1200" spc="-40" dirty="0">
                          <a:effectLst/>
                        </a:rPr>
                        <a:t>u</a:t>
                      </a:r>
                      <a:r>
                        <a:rPr lang="en-US" sz="1200" spc="-35" dirty="0">
                          <a:effectLst/>
                        </a:rPr>
                        <a:t>p</a:t>
                      </a:r>
                      <a:r>
                        <a:rPr lang="en-US" sz="1200" spc="-30" dirty="0">
                          <a:effectLst/>
                        </a:rPr>
                        <a:t>p</a:t>
                      </a:r>
                      <a:r>
                        <a:rPr lang="en-US" sz="1200" spc="-15" dirty="0">
                          <a:effectLst/>
                        </a:rPr>
                        <a:t>o</a:t>
                      </a:r>
                      <a:r>
                        <a:rPr lang="en-US" sz="1200" spc="45" dirty="0">
                          <a:effectLst/>
                        </a:rPr>
                        <a:t>r</a:t>
                      </a:r>
                      <a:r>
                        <a:rPr lang="en-US" sz="1200" dirty="0">
                          <a:effectLst/>
                        </a:rPr>
                        <a:t>t</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gridSpan="2">
                  <a:txBody>
                    <a:bodyPr/>
                    <a:lstStyle/>
                    <a:p>
                      <a:pPr>
                        <a:lnSpc>
                          <a:spcPts val="550"/>
                        </a:lnSpc>
                        <a:spcBef>
                          <a:spcPts val="10"/>
                        </a:spcBef>
                        <a:spcAft>
                          <a:spcPts val="0"/>
                        </a:spcAft>
                      </a:pPr>
                      <a:r>
                        <a:rPr lang="en-US" sz="1200" dirty="0">
                          <a:effectLst/>
                        </a:rPr>
                        <a:t> </a:t>
                      </a:r>
                      <a:endParaRPr lang="en-IN" sz="1200" dirty="0">
                        <a:effectLst/>
                      </a:endParaRPr>
                    </a:p>
                    <a:p>
                      <a:pPr marL="604520">
                        <a:lnSpc>
                          <a:spcPct val="115000"/>
                        </a:lnSpc>
                        <a:spcAft>
                          <a:spcPts val="0"/>
                        </a:spcAft>
                      </a:pPr>
                      <a:r>
                        <a:rPr lang="en-US" sz="1200" spc="-5" dirty="0">
                          <a:effectLst/>
                        </a:rPr>
                        <a:t>R</a:t>
                      </a:r>
                      <a:r>
                        <a:rPr lang="en-US" sz="1200" spc="-15" dirty="0">
                          <a:effectLst/>
                        </a:rPr>
                        <a:t>e</a:t>
                      </a:r>
                      <a:r>
                        <a:rPr lang="en-US" sz="1200" spc="-20" dirty="0">
                          <a:effectLst/>
                        </a:rPr>
                        <a:t>l</a:t>
                      </a:r>
                      <a:r>
                        <a:rPr lang="en-US" sz="1200" spc="-30" dirty="0">
                          <a:effectLst/>
                        </a:rPr>
                        <a:t>i</a:t>
                      </a:r>
                      <a:r>
                        <a:rPr lang="en-US" sz="1200" spc="-25" dirty="0">
                          <a:effectLst/>
                        </a:rPr>
                        <a:t>gi</a:t>
                      </a:r>
                      <a:r>
                        <a:rPr lang="en-US" sz="1200" spc="-40" dirty="0">
                          <a:effectLst/>
                        </a:rPr>
                        <a:t>o</a:t>
                      </a:r>
                      <a:r>
                        <a:rPr lang="en-US" sz="1200" spc="-10" dirty="0">
                          <a:effectLst/>
                        </a:rPr>
                        <a:t>u</a:t>
                      </a:r>
                      <a:r>
                        <a:rPr lang="en-US" sz="1200" dirty="0">
                          <a:effectLst/>
                        </a:rPr>
                        <a:t>s</a:t>
                      </a:r>
                      <a:r>
                        <a:rPr lang="en-US" sz="1200" spc="130" dirty="0">
                          <a:effectLst/>
                        </a:rPr>
                        <a:t> </a:t>
                      </a:r>
                      <a:r>
                        <a:rPr lang="en-US" sz="1200" spc="-5" dirty="0">
                          <a:effectLst/>
                        </a:rPr>
                        <a:t>A</a:t>
                      </a:r>
                      <a:r>
                        <a:rPr lang="en-US" sz="1200" spc="25" dirty="0">
                          <a:effectLst/>
                        </a:rPr>
                        <a:t>f</a:t>
                      </a:r>
                      <a:r>
                        <a:rPr lang="en-US" sz="1200" spc="15" dirty="0">
                          <a:effectLst/>
                        </a:rPr>
                        <a:t>f</a:t>
                      </a:r>
                      <a:r>
                        <a:rPr lang="en-US" sz="1200" spc="-20" dirty="0">
                          <a:effectLst/>
                        </a:rPr>
                        <a:t>il</a:t>
                      </a:r>
                      <a:r>
                        <a:rPr lang="en-US" sz="1200" spc="-10" dirty="0">
                          <a:effectLst/>
                        </a:rPr>
                        <a:t>i</a:t>
                      </a:r>
                      <a:r>
                        <a:rPr lang="en-US" sz="1200" spc="15" dirty="0">
                          <a:effectLst/>
                        </a:rPr>
                        <a:t>at</a:t>
                      </a:r>
                      <a:r>
                        <a:rPr lang="en-US" sz="1200" spc="-25" dirty="0">
                          <a:effectLst/>
                        </a:rPr>
                        <a:t>i</a:t>
                      </a:r>
                      <a:r>
                        <a:rPr lang="en-US" sz="1200" spc="-40" dirty="0">
                          <a:effectLst/>
                        </a:rPr>
                        <a:t>o</a:t>
                      </a:r>
                      <a:r>
                        <a:rPr lang="en-US" sz="1200" dirty="0">
                          <a:effectLst/>
                        </a:rPr>
                        <a:t>n</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rowSpan="2">
                  <a:txBody>
                    <a:bodyPr/>
                    <a:lstStyle/>
                    <a:p>
                      <a:pPr>
                        <a:lnSpc>
                          <a:spcPts val="1000"/>
                        </a:lnSpc>
                        <a:spcAft>
                          <a:spcPts val="0"/>
                        </a:spcAft>
                      </a:pPr>
                      <a:r>
                        <a:rPr lang="en-US" sz="1200">
                          <a:effectLst/>
                        </a:rPr>
                        <a:t> </a:t>
                      </a:r>
                      <a:endParaRPr lang="en-IN" sz="1200">
                        <a:effectLst/>
                      </a:endParaRPr>
                    </a:p>
                    <a:p>
                      <a:pPr>
                        <a:lnSpc>
                          <a:spcPts val="1400"/>
                        </a:lnSpc>
                        <a:spcBef>
                          <a:spcPts val="25"/>
                        </a:spcBef>
                        <a:spcAft>
                          <a:spcPts val="0"/>
                        </a:spcAft>
                      </a:pPr>
                      <a:r>
                        <a:rPr lang="en-US" sz="1200">
                          <a:effectLst/>
                        </a:rPr>
                        <a:t> </a:t>
                      </a:r>
                      <a:endParaRPr lang="en-IN" sz="1200">
                        <a:effectLst/>
                      </a:endParaRPr>
                    </a:p>
                    <a:p>
                      <a:pPr marR="5715" algn="ctr">
                        <a:lnSpc>
                          <a:spcPct val="115000"/>
                        </a:lnSpc>
                        <a:spcAft>
                          <a:spcPts val="0"/>
                        </a:spcAft>
                      </a:pPr>
                      <a:r>
                        <a:rPr lang="en-US" sz="1200" spc="-140">
                          <a:effectLst/>
                        </a:rPr>
                        <a:t>T</a:t>
                      </a:r>
                      <a:r>
                        <a:rPr lang="en-US" sz="1200" spc="-5">
                          <a:effectLst/>
                        </a:rPr>
                        <a:t>o</a:t>
                      </a:r>
                      <a:r>
                        <a:rPr lang="en-US" sz="1200" spc="30">
                          <a:effectLst/>
                        </a:rPr>
                        <a:t>t</a:t>
                      </a:r>
                      <a:r>
                        <a:rPr lang="en-US" sz="1200" spc="5">
                          <a:effectLst/>
                        </a:rPr>
                        <a:t>a</a:t>
                      </a:r>
                      <a:r>
                        <a:rPr lang="en-US" sz="1200">
                          <a:effectLst/>
                        </a:rPr>
                        <a:t>l</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0"/>
                  </a:ext>
                </a:extLst>
              </a:tr>
              <a:tr h="236855">
                <a:tc vMerge="1">
                  <a:txBody>
                    <a:bodyPr/>
                    <a:lstStyle/>
                    <a:p>
                      <a:endParaRPr lang="en-IN"/>
                    </a:p>
                  </a:txBody>
                  <a:tcPr/>
                </a:tc>
                <a:tc>
                  <a:txBody>
                    <a:bodyPr/>
                    <a:lstStyle/>
                    <a:p>
                      <a:pPr marL="340360">
                        <a:lnSpc>
                          <a:spcPct val="115000"/>
                        </a:lnSpc>
                        <a:spcBef>
                          <a:spcPts val="415"/>
                        </a:spcBef>
                        <a:spcAft>
                          <a:spcPts val="0"/>
                        </a:spcAft>
                      </a:pPr>
                      <a:r>
                        <a:rPr lang="en-US" sz="1200" b="1" spc="-5" dirty="0">
                          <a:effectLst/>
                        </a:rPr>
                        <a:t>C</a:t>
                      </a:r>
                      <a:r>
                        <a:rPr lang="en-US" sz="1200" b="1" spc="15" dirty="0">
                          <a:effectLst/>
                        </a:rPr>
                        <a:t>a</a:t>
                      </a:r>
                      <a:r>
                        <a:rPr lang="en-US" sz="1200" b="1" spc="5" dirty="0">
                          <a:effectLst/>
                        </a:rPr>
                        <a:t>t</a:t>
                      </a:r>
                      <a:r>
                        <a:rPr lang="en-US" sz="1200" b="1" spc="-40" dirty="0">
                          <a:effectLst/>
                        </a:rPr>
                        <a:t>h</a:t>
                      </a:r>
                      <a:r>
                        <a:rPr lang="en-US" sz="1200" b="1" spc="-35" dirty="0">
                          <a:effectLst/>
                        </a:rPr>
                        <a:t>o</a:t>
                      </a:r>
                      <a:r>
                        <a:rPr lang="en-US" sz="1200" b="1" spc="-20" dirty="0">
                          <a:effectLst/>
                        </a:rPr>
                        <a:t>l</a:t>
                      </a:r>
                      <a:r>
                        <a:rPr lang="en-US" sz="1200" b="1" spc="-25" dirty="0">
                          <a:effectLst/>
                        </a:rPr>
                        <a:t>i</a:t>
                      </a:r>
                      <a:r>
                        <a:rPr lang="en-US" sz="1200" b="1" dirty="0">
                          <a:effectLst/>
                        </a:rPr>
                        <a:t>c</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78130">
                        <a:lnSpc>
                          <a:spcPct val="115000"/>
                        </a:lnSpc>
                        <a:spcBef>
                          <a:spcPts val="415"/>
                        </a:spcBef>
                        <a:spcAft>
                          <a:spcPts val="0"/>
                        </a:spcAft>
                      </a:pPr>
                      <a:r>
                        <a:rPr lang="en-US" sz="1200" b="1" spc="-5" dirty="0">
                          <a:effectLst/>
                        </a:rPr>
                        <a:t>P</a:t>
                      </a:r>
                      <a:r>
                        <a:rPr lang="en-US" sz="1200" b="1" spc="-10" dirty="0">
                          <a:effectLst/>
                        </a:rPr>
                        <a:t>r</a:t>
                      </a:r>
                      <a:r>
                        <a:rPr lang="en-US" sz="1200" b="1" spc="-5" dirty="0">
                          <a:effectLst/>
                        </a:rPr>
                        <a:t>o</a:t>
                      </a:r>
                      <a:r>
                        <a:rPr lang="en-US" sz="1200" b="1" spc="10" dirty="0">
                          <a:effectLst/>
                        </a:rPr>
                        <a:t>t</a:t>
                      </a:r>
                      <a:r>
                        <a:rPr lang="en-US" sz="1200" b="1" spc="-5" dirty="0">
                          <a:effectLst/>
                        </a:rPr>
                        <a:t>e</a:t>
                      </a:r>
                      <a:r>
                        <a:rPr lang="en-US" sz="1200" b="1" spc="30" dirty="0">
                          <a:effectLst/>
                        </a:rPr>
                        <a:t>s</a:t>
                      </a:r>
                      <a:r>
                        <a:rPr lang="en-US" sz="1200" b="1" spc="25" dirty="0">
                          <a:effectLst/>
                        </a:rPr>
                        <a:t>t</a:t>
                      </a:r>
                      <a:r>
                        <a:rPr lang="en-US" sz="1200" b="1" dirty="0">
                          <a:effectLst/>
                        </a:rPr>
                        <a:t>a</a:t>
                      </a:r>
                      <a:r>
                        <a:rPr lang="en-US" sz="1200" b="1" spc="-5" dirty="0">
                          <a:effectLst/>
                        </a:rPr>
                        <a:t>nt</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1"/>
                  </a:ext>
                </a:extLst>
              </a:tr>
              <a:tr h="236220">
                <a:tc gridSpan="4">
                  <a:txBody>
                    <a:bodyPr/>
                    <a:lstStyle/>
                    <a:p>
                      <a:pPr marL="76200">
                        <a:lnSpc>
                          <a:spcPct val="115000"/>
                        </a:lnSpc>
                        <a:spcBef>
                          <a:spcPts val="460"/>
                        </a:spcBef>
                        <a:spcAft>
                          <a:spcPts val="0"/>
                        </a:spcAft>
                      </a:pPr>
                      <a:r>
                        <a:rPr lang="en-US" sz="1200" spc="-5" dirty="0">
                          <a:effectLst/>
                        </a:rPr>
                        <a:t>Pr</a:t>
                      </a:r>
                      <a:r>
                        <a:rPr lang="en-US" sz="1200" spc="20" dirty="0">
                          <a:effectLst/>
                        </a:rPr>
                        <a:t>e</a:t>
                      </a:r>
                      <a:r>
                        <a:rPr lang="en-US" sz="1200" dirty="0">
                          <a:effectLst/>
                        </a:rPr>
                        <a:t>f</a:t>
                      </a:r>
                      <a:r>
                        <a:rPr lang="en-US" sz="1200" spc="-5" dirty="0">
                          <a:effectLst/>
                        </a:rPr>
                        <a:t>e</a:t>
                      </a:r>
                      <a:r>
                        <a:rPr lang="en-US" sz="1200" spc="20" dirty="0">
                          <a:effectLst/>
                        </a:rPr>
                        <a:t>r</a:t>
                      </a:r>
                      <a:r>
                        <a:rPr lang="en-US" sz="1200" spc="-10" dirty="0">
                          <a:effectLst/>
                        </a:rPr>
                        <a:t>r</a:t>
                      </a:r>
                      <a:r>
                        <a:rPr lang="en-US" sz="1200" spc="-25" dirty="0">
                          <a:effectLst/>
                        </a:rPr>
                        <a:t>e</a:t>
                      </a:r>
                      <a:r>
                        <a:rPr lang="en-US" sz="1200" dirty="0">
                          <a:effectLst/>
                        </a:rPr>
                        <a:t>d</a:t>
                      </a:r>
                      <a:r>
                        <a:rPr lang="en-US" sz="1200" spc="-20" dirty="0">
                          <a:effectLst/>
                        </a:rPr>
                        <a:t> </a:t>
                      </a:r>
                      <a:r>
                        <a:rPr lang="en-US" sz="1200" spc="20" dirty="0">
                          <a:effectLst/>
                        </a:rPr>
                        <a:t>f</a:t>
                      </a:r>
                      <a:r>
                        <a:rPr lang="en-US" sz="1200" dirty="0">
                          <a:effectLst/>
                        </a:rPr>
                        <a:t>a</a:t>
                      </a:r>
                      <a:r>
                        <a:rPr lang="en-US" sz="1200" spc="-30" dirty="0">
                          <a:effectLst/>
                        </a:rPr>
                        <a:t>m</a:t>
                      </a:r>
                      <a:r>
                        <a:rPr lang="en-US" sz="1200" spc="-20" dirty="0">
                          <a:effectLst/>
                        </a:rPr>
                        <a:t>i</a:t>
                      </a:r>
                      <a:r>
                        <a:rPr lang="en-US" sz="1200" spc="-30" dirty="0">
                          <a:effectLst/>
                        </a:rPr>
                        <a:t>l</a:t>
                      </a:r>
                      <a:r>
                        <a:rPr lang="en-US" sz="1200" dirty="0">
                          <a:effectLst/>
                        </a:rPr>
                        <a:t>y</a:t>
                      </a:r>
                      <a:r>
                        <a:rPr lang="en-US" sz="1200" spc="-15" dirty="0">
                          <a:effectLst/>
                        </a:rPr>
                        <a:t> </a:t>
                      </a:r>
                      <a:r>
                        <a:rPr lang="en-US" sz="1200" spc="5" dirty="0">
                          <a:effectLst/>
                        </a:rPr>
                        <a:t>s</a:t>
                      </a:r>
                      <a:r>
                        <a:rPr lang="en-US" sz="1200" spc="-10" dirty="0">
                          <a:effectLst/>
                        </a:rPr>
                        <a:t>i</a:t>
                      </a:r>
                      <a:r>
                        <a:rPr lang="en-US" sz="1200" spc="-20" dirty="0">
                          <a:effectLst/>
                        </a:rPr>
                        <a:t>z</a:t>
                      </a:r>
                      <a:r>
                        <a:rPr lang="en-US" sz="1200" spc="-5" dirty="0">
                          <a:effectLst/>
                        </a:rPr>
                        <a:t>e</a:t>
                      </a:r>
                      <a:r>
                        <a:rPr lang="en-US" sz="1200" dirty="0">
                          <a:effectLst/>
                        </a:rPr>
                        <a:t>:</a:t>
                      </a:r>
                      <a:r>
                        <a:rPr lang="en-US" sz="1200" spc="-15" dirty="0">
                          <a:effectLst/>
                        </a:rPr>
                        <a:t> </a:t>
                      </a:r>
                      <a:r>
                        <a:rPr lang="en-US" sz="1200" spc="35" dirty="0">
                          <a:effectLst/>
                        </a:rPr>
                        <a:t>t</a:t>
                      </a:r>
                      <a:r>
                        <a:rPr lang="en-US" sz="1200" spc="-20" dirty="0">
                          <a:effectLst/>
                        </a:rPr>
                        <a:t>w</a:t>
                      </a:r>
                      <a:r>
                        <a:rPr lang="en-US" sz="1200" dirty="0">
                          <a:effectLst/>
                        </a:rPr>
                        <a:t>o</a:t>
                      </a:r>
                      <a:r>
                        <a:rPr lang="en-US" sz="1200" spc="-15" dirty="0">
                          <a:effectLst/>
                        </a:rPr>
                        <a:t> o</a:t>
                      </a:r>
                      <a:r>
                        <a:rPr lang="en-US" sz="1200" dirty="0">
                          <a:effectLst/>
                        </a:rPr>
                        <a:t>r</a:t>
                      </a:r>
                      <a:r>
                        <a:rPr lang="en-US" sz="1200" spc="-20" dirty="0">
                          <a:effectLst/>
                        </a:rPr>
                        <a:t> </a:t>
                      </a:r>
                      <a:r>
                        <a:rPr lang="en-US" sz="1200" dirty="0">
                          <a:effectLst/>
                        </a:rPr>
                        <a:t>f</a:t>
                      </a:r>
                      <a:r>
                        <a:rPr lang="en-US" sz="1200" spc="-10" dirty="0">
                          <a:effectLst/>
                        </a:rPr>
                        <a:t>e</a:t>
                      </a:r>
                      <a:r>
                        <a:rPr lang="en-US" sz="1200" spc="-20" dirty="0">
                          <a:effectLst/>
                        </a:rPr>
                        <a:t>w</a:t>
                      </a:r>
                      <a:r>
                        <a:rPr lang="en-US" sz="1200" spc="-5" dirty="0">
                          <a:effectLst/>
                        </a:rPr>
                        <a:t>e</a:t>
                      </a:r>
                      <a:r>
                        <a:rPr lang="en-US" sz="1200" dirty="0">
                          <a:effectLst/>
                        </a:rPr>
                        <a:t>r</a:t>
                      </a:r>
                      <a:r>
                        <a:rPr lang="en-US" sz="1200" spc="-15" dirty="0">
                          <a:effectLst/>
                        </a:rPr>
                        <a:t> </a:t>
                      </a:r>
                      <a:r>
                        <a:rPr lang="en-US" sz="1200" spc="-25" dirty="0">
                          <a:effectLst/>
                        </a:rPr>
                        <a:t>c</a:t>
                      </a:r>
                      <a:r>
                        <a:rPr lang="en-US" sz="1200" spc="-30" dirty="0">
                          <a:effectLst/>
                        </a:rPr>
                        <a:t>h</a:t>
                      </a:r>
                      <a:r>
                        <a:rPr lang="en-US" sz="1200" spc="-20" dirty="0">
                          <a:effectLst/>
                        </a:rPr>
                        <a:t>i</a:t>
                      </a:r>
                      <a:r>
                        <a:rPr lang="en-US" sz="1200" spc="-30" dirty="0">
                          <a:effectLst/>
                        </a:rPr>
                        <a:t>l</a:t>
                      </a:r>
                      <a:r>
                        <a:rPr lang="en-US" sz="1200" spc="-10" dirty="0">
                          <a:effectLst/>
                        </a:rPr>
                        <a:t>dr</a:t>
                      </a:r>
                      <a:r>
                        <a:rPr lang="en-US" sz="1200" spc="-25" dirty="0">
                          <a:effectLst/>
                        </a:rPr>
                        <a:t>e</a:t>
                      </a:r>
                      <a:r>
                        <a:rPr lang="en-US" sz="1200" dirty="0">
                          <a:effectLst/>
                        </a:rPr>
                        <a:t>n</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2"/>
                  </a:ext>
                </a:extLst>
              </a:tr>
              <a:tr h="212090">
                <a:tc rowSpan="2">
                  <a:txBody>
                    <a:bodyPr/>
                    <a:lstStyle/>
                    <a:p>
                      <a:pPr marL="165100">
                        <a:lnSpc>
                          <a:spcPct val="115000"/>
                        </a:lnSpc>
                        <a:spcBef>
                          <a:spcPts val="415"/>
                        </a:spcBef>
                        <a:spcAft>
                          <a:spcPts val="0"/>
                        </a:spcAft>
                      </a:pPr>
                      <a:r>
                        <a:rPr lang="en-US" sz="1200" b="0" spc="-85" dirty="0">
                          <a:effectLst/>
                        </a:rPr>
                        <a:t>y</a:t>
                      </a:r>
                      <a:r>
                        <a:rPr lang="en-US" sz="1200" b="0" spc="-10" dirty="0">
                          <a:effectLst/>
                        </a:rPr>
                        <a:t>e</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solidFill>
                  </a:tcPr>
                </a:tc>
                <a:tc>
                  <a:txBody>
                    <a:bodyPr/>
                    <a:lstStyle/>
                    <a:p>
                      <a:pPr marL="463550" marR="448310" algn="ctr">
                        <a:lnSpc>
                          <a:spcPct val="115000"/>
                        </a:lnSpc>
                        <a:spcBef>
                          <a:spcPts val="415"/>
                        </a:spcBef>
                        <a:spcAft>
                          <a:spcPts val="0"/>
                        </a:spcAft>
                      </a:pPr>
                      <a:r>
                        <a:rPr lang="en-US" sz="1200" spc="-5">
                          <a:effectLst/>
                        </a:rPr>
                        <a:t>46%</a:t>
                      </a:r>
                      <a:endParaRPr lang="en-IN" sz="1200">
                        <a:effectLst/>
                        <a:latin typeface="Calibri"/>
                        <a:ea typeface="Calibri"/>
                        <a:cs typeface="Times New Roman"/>
                      </a:endParaRPr>
                    </a:p>
                  </a:txBody>
                  <a:tcPr marL="68400" marR="68400" marT="68400" marB="68400">
                    <a:solidFill>
                      <a:schemeClr val="bg1"/>
                    </a:solidFill>
                  </a:tcPr>
                </a:tc>
                <a:tc>
                  <a:txBody>
                    <a:bodyPr/>
                    <a:lstStyle/>
                    <a:p>
                      <a:pPr marL="463550" marR="448310" algn="ctr">
                        <a:lnSpc>
                          <a:spcPct val="115000"/>
                        </a:lnSpc>
                        <a:spcBef>
                          <a:spcPts val="415"/>
                        </a:spcBef>
                        <a:spcAft>
                          <a:spcPts val="0"/>
                        </a:spcAft>
                      </a:pPr>
                      <a:r>
                        <a:rPr lang="en-US" sz="1200" spc="-5">
                          <a:effectLst/>
                        </a:rPr>
                        <a:t>52%</a:t>
                      </a:r>
                      <a:endParaRPr lang="en-IN" sz="1200">
                        <a:effectLst/>
                        <a:latin typeface="Calibri"/>
                        <a:ea typeface="Calibri"/>
                        <a:cs typeface="Times New Roman"/>
                      </a:endParaRPr>
                    </a:p>
                  </a:txBody>
                  <a:tcPr marL="68400" marR="68400" marT="68400" marB="68400">
                    <a:solidFill>
                      <a:schemeClr val="bg1"/>
                    </a:solidFill>
                  </a:tcPr>
                </a:tc>
                <a:tc rowSpan="2">
                  <a:txBody>
                    <a:bodyPr/>
                    <a:lstStyle/>
                    <a:p>
                      <a:pPr marL="463550" marR="454660" algn="ctr">
                        <a:lnSpc>
                          <a:spcPct val="115000"/>
                        </a:lnSpc>
                        <a:spcBef>
                          <a:spcPts val="415"/>
                        </a:spcBef>
                        <a:spcAft>
                          <a:spcPts val="0"/>
                        </a:spcAft>
                      </a:pPr>
                      <a:r>
                        <a:rPr lang="en-US" sz="1200" b="0" spc="-5" dirty="0">
                          <a:effectLst/>
                        </a:rPr>
                        <a:t>50%</a:t>
                      </a:r>
                      <a:endParaRPr lang="en-IN" sz="1200" b="0" dirty="0">
                        <a:effectLst/>
                        <a:latin typeface="Calibri"/>
                        <a:ea typeface="Calibri"/>
                        <a:cs typeface="Times New Roman"/>
                      </a:endParaRPr>
                    </a:p>
                  </a:txBody>
                  <a:tcPr marL="68400" marR="68400" marT="68400" marB="68400">
                    <a:solidFill>
                      <a:schemeClr val="bg1"/>
                    </a:solidFill>
                  </a:tcPr>
                </a:tc>
                <a:extLst>
                  <a:ext uri="{0D108BD9-81ED-4DB2-BD59-A6C34878D82A}">
                    <a16:rowId xmlns:a16="http://schemas.microsoft.com/office/drawing/2014/main" val="10003"/>
                  </a:ext>
                </a:extLst>
              </a:tr>
              <a:tr h="182880">
                <a:tc vMerge="1">
                  <a:txBody>
                    <a:bodyPr/>
                    <a:lstStyle/>
                    <a:p>
                      <a:endParaRPr lang="en-IN"/>
                    </a:p>
                  </a:txBody>
                  <a:tcPr/>
                </a:tc>
                <a:tc>
                  <a:txBody>
                    <a:bodyPr/>
                    <a:lstStyle/>
                    <a:p>
                      <a:pPr marL="372110" marR="447675" algn="ctr">
                        <a:lnSpc>
                          <a:spcPct val="115000"/>
                        </a:lnSpc>
                        <a:spcBef>
                          <a:spcPts val="145"/>
                        </a:spcBef>
                        <a:spcAft>
                          <a:spcPts val="0"/>
                        </a:spcAft>
                      </a:pPr>
                      <a:r>
                        <a:rPr lang="en-US" sz="1200" spc="-5" dirty="0">
                          <a:effectLst/>
                        </a:rPr>
                        <a:t>(36)</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372110" marR="447675" algn="ctr">
                        <a:lnSpc>
                          <a:spcPct val="115000"/>
                        </a:lnSpc>
                        <a:spcBef>
                          <a:spcPts val="145"/>
                        </a:spcBef>
                        <a:spcAft>
                          <a:spcPts val="0"/>
                        </a:spcAft>
                      </a:pPr>
                      <a:r>
                        <a:rPr lang="en-US" sz="1200" spc="-5" dirty="0">
                          <a:effectLst/>
                        </a:rPr>
                        <a:t>(91)</a:t>
                      </a:r>
                      <a:endParaRPr lang="en-IN" sz="1200" dirty="0">
                        <a:effectLst/>
                        <a:latin typeface="Calibri"/>
                        <a:ea typeface="Calibri"/>
                        <a:cs typeface="Times New Roman"/>
                      </a:endParaRPr>
                    </a:p>
                  </a:txBody>
                  <a:tcPr marL="68400" marR="68400" marT="68400" marB="68400">
                    <a:solidFill>
                      <a:schemeClr val="bg1"/>
                    </a:solidFill>
                  </a:tcPr>
                </a:tc>
                <a:tc vMerge="1">
                  <a:txBody>
                    <a:bodyPr/>
                    <a:lstStyle/>
                    <a:p>
                      <a:endParaRPr lang="en-IN"/>
                    </a:p>
                  </a:txBody>
                  <a:tcPr/>
                </a:tc>
                <a:extLst>
                  <a:ext uri="{0D108BD9-81ED-4DB2-BD59-A6C34878D82A}">
                    <a16:rowId xmlns:a16="http://schemas.microsoft.com/office/drawing/2014/main" val="10004"/>
                  </a:ext>
                </a:extLst>
              </a:tr>
              <a:tr h="212090">
                <a:tc rowSpan="2">
                  <a:txBody>
                    <a:bodyPr/>
                    <a:lstStyle/>
                    <a:p>
                      <a:pPr marL="182245">
                        <a:lnSpc>
                          <a:spcPct val="115000"/>
                        </a:lnSpc>
                        <a:spcBef>
                          <a:spcPts val="365"/>
                        </a:spcBef>
                        <a:spcAft>
                          <a:spcPts val="0"/>
                        </a:spcAft>
                      </a:pPr>
                      <a:r>
                        <a:rPr lang="en-US" sz="1200" b="0" spc="-5" dirty="0">
                          <a:effectLst/>
                        </a:rPr>
                        <a:t>No</a:t>
                      </a:r>
                      <a:endParaRPr lang="en-IN" sz="1200" b="0" dirty="0">
                        <a:effectLst/>
                        <a:latin typeface="Calibri"/>
                        <a:ea typeface="Calibri"/>
                        <a:cs typeface="Times New Roman"/>
                      </a:endParaRPr>
                    </a:p>
                  </a:txBody>
                  <a:tcPr marL="68400" marR="68400" marT="68400" marB="68400"/>
                </a:tc>
                <a:tc>
                  <a:txBody>
                    <a:bodyPr/>
                    <a:lstStyle/>
                    <a:p>
                      <a:pPr marL="463550" marR="448310" algn="ctr">
                        <a:lnSpc>
                          <a:spcPct val="115000"/>
                        </a:lnSpc>
                        <a:spcBef>
                          <a:spcPts val="365"/>
                        </a:spcBef>
                        <a:spcAft>
                          <a:spcPts val="0"/>
                        </a:spcAft>
                      </a:pPr>
                      <a:r>
                        <a:rPr lang="en-US" sz="1200" spc="-5" dirty="0">
                          <a:effectLst/>
                        </a:rPr>
                        <a:t>54%</a:t>
                      </a:r>
                      <a:endParaRPr lang="en-IN" sz="1200" dirty="0">
                        <a:effectLst/>
                        <a:latin typeface="Calibri"/>
                        <a:ea typeface="Calibri"/>
                        <a:cs typeface="Times New Roman"/>
                      </a:endParaRPr>
                    </a:p>
                  </a:txBody>
                  <a:tcPr marL="68400" marR="68400" marT="68400" marB="68400"/>
                </a:tc>
                <a:tc>
                  <a:txBody>
                    <a:bodyPr/>
                    <a:lstStyle/>
                    <a:p>
                      <a:pPr marL="463550" marR="448310" algn="ctr">
                        <a:lnSpc>
                          <a:spcPct val="115000"/>
                        </a:lnSpc>
                        <a:spcBef>
                          <a:spcPts val="365"/>
                        </a:spcBef>
                        <a:spcAft>
                          <a:spcPts val="0"/>
                        </a:spcAft>
                      </a:pPr>
                      <a:r>
                        <a:rPr lang="en-US" sz="1200" spc="-5">
                          <a:effectLst/>
                        </a:rPr>
                        <a:t>48%</a:t>
                      </a:r>
                      <a:endParaRPr lang="en-IN" sz="1200">
                        <a:effectLst/>
                        <a:latin typeface="Calibri"/>
                        <a:ea typeface="Calibri"/>
                        <a:cs typeface="Times New Roman"/>
                      </a:endParaRPr>
                    </a:p>
                  </a:txBody>
                  <a:tcPr marL="68400" marR="68400" marT="68400" marB="68400"/>
                </a:tc>
                <a:tc rowSpan="2">
                  <a:txBody>
                    <a:bodyPr/>
                    <a:lstStyle/>
                    <a:p>
                      <a:pPr marL="463550" marR="454660" algn="ctr">
                        <a:lnSpc>
                          <a:spcPct val="115000"/>
                        </a:lnSpc>
                        <a:spcBef>
                          <a:spcPts val="365"/>
                        </a:spcBef>
                        <a:spcAft>
                          <a:spcPts val="0"/>
                        </a:spcAft>
                      </a:pPr>
                      <a:r>
                        <a:rPr lang="en-US" sz="1200" b="0" spc="-5" dirty="0">
                          <a:effectLst/>
                        </a:rPr>
                        <a:t>50%</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182880">
                <a:tc vMerge="1">
                  <a:txBody>
                    <a:bodyPr/>
                    <a:lstStyle/>
                    <a:p>
                      <a:endParaRPr lang="en-IN"/>
                    </a:p>
                  </a:txBody>
                  <a:tcPr/>
                </a:tc>
                <a:tc>
                  <a:txBody>
                    <a:bodyPr/>
                    <a:lstStyle/>
                    <a:p>
                      <a:pPr marL="372110" marR="447675" algn="ctr">
                        <a:lnSpc>
                          <a:spcPct val="115000"/>
                        </a:lnSpc>
                        <a:spcBef>
                          <a:spcPts val="145"/>
                        </a:spcBef>
                        <a:spcAft>
                          <a:spcPts val="0"/>
                        </a:spcAft>
                      </a:pPr>
                      <a:r>
                        <a:rPr lang="en-US" sz="1200" spc="-5" dirty="0">
                          <a:effectLst/>
                        </a:rPr>
                        <a:t>(42)</a:t>
                      </a:r>
                      <a:endParaRPr lang="en-IN" sz="1200" dirty="0">
                        <a:effectLst/>
                        <a:latin typeface="Calibri"/>
                        <a:ea typeface="Calibri"/>
                        <a:cs typeface="Times New Roman"/>
                      </a:endParaRPr>
                    </a:p>
                  </a:txBody>
                  <a:tcPr marL="68400" marR="68400" marT="68400" marB="68400"/>
                </a:tc>
                <a:tc>
                  <a:txBody>
                    <a:bodyPr/>
                    <a:lstStyle/>
                    <a:p>
                      <a:pPr marL="372110" marR="447675" algn="ctr">
                        <a:lnSpc>
                          <a:spcPct val="115000"/>
                        </a:lnSpc>
                        <a:spcBef>
                          <a:spcPts val="145"/>
                        </a:spcBef>
                        <a:spcAft>
                          <a:spcPts val="0"/>
                        </a:spcAft>
                      </a:pPr>
                      <a:r>
                        <a:rPr lang="en-US" sz="1200" spc="-5" dirty="0">
                          <a:effectLst/>
                        </a:rPr>
                        <a:t>(84)</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6"/>
                  </a:ext>
                </a:extLst>
              </a:tr>
              <a:tr h="217170">
                <a:tc>
                  <a:txBody>
                    <a:bodyPr/>
                    <a:lstStyle/>
                    <a:p>
                      <a:pPr marL="163195">
                        <a:lnSpc>
                          <a:spcPct val="115000"/>
                        </a:lnSpc>
                        <a:spcBef>
                          <a:spcPts val="410"/>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412115" marR="447675" algn="ctr">
                        <a:lnSpc>
                          <a:spcPct val="115000"/>
                        </a:lnSpc>
                        <a:spcBef>
                          <a:spcPts val="41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412115" marR="447675" algn="ctr">
                        <a:lnSpc>
                          <a:spcPct val="115000"/>
                        </a:lnSpc>
                        <a:spcBef>
                          <a:spcPts val="41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R="41910" algn="ctr">
                        <a:lnSpc>
                          <a:spcPct val="115000"/>
                        </a:lnSpc>
                        <a:spcBef>
                          <a:spcPts val="410"/>
                        </a:spcBef>
                        <a:spcAft>
                          <a:spcPts val="0"/>
                        </a:spcAft>
                      </a:pPr>
                      <a:r>
                        <a:rPr lang="en-US" sz="1200" b="0" spc="-5" dirty="0">
                          <a:effectLst/>
                        </a:rPr>
                        <a:t>100%</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7"/>
                  </a:ext>
                </a:extLst>
              </a:tr>
              <a:tr h="217170">
                <a:tc>
                  <a:txBody>
                    <a:bodyPr/>
                    <a:lstStyle/>
                    <a:p>
                      <a:pPr marL="182245">
                        <a:lnSpc>
                          <a:spcPct val="115000"/>
                        </a:lnSpc>
                        <a:spcBef>
                          <a:spcPts val="410"/>
                        </a:spcBef>
                        <a:spcAft>
                          <a:spcPts val="0"/>
                        </a:spcAft>
                      </a:pPr>
                      <a:r>
                        <a:rPr lang="en-US" sz="1200" b="0" spc="-5" dirty="0">
                          <a:effectLst/>
                        </a:rPr>
                        <a:t>(</a:t>
                      </a:r>
                      <a:r>
                        <a:rPr lang="en-US" sz="1200" b="0" spc="-10" dirty="0">
                          <a:effectLst/>
                        </a:rPr>
                        <a:t>N</a:t>
                      </a:r>
                      <a:r>
                        <a:rPr lang="en-US" sz="1200" b="0" dirty="0">
                          <a:effectLst/>
                        </a:rPr>
                        <a: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371475" marR="447040" algn="ctr">
                        <a:lnSpc>
                          <a:spcPct val="115000"/>
                        </a:lnSpc>
                        <a:spcBef>
                          <a:spcPts val="410"/>
                        </a:spcBef>
                        <a:spcAft>
                          <a:spcPts val="0"/>
                        </a:spcAft>
                      </a:pPr>
                      <a:r>
                        <a:rPr lang="en-US" sz="1200" b="0" spc="-5" dirty="0">
                          <a:effectLst/>
                        </a:rPr>
                        <a:t>(78)</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126365" algn="ctr">
                        <a:lnSpc>
                          <a:spcPct val="115000"/>
                        </a:lnSpc>
                        <a:spcBef>
                          <a:spcPts val="410"/>
                        </a:spcBef>
                        <a:spcAft>
                          <a:spcPts val="0"/>
                        </a:spcAft>
                      </a:pPr>
                      <a:r>
                        <a:rPr lang="en-US" sz="1200" b="0" spc="-5" dirty="0">
                          <a:effectLst/>
                        </a:rPr>
                        <a:t>(175)</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132715" algn="ctr">
                        <a:lnSpc>
                          <a:spcPct val="115000"/>
                        </a:lnSpc>
                        <a:spcBef>
                          <a:spcPts val="410"/>
                        </a:spcBef>
                        <a:spcAft>
                          <a:spcPts val="0"/>
                        </a:spcAft>
                      </a:pPr>
                      <a:r>
                        <a:rPr lang="en-US" sz="1200" b="0" spc="-5" dirty="0">
                          <a:effectLst/>
                        </a:rPr>
                        <a:t>(253)</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8"/>
                  </a:ext>
                </a:extLst>
              </a:tr>
            </a:tbl>
          </a:graphicData>
        </a:graphic>
      </p:graphicFrame>
      <p:sp>
        <p:nvSpPr>
          <p:cNvPr id="4" name="Rectangle 3"/>
          <p:cNvSpPr/>
          <p:nvPr/>
        </p:nvSpPr>
        <p:spPr>
          <a:xfrm>
            <a:off x="1143000" y="2057400"/>
            <a:ext cx="7620000" cy="584775"/>
          </a:xfrm>
          <a:prstGeom prst="rect">
            <a:avLst/>
          </a:prstGeom>
        </p:spPr>
        <p:txBody>
          <a:bodyPr wrap="square">
            <a:spAutoFit/>
          </a:bodyPr>
          <a:lstStyle/>
          <a:p>
            <a:r>
              <a:rPr lang="en-IN" sz="1600" dirty="0"/>
              <a:t>Table 9.13 Religious Affiliation and Support for Abortion </a:t>
            </a:r>
            <a:r>
              <a:rPr lang="en-IN" sz="1600" dirty="0" smtClean="0"/>
              <a:t>After Controlling</a:t>
            </a:r>
            <a:r>
              <a:rPr lang="en-IN" sz="1600" dirty="0"/>
              <a:t> </a:t>
            </a:r>
            <a:r>
              <a:rPr lang="en-IN" sz="1600" dirty="0" smtClean="0"/>
              <a:t>for </a:t>
            </a:r>
            <a:r>
              <a:rPr lang="en-IN" sz="1600" dirty="0"/>
              <a:t>Preferred Family Size</a:t>
            </a:r>
          </a:p>
        </p:txBody>
      </p:sp>
      <p:sp>
        <p:nvSpPr>
          <p:cNvPr id="5" name="TextBox 4"/>
          <p:cNvSpPr txBox="1"/>
          <p:nvPr/>
        </p:nvSpPr>
        <p:spPr>
          <a:xfrm>
            <a:off x="7620000" y="5867400"/>
            <a:ext cx="1143000" cy="276999"/>
          </a:xfrm>
          <a:prstGeom prst="rect">
            <a:avLst/>
          </a:prstGeom>
          <a:noFill/>
        </p:spPr>
        <p:txBody>
          <a:bodyPr wrap="square" rtlCol="0">
            <a:spAutoFit/>
          </a:bodyPr>
          <a:lstStyle/>
          <a:p>
            <a:r>
              <a:rPr lang="en-IN" sz="1200" dirty="0" smtClean="0"/>
              <a:t>(</a:t>
            </a:r>
            <a:r>
              <a:rPr lang="en-IN" sz="1200" i="1" dirty="0" smtClean="0"/>
              <a:t>Continued</a:t>
            </a:r>
            <a:r>
              <a:rPr lang="en-IN" sz="1200" dirty="0" smtClean="0"/>
              <a:t>)</a:t>
            </a:r>
            <a:endParaRPr lang="en-IN" sz="1200" dirty="0"/>
          </a:p>
        </p:txBody>
      </p:sp>
    </p:spTree>
    <p:extLst>
      <p:ext uri="{BB962C8B-B14F-4D97-AF65-F5344CB8AC3E}">
        <p14:creationId xmlns:p14="http://schemas.microsoft.com/office/powerpoint/2010/main" val="570998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7696200" cy="1143000"/>
          </a:xfrm>
        </p:spPr>
        <p:txBody>
          <a:bodyPr>
            <a:normAutofit/>
          </a:bodyPr>
          <a:lstStyle/>
          <a:p>
            <a:r>
              <a:rPr lang="en-US" sz="4000" noProof="0" dirty="0" smtClean="0"/>
              <a:t>Elaboration (Cont.) </a:t>
            </a:r>
            <a:r>
              <a:rPr lang="en-US" sz="2400" noProof="0" dirty="0" smtClean="0"/>
              <a:t>(7 of 11)</a:t>
            </a:r>
            <a:endParaRPr lang="en-US" sz="2400" noProof="0" dirty="0"/>
          </a:p>
        </p:txBody>
      </p:sp>
      <p:sp>
        <p:nvSpPr>
          <p:cNvPr id="2" name="Content Placeholder 1"/>
          <p:cNvSpPr>
            <a:spLocks noGrp="1"/>
          </p:cNvSpPr>
          <p:nvPr>
            <p:ph idx="1"/>
          </p:nvPr>
        </p:nvSpPr>
        <p:spPr>
          <a:xfrm>
            <a:off x="990600" y="884237"/>
            <a:ext cx="7696200" cy="4449763"/>
          </a:xfrm>
        </p:spPr>
        <p:txBody>
          <a:bodyPr/>
          <a:lstStyle/>
          <a:p>
            <a:pPr marL="0" indent="0">
              <a:buNone/>
            </a:pPr>
            <a:r>
              <a:rPr lang="en-US" noProof="0" dirty="0" smtClean="0"/>
              <a:t>An Intervening Relationship: Religion and Attitude toward Abortion</a:t>
            </a:r>
          </a:p>
          <a:p>
            <a:pPr marL="0" indent="0">
              <a:buNone/>
            </a:pPr>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902379792"/>
              </p:ext>
            </p:extLst>
          </p:nvPr>
        </p:nvGraphicFramePr>
        <p:xfrm>
          <a:off x="1143000" y="2514600"/>
          <a:ext cx="7467600" cy="3200208"/>
        </p:xfrm>
        <a:graphic>
          <a:graphicData uri="http://schemas.openxmlformats.org/drawingml/2006/table">
            <a:tbl>
              <a:tblPr firstRow="1" firstCol="1" lastRow="1" lastCol="1" bandRow="1" bandCol="1">
                <a:tableStyleId>{BDBED569-4797-4DF1-A0F4-6AAB3CD982D8}</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248920">
                <a:tc rowSpan="2">
                  <a:txBody>
                    <a:bodyPr/>
                    <a:lstStyle/>
                    <a:p>
                      <a:pPr>
                        <a:lnSpc>
                          <a:spcPts val="1000"/>
                        </a:lnSpc>
                        <a:spcAft>
                          <a:spcPts val="0"/>
                        </a:spcAft>
                      </a:pPr>
                      <a:r>
                        <a:rPr lang="en-US" sz="1200" dirty="0">
                          <a:effectLst/>
                        </a:rPr>
                        <a:t> </a:t>
                      </a:r>
                      <a:endParaRPr lang="en-IN" sz="1200" dirty="0">
                        <a:effectLst/>
                      </a:endParaRPr>
                    </a:p>
                    <a:p>
                      <a:pPr>
                        <a:lnSpc>
                          <a:spcPts val="1400"/>
                        </a:lnSpc>
                        <a:spcBef>
                          <a:spcPts val="25"/>
                        </a:spcBef>
                        <a:spcAft>
                          <a:spcPts val="0"/>
                        </a:spcAft>
                      </a:pPr>
                      <a:r>
                        <a:rPr lang="en-US" sz="1200" dirty="0">
                          <a:effectLst/>
                        </a:rPr>
                        <a:t> </a:t>
                      </a:r>
                      <a:endParaRPr lang="en-IN" sz="1200" dirty="0">
                        <a:effectLst/>
                      </a:endParaRPr>
                    </a:p>
                    <a:p>
                      <a:pPr marL="76200">
                        <a:lnSpc>
                          <a:spcPct val="115000"/>
                        </a:lnSpc>
                        <a:spcAft>
                          <a:spcPts val="0"/>
                        </a:spcAft>
                      </a:pPr>
                      <a:r>
                        <a:rPr lang="en-US" sz="1200" spc="-5" dirty="0">
                          <a:effectLst/>
                        </a:rPr>
                        <a:t>S</a:t>
                      </a:r>
                      <a:r>
                        <a:rPr lang="en-US" sz="1200" spc="-40" dirty="0">
                          <a:effectLst/>
                        </a:rPr>
                        <a:t>u</a:t>
                      </a:r>
                      <a:r>
                        <a:rPr lang="en-US" sz="1200" spc="-35" dirty="0">
                          <a:effectLst/>
                        </a:rPr>
                        <a:t>p</a:t>
                      </a:r>
                      <a:r>
                        <a:rPr lang="en-US" sz="1200" spc="-30" dirty="0">
                          <a:effectLst/>
                        </a:rPr>
                        <a:t>p</a:t>
                      </a:r>
                      <a:r>
                        <a:rPr lang="en-US" sz="1200" spc="-15" dirty="0">
                          <a:effectLst/>
                        </a:rPr>
                        <a:t>o</a:t>
                      </a:r>
                      <a:r>
                        <a:rPr lang="en-US" sz="1200" spc="45" dirty="0">
                          <a:effectLst/>
                        </a:rPr>
                        <a:t>r</a:t>
                      </a:r>
                      <a:r>
                        <a:rPr lang="en-US" sz="1200" dirty="0">
                          <a:effectLst/>
                        </a:rPr>
                        <a:t>t</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gridSpan="2">
                  <a:txBody>
                    <a:bodyPr/>
                    <a:lstStyle/>
                    <a:p>
                      <a:pPr>
                        <a:lnSpc>
                          <a:spcPts val="550"/>
                        </a:lnSpc>
                        <a:spcBef>
                          <a:spcPts val="10"/>
                        </a:spcBef>
                        <a:spcAft>
                          <a:spcPts val="0"/>
                        </a:spcAft>
                      </a:pPr>
                      <a:r>
                        <a:rPr lang="en-US" sz="1200">
                          <a:effectLst/>
                        </a:rPr>
                        <a:t> </a:t>
                      </a:r>
                      <a:endParaRPr lang="en-IN" sz="1200">
                        <a:effectLst/>
                      </a:endParaRPr>
                    </a:p>
                    <a:p>
                      <a:pPr marL="604520">
                        <a:lnSpc>
                          <a:spcPct val="115000"/>
                        </a:lnSpc>
                        <a:spcAft>
                          <a:spcPts val="0"/>
                        </a:spcAft>
                      </a:pPr>
                      <a:r>
                        <a:rPr lang="en-US" sz="1200" spc="-5">
                          <a:effectLst/>
                        </a:rPr>
                        <a:t>R</a:t>
                      </a:r>
                      <a:r>
                        <a:rPr lang="en-US" sz="1200" spc="-15">
                          <a:effectLst/>
                        </a:rPr>
                        <a:t>e</a:t>
                      </a:r>
                      <a:r>
                        <a:rPr lang="en-US" sz="1200" spc="-20">
                          <a:effectLst/>
                        </a:rPr>
                        <a:t>l</a:t>
                      </a:r>
                      <a:r>
                        <a:rPr lang="en-US" sz="1200" spc="-30">
                          <a:effectLst/>
                        </a:rPr>
                        <a:t>i</a:t>
                      </a:r>
                      <a:r>
                        <a:rPr lang="en-US" sz="1200" spc="-25">
                          <a:effectLst/>
                        </a:rPr>
                        <a:t>gi</a:t>
                      </a:r>
                      <a:r>
                        <a:rPr lang="en-US" sz="1200" spc="-40">
                          <a:effectLst/>
                        </a:rPr>
                        <a:t>o</a:t>
                      </a:r>
                      <a:r>
                        <a:rPr lang="en-US" sz="1200" spc="-10">
                          <a:effectLst/>
                        </a:rPr>
                        <a:t>u</a:t>
                      </a:r>
                      <a:r>
                        <a:rPr lang="en-US" sz="1200">
                          <a:effectLst/>
                        </a:rPr>
                        <a:t>s</a:t>
                      </a:r>
                      <a:r>
                        <a:rPr lang="en-US" sz="1200" spc="130">
                          <a:effectLst/>
                        </a:rPr>
                        <a:t> </a:t>
                      </a:r>
                      <a:r>
                        <a:rPr lang="en-US" sz="1200" spc="-5">
                          <a:effectLst/>
                        </a:rPr>
                        <a:t>A</a:t>
                      </a:r>
                      <a:r>
                        <a:rPr lang="en-US" sz="1200" spc="25">
                          <a:effectLst/>
                        </a:rPr>
                        <a:t>f</a:t>
                      </a:r>
                      <a:r>
                        <a:rPr lang="en-US" sz="1200" spc="15">
                          <a:effectLst/>
                        </a:rPr>
                        <a:t>f</a:t>
                      </a:r>
                      <a:r>
                        <a:rPr lang="en-US" sz="1200" spc="-20">
                          <a:effectLst/>
                        </a:rPr>
                        <a:t>il</a:t>
                      </a:r>
                      <a:r>
                        <a:rPr lang="en-US" sz="1200" spc="-10">
                          <a:effectLst/>
                        </a:rPr>
                        <a:t>i</a:t>
                      </a:r>
                      <a:r>
                        <a:rPr lang="en-US" sz="1200" spc="15">
                          <a:effectLst/>
                        </a:rPr>
                        <a:t>at</a:t>
                      </a:r>
                      <a:r>
                        <a:rPr lang="en-US" sz="1200" spc="-25">
                          <a:effectLst/>
                        </a:rPr>
                        <a:t>i</a:t>
                      </a:r>
                      <a:r>
                        <a:rPr lang="en-US" sz="1200" spc="-40">
                          <a:effectLst/>
                        </a:rPr>
                        <a:t>o</a:t>
                      </a:r>
                      <a:r>
                        <a:rPr lang="en-US" sz="1200">
                          <a:effectLst/>
                        </a:rPr>
                        <a:t>n</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rowSpan="2">
                  <a:txBody>
                    <a:bodyPr/>
                    <a:lstStyle/>
                    <a:p>
                      <a:pPr>
                        <a:lnSpc>
                          <a:spcPts val="1000"/>
                        </a:lnSpc>
                        <a:spcAft>
                          <a:spcPts val="0"/>
                        </a:spcAft>
                      </a:pPr>
                      <a:r>
                        <a:rPr lang="en-US" sz="1200">
                          <a:effectLst/>
                        </a:rPr>
                        <a:t> </a:t>
                      </a:r>
                      <a:endParaRPr lang="en-IN" sz="1200">
                        <a:effectLst/>
                      </a:endParaRPr>
                    </a:p>
                    <a:p>
                      <a:pPr>
                        <a:lnSpc>
                          <a:spcPts val="1400"/>
                        </a:lnSpc>
                        <a:spcBef>
                          <a:spcPts val="25"/>
                        </a:spcBef>
                        <a:spcAft>
                          <a:spcPts val="0"/>
                        </a:spcAft>
                      </a:pPr>
                      <a:r>
                        <a:rPr lang="en-US" sz="1200">
                          <a:effectLst/>
                        </a:rPr>
                        <a:t> </a:t>
                      </a:r>
                      <a:endParaRPr lang="en-IN" sz="1200">
                        <a:effectLst/>
                      </a:endParaRPr>
                    </a:p>
                    <a:p>
                      <a:pPr marR="5715" algn="ctr">
                        <a:lnSpc>
                          <a:spcPct val="115000"/>
                        </a:lnSpc>
                        <a:spcAft>
                          <a:spcPts val="0"/>
                        </a:spcAft>
                      </a:pPr>
                      <a:r>
                        <a:rPr lang="en-US" sz="1200" spc="-140">
                          <a:effectLst/>
                        </a:rPr>
                        <a:t>T</a:t>
                      </a:r>
                      <a:r>
                        <a:rPr lang="en-US" sz="1200" spc="-5">
                          <a:effectLst/>
                        </a:rPr>
                        <a:t>o</a:t>
                      </a:r>
                      <a:r>
                        <a:rPr lang="en-US" sz="1200" spc="30">
                          <a:effectLst/>
                        </a:rPr>
                        <a:t>t</a:t>
                      </a:r>
                      <a:r>
                        <a:rPr lang="en-US" sz="1200" spc="5">
                          <a:effectLst/>
                        </a:rPr>
                        <a:t>a</a:t>
                      </a:r>
                      <a:r>
                        <a:rPr lang="en-US" sz="1200">
                          <a:effectLst/>
                        </a:rPr>
                        <a:t>l</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0"/>
                  </a:ext>
                </a:extLst>
              </a:tr>
              <a:tr h="236855">
                <a:tc vMerge="1">
                  <a:txBody>
                    <a:bodyPr/>
                    <a:lstStyle/>
                    <a:p>
                      <a:endParaRPr lang="en-IN"/>
                    </a:p>
                  </a:txBody>
                  <a:tcPr/>
                </a:tc>
                <a:tc>
                  <a:txBody>
                    <a:bodyPr/>
                    <a:lstStyle/>
                    <a:p>
                      <a:pPr marL="340360">
                        <a:lnSpc>
                          <a:spcPct val="115000"/>
                        </a:lnSpc>
                        <a:spcBef>
                          <a:spcPts val="415"/>
                        </a:spcBef>
                        <a:spcAft>
                          <a:spcPts val="0"/>
                        </a:spcAft>
                      </a:pPr>
                      <a:r>
                        <a:rPr lang="en-US" sz="1200" b="1" spc="-5" dirty="0">
                          <a:effectLst/>
                        </a:rPr>
                        <a:t>C</a:t>
                      </a:r>
                      <a:r>
                        <a:rPr lang="en-US" sz="1200" b="1" spc="15" dirty="0">
                          <a:effectLst/>
                        </a:rPr>
                        <a:t>a</a:t>
                      </a:r>
                      <a:r>
                        <a:rPr lang="en-US" sz="1200" b="1" spc="5" dirty="0">
                          <a:effectLst/>
                        </a:rPr>
                        <a:t>t</a:t>
                      </a:r>
                      <a:r>
                        <a:rPr lang="en-US" sz="1200" b="1" spc="-40" dirty="0">
                          <a:effectLst/>
                        </a:rPr>
                        <a:t>h</a:t>
                      </a:r>
                      <a:r>
                        <a:rPr lang="en-US" sz="1200" b="1" spc="-35" dirty="0">
                          <a:effectLst/>
                        </a:rPr>
                        <a:t>o</a:t>
                      </a:r>
                      <a:r>
                        <a:rPr lang="en-US" sz="1200" b="1" spc="-20" dirty="0">
                          <a:effectLst/>
                        </a:rPr>
                        <a:t>l</a:t>
                      </a:r>
                      <a:r>
                        <a:rPr lang="en-US" sz="1200" b="1" spc="-25" dirty="0">
                          <a:effectLst/>
                        </a:rPr>
                        <a:t>i</a:t>
                      </a:r>
                      <a:r>
                        <a:rPr lang="en-US" sz="1200" b="1" dirty="0">
                          <a:effectLst/>
                        </a:rPr>
                        <a:t>c</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78130">
                        <a:lnSpc>
                          <a:spcPct val="115000"/>
                        </a:lnSpc>
                        <a:spcBef>
                          <a:spcPts val="415"/>
                        </a:spcBef>
                        <a:spcAft>
                          <a:spcPts val="0"/>
                        </a:spcAft>
                      </a:pPr>
                      <a:r>
                        <a:rPr lang="en-US" sz="1200" b="1" spc="-5" dirty="0">
                          <a:effectLst/>
                        </a:rPr>
                        <a:t>P</a:t>
                      </a:r>
                      <a:r>
                        <a:rPr lang="en-US" sz="1200" b="1" spc="-10" dirty="0">
                          <a:effectLst/>
                        </a:rPr>
                        <a:t>r</a:t>
                      </a:r>
                      <a:r>
                        <a:rPr lang="en-US" sz="1200" b="1" spc="-5" dirty="0">
                          <a:effectLst/>
                        </a:rPr>
                        <a:t>o</a:t>
                      </a:r>
                      <a:r>
                        <a:rPr lang="en-US" sz="1200" b="1" spc="10" dirty="0">
                          <a:effectLst/>
                        </a:rPr>
                        <a:t>t</a:t>
                      </a:r>
                      <a:r>
                        <a:rPr lang="en-US" sz="1200" b="1" spc="-5" dirty="0">
                          <a:effectLst/>
                        </a:rPr>
                        <a:t>e</a:t>
                      </a:r>
                      <a:r>
                        <a:rPr lang="en-US" sz="1200" b="1" spc="30" dirty="0">
                          <a:effectLst/>
                        </a:rPr>
                        <a:t>s</a:t>
                      </a:r>
                      <a:r>
                        <a:rPr lang="en-US" sz="1200" b="1" spc="25" dirty="0">
                          <a:effectLst/>
                        </a:rPr>
                        <a:t>t</a:t>
                      </a:r>
                      <a:r>
                        <a:rPr lang="en-US" sz="1200" b="1" dirty="0">
                          <a:effectLst/>
                        </a:rPr>
                        <a:t>a</a:t>
                      </a:r>
                      <a:r>
                        <a:rPr lang="en-US" sz="1200" b="1" spc="-5" dirty="0">
                          <a:effectLst/>
                        </a:rPr>
                        <a:t>nt</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1"/>
                  </a:ext>
                </a:extLst>
              </a:tr>
              <a:tr h="217805">
                <a:tc gridSpan="4">
                  <a:txBody>
                    <a:bodyPr/>
                    <a:lstStyle/>
                    <a:p>
                      <a:pPr marL="76200">
                        <a:lnSpc>
                          <a:spcPct val="115000"/>
                        </a:lnSpc>
                        <a:spcBef>
                          <a:spcPts val="365"/>
                        </a:spcBef>
                        <a:spcAft>
                          <a:spcPts val="0"/>
                        </a:spcAft>
                      </a:pPr>
                      <a:r>
                        <a:rPr lang="en-US" sz="1200" spc="-5" dirty="0">
                          <a:effectLst/>
                        </a:rPr>
                        <a:t>Pr</a:t>
                      </a:r>
                      <a:r>
                        <a:rPr lang="en-US" sz="1200" spc="25" dirty="0">
                          <a:effectLst/>
                        </a:rPr>
                        <a:t>e</a:t>
                      </a:r>
                      <a:r>
                        <a:rPr lang="en-US" sz="1200" dirty="0">
                          <a:effectLst/>
                        </a:rPr>
                        <a:t>f</a:t>
                      </a:r>
                      <a:r>
                        <a:rPr lang="en-US" sz="1200" spc="-5" dirty="0">
                          <a:effectLst/>
                        </a:rPr>
                        <a:t>e</a:t>
                      </a:r>
                      <a:r>
                        <a:rPr lang="en-US" sz="1200" spc="20" dirty="0">
                          <a:effectLst/>
                        </a:rPr>
                        <a:t>r</a:t>
                      </a:r>
                      <a:r>
                        <a:rPr lang="en-US" sz="1200" spc="-10" dirty="0">
                          <a:effectLst/>
                        </a:rPr>
                        <a:t>r</a:t>
                      </a:r>
                      <a:r>
                        <a:rPr lang="en-US" sz="1200" spc="-25" dirty="0">
                          <a:effectLst/>
                        </a:rPr>
                        <a:t>e</a:t>
                      </a:r>
                      <a:r>
                        <a:rPr lang="en-US" sz="1200" dirty="0">
                          <a:effectLst/>
                        </a:rPr>
                        <a:t>d</a:t>
                      </a:r>
                      <a:r>
                        <a:rPr lang="en-US" sz="1200" spc="-60" dirty="0">
                          <a:effectLst/>
                        </a:rPr>
                        <a:t> </a:t>
                      </a:r>
                      <a:r>
                        <a:rPr lang="en-US" sz="1200" spc="20" dirty="0">
                          <a:effectLst/>
                        </a:rPr>
                        <a:t>f</a:t>
                      </a:r>
                      <a:r>
                        <a:rPr lang="en-US" sz="1200" dirty="0">
                          <a:effectLst/>
                        </a:rPr>
                        <a:t>a</a:t>
                      </a:r>
                      <a:r>
                        <a:rPr lang="en-US" sz="1200" spc="-30" dirty="0">
                          <a:effectLst/>
                        </a:rPr>
                        <a:t>m</a:t>
                      </a:r>
                      <a:r>
                        <a:rPr lang="en-US" sz="1200" spc="-20" dirty="0">
                          <a:effectLst/>
                        </a:rPr>
                        <a:t>i</a:t>
                      </a:r>
                      <a:r>
                        <a:rPr lang="en-US" sz="1200" spc="-30" dirty="0">
                          <a:effectLst/>
                        </a:rPr>
                        <a:t>l</a:t>
                      </a:r>
                      <a:r>
                        <a:rPr lang="en-US" sz="1200" dirty="0">
                          <a:effectLst/>
                        </a:rPr>
                        <a:t>y</a:t>
                      </a:r>
                      <a:r>
                        <a:rPr lang="en-US" sz="1200" spc="-60" dirty="0">
                          <a:effectLst/>
                        </a:rPr>
                        <a:t> </a:t>
                      </a:r>
                      <a:r>
                        <a:rPr lang="en-US" sz="1200" spc="5" dirty="0">
                          <a:effectLst/>
                        </a:rPr>
                        <a:t>s</a:t>
                      </a:r>
                      <a:r>
                        <a:rPr lang="en-US" sz="1200" spc="-10" dirty="0">
                          <a:effectLst/>
                        </a:rPr>
                        <a:t>i</a:t>
                      </a:r>
                      <a:r>
                        <a:rPr lang="en-US" sz="1200" spc="-25" dirty="0">
                          <a:effectLst/>
                        </a:rPr>
                        <a:t>z</a:t>
                      </a:r>
                      <a:r>
                        <a:rPr lang="en-US" sz="1200" spc="-10" dirty="0">
                          <a:effectLst/>
                        </a:rPr>
                        <a:t>e</a:t>
                      </a:r>
                      <a:r>
                        <a:rPr lang="en-US" sz="1200" dirty="0">
                          <a:effectLst/>
                        </a:rPr>
                        <a:t>:</a:t>
                      </a:r>
                      <a:r>
                        <a:rPr lang="en-US" sz="1200" spc="-60" dirty="0">
                          <a:effectLst/>
                        </a:rPr>
                        <a:t> </a:t>
                      </a:r>
                      <a:r>
                        <a:rPr lang="en-US" sz="1200" spc="-35" dirty="0">
                          <a:effectLst/>
                        </a:rPr>
                        <a:t>m</a:t>
                      </a:r>
                      <a:r>
                        <a:rPr lang="en-US" sz="1200" spc="-15" dirty="0">
                          <a:effectLst/>
                        </a:rPr>
                        <a:t>o</a:t>
                      </a:r>
                      <a:r>
                        <a:rPr lang="en-US" sz="1200" spc="-10" dirty="0">
                          <a:effectLst/>
                        </a:rPr>
                        <a:t>r</a:t>
                      </a:r>
                      <a:r>
                        <a:rPr lang="en-US" sz="1200" dirty="0">
                          <a:effectLst/>
                        </a:rPr>
                        <a:t>e</a:t>
                      </a:r>
                      <a:r>
                        <a:rPr lang="en-US" sz="1200" spc="-60" dirty="0">
                          <a:effectLst/>
                        </a:rPr>
                        <a:t> </a:t>
                      </a:r>
                      <a:r>
                        <a:rPr lang="en-US" sz="1200" spc="5" dirty="0">
                          <a:effectLst/>
                        </a:rPr>
                        <a:t>t</a:t>
                      </a:r>
                      <a:r>
                        <a:rPr lang="en-US" sz="1200" spc="-25" dirty="0">
                          <a:effectLst/>
                        </a:rPr>
                        <a:t>h</a:t>
                      </a:r>
                      <a:r>
                        <a:rPr lang="en-US" sz="1200" dirty="0">
                          <a:effectLst/>
                        </a:rPr>
                        <a:t>an</a:t>
                      </a:r>
                      <a:r>
                        <a:rPr lang="en-US" sz="1200" spc="-60" dirty="0">
                          <a:effectLst/>
                        </a:rPr>
                        <a:t> </a:t>
                      </a:r>
                      <a:r>
                        <a:rPr lang="en-US" sz="1200" spc="35" dirty="0">
                          <a:effectLst/>
                        </a:rPr>
                        <a:t>t</a:t>
                      </a:r>
                      <a:r>
                        <a:rPr lang="en-US" sz="1200" spc="-20" dirty="0">
                          <a:effectLst/>
                        </a:rPr>
                        <a:t>w</a:t>
                      </a:r>
                      <a:r>
                        <a:rPr lang="en-US" sz="1200" dirty="0">
                          <a:effectLst/>
                        </a:rPr>
                        <a:t>o</a:t>
                      </a:r>
                      <a:r>
                        <a:rPr lang="en-US" sz="1200" spc="-60" dirty="0">
                          <a:effectLst/>
                        </a:rPr>
                        <a:t> </a:t>
                      </a:r>
                      <a:r>
                        <a:rPr lang="en-US" sz="1200" spc="-25" dirty="0">
                          <a:effectLst/>
                        </a:rPr>
                        <a:t>c</a:t>
                      </a:r>
                      <a:r>
                        <a:rPr lang="en-US" sz="1200" spc="-35" dirty="0">
                          <a:effectLst/>
                        </a:rPr>
                        <a:t>h</a:t>
                      </a:r>
                      <a:r>
                        <a:rPr lang="en-US" sz="1200" spc="-20" dirty="0">
                          <a:effectLst/>
                        </a:rPr>
                        <a:t>i</a:t>
                      </a:r>
                      <a:r>
                        <a:rPr lang="en-US" sz="1200" spc="-30" dirty="0">
                          <a:effectLst/>
                        </a:rPr>
                        <a:t>l</a:t>
                      </a:r>
                      <a:r>
                        <a:rPr lang="en-US" sz="1200" spc="-10" dirty="0">
                          <a:effectLst/>
                        </a:rPr>
                        <a:t>dr</a:t>
                      </a:r>
                      <a:r>
                        <a:rPr lang="en-US" sz="1200" spc="-25" dirty="0">
                          <a:effectLst/>
                        </a:rPr>
                        <a:t>e</a:t>
                      </a:r>
                      <a:r>
                        <a:rPr lang="en-US" sz="1200" dirty="0">
                          <a:effectLst/>
                        </a:rPr>
                        <a:t>n</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2"/>
                  </a:ext>
                </a:extLst>
              </a:tr>
              <a:tr h="212090">
                <a:tc rowSpan="2">
                  <a:txBody>
                    <a:bodyPr/>
                    <a:lstStyle/>
                    <a:p>
                      <a:pPr marL="165100">
                        <a:lnSpc>
                          <a:spcPct val="115000"/>
                        </a:lnSpc>
                        <a:spcBef>
                          <a:spcPts val="415"/>
                        </a:spcBef>
                        <a:spcAft>
                          <a:spcPts val="0"/>
                        </a:spcAft>
                      </a:pPr>
                      <a:r>
                        <a:rPr lang="en-US" sz="1200" b="0" spc="-85" dirty="0">
                          <a:effectLst/>
                        </a:rPr>
                        <a:t>y</a:t>
                      </a:r>
                      <a:r>
                        <a:rPr lang="en-US" sz="1200" b="0" spc="-10" dirty="0">
                          <a:effectLst/>
                        </a:rPr>
                        <a:t>e</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solidFill>
                  </a:tcPr>
                </a:tc>
                <a:tc>
                  <a:txBody>
                    <a:bodyPr/>
                    <a:lstStyle/>
                    <a:p>
                      <a:pPr marL="463550" marR="448310" algn="ctr">
                        <a:lnSpc>
                          <a:spcPct val="115000"/>
                        </a:lnSpc>
                        <a:spcBef>
                          <a:spcPts val="415"/>
                        </a:spcBef>
                        <a:spcAft>
                          <a:spcPts val="0"/>
                        </a:spcAft>
                      </a:pPr>
                      <a:r>
                        <a:rPr lang="en-US" sz="1200" spc="-5">
                          <a:effectLst/>
                        </a:rPr>
                        <a:t>24%</a:t>
                      </a:r>
                      <a:endParaRPr lang="en-IN" sz="1200">
                        <a:effectLst/>
                        <a:latin typeface="Calibri"/>
                        <a:ea typeface="Calibri"/>
                        <a:cs typeface="Times New Roman"/>
                      </a:endParaRPr>
                    </a:p>
                  </a:txBody>
                  <a:tcPr marL="68400" marR="68400" marT="68400" marB="68400">
                    <a:solidFill>
                      <a:schemeClr val="bg1"/>
                    </a:solidFill>
                  </a:tcPr>
                </a:tc>
                <a:tc>
                  <a:txBody>
                    <a:bodyPr/>
                    <a:lstStyle/>
                    <a:p>
                      <a:pPr marL="463550" marR="448310" algn="ctr">
                        <a:lnSpc>
                          <a:spcPct val="115000"/>
                        </a:lnSpc>
                        <a:spcBef>
                          <a:spcPts val="415"/>
                        </a:spcBef>
                        <a:spcAft>
                          <a:spcPts val="0"/>
                        </a:spcAft>
                      </a:pPr>
                      <a:r>
                        <a:rPr lang="en-US" sz="1200" spc="-5">
                          <a:effectLst/>
                        </a:rPr>
                        <a:t>28%</a:t>
                      </a:r>
                      <a:endParaRPr lang="en-IN" sz="1200">
                        <a:effectLst/>
                        <a:latin typeface="Calibri"/>
                        <a:ea typeface="Calibri"/>
                        <a:cs typeface="Times New Roman"/>
                      </a:endParaRPr>
                    </a:p>
                  </a:txBody>
                  <a:tcPr marL="68400" marR="68400" marT="68400" marB="68400">
                    <a:solidFill>
                      <a:schemeClr val="bg1"/>
                    </a:solidFill>
                  </a:tcPr>
                </a:tc>
                <a:tc rowSpan="2">
                  <a:txBody>
                    <a:bodyPr/>
                    <a:lstStyle/>
                    <a:p>
                      <a:pPr marL="463550" marR="454660" algn="ctr">
                        <a:lnSpc>
                          <a:spcPct val="115000"/>
                        </a:lnSpc>
                        <a:spcBef>
                          <a:spcPts val="415"/>
                        </a:spcBef>
                        <a:spcAft>
                          <a:spcPts val="0"/>
                        </a:spcAft>
                      </a:pPr>
                      <a:r>
                        <a:rPr lang="en-US" sz="1200" b="0" spc="-5" dirty="0">
                          <a:effectLst/>
                        </a:rPr>
                        <a:t>25%</a:t>
                      </a:r>
                      <a:endParaRPr lang="en-IN" sz="1200" b="0" dirty="0">
                        <a:effectLst/>
                        <a:latin typeface="Calibri"/>
                        <a:ea typeface="Calibri"/>
                        <a:cs typeface="Times New Roman"/>
                      </a:endParaRPr>
                    </a:p>
                  </a:txBody>
                  <a:tcPr marL="68400" marR="68400" marT="68400" marB="68400">
                    <a:solidFill>
                      <a:schemeClr val="bg1"/>
                    </a:solidFill>
                  </a:tcPr>
                </a:tc>
                <a:extLst>
                  <a:ext uri="{0D108BD9-81ED-4DB2-BD59-A6C34878D82A}">
                    <a16:rowId xmlns:a16="http://schemas.microsoft.com/office/drawing/2014/main" val="10003"/>
                  </a:ext>
                </a:extLst>
              </a:tr>
              <a:tr h="182880">
                <a:tc vMerge="1">
                  <a:txBody>
                    <a:bodyPr/>
                    <a:lstStyle/>
                    <a:p>
                      <a:endParaRPr lang="en-IN"/>
                    </a:p>
                  </a:txBody>
                  <a:tcPr/>
                </a:tc>
                <a:tc>
                  <a:txBody>
                    <a:bodyPr/>
                    <a:lstStyle/>
                    <a:p>
                      <a:pPr marL="371475" marR="447040" algn="ctr">
                        <a:lnSpc>
                          <a:spcPct val="115000"/>
                        </a:lnSpc>
                        <a:spcBef>
                          <a:spcPts val="190"/>
                        </a:spcBef>
                        <a:spcAft>
                          <a:spcPts val="0"/>
                        </a:spcAft>
                      </a:pPr>
                      <a:r>
                        <a:rPr lang="en-US" sz="1200" spc="-5" dirty="0">
                          <a:effectLst/>
                        </a:rPr>
                        <a:t>(20)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371475" marR="447040" algn="ctr">
                        <a:lnSpc>
                          <a:spcPct val="115000"/>
                        </a:lnSpc>
                        <a:spcBef>
                          <a:spcPts val="190"/>
                        </a:spcBef>
                        <a:spcAft>
                          <a:spcPts val="0"/>
                        </a:spcAft>
                      </a:pPr>
                      <a:r>
                        <a:rPr lang="en-US" sz="1200" spc="-5" dirty="0">
                          <a:effectLst/>
                        </a:rPr>
                        <a:t>(18)</a:t>
                      </a:r>
                      <a:endParaRPr lang="en-IN" sz="1200" dirty="0">
                        <a:effectLst/>
                        <a:latin typeface="Calibri"/>
                        <a:ea typeface="Calibri"/>
                        <a:cs typeface="Times New Roman"/>
                      </a:endParaRPr>
                    </a:p>
                  </a:txBody>
                  <a:tcPr marL="68400" marR="68400" marT="68400" marB="68400">
                    <a:solidFill>
                      <a:schemeClr val="bg1"/>
                    </a:solidFill>
                  </a:tcPr>
                </a:tc>
                <a:tc vMerge="1">
                  <a:txBody>
                    <a:bodyPr/>
                    <a:lstStyle/>
                    <a:p>
                      <a:endParaRPr lang="en-IN"/>
                    </a:p>
                  </a:txBody>
                  <a:tcPr/>
                </a:tc>
                <a:extLst>
                  <a:ext uri="{0D108BD9-81ED-4DB2-BD59-A6C34878D82A}">
                    <a16:rowId xmlns:a16="http://schemas.microsoft.com/office/drawing/2014/main" val="10004"/>
                  </a:ext>
                </a:extLst>
              </a:tr>
              <a:tr h="212090">
                <a:tc rowSpan="2">
                  <a:txBody>
                    <a:bodyPr/>
                    <a:lstStyle/>
                    <a:p>
                      <a:pPr marL="182245">
                        <a:lnSpc>
                          <a:spcPct val="115000"/>
                        </a:lnSpc>
                        <a:spcBef>
                          <a:spcPts val="410"/>
                        </a:spcBef>
                        <a:spcAft>
                          <a:spcPts val="0"/>
                        </a:spcAft>
                      </a:pPr>
                      <a:r>
                        <a:rPr lang="en-US" sz="1200" b="0" spc="-5" dirty="0">
                          <a:effectLst/>
                        </a:rPr>
                        <a:t>No</a:t>
                      </a:r>
                      <a:endParaRPr lang="en-IN" sz="1200" b="0" dirty="0">
                        <a:effectLst/>
                        <a:latin typeface="Calibri"/>
                        <a:ea typeface="Calibri"/>
                        <a:cs typeface="Times New Roman"/>
                      </a:endParaRPr>
                    </a:p>
                  </a:txBody>
                  <a:tcPr marL="68400" marR="68400" marT="68400" marB="68400"/>
                </a:tc>
                <a:tc>
                  <a:txBody>
                    <a:bodyPr/>
                    <a:lstStyle/>
                    <a:p>
                      <a:pPr marL="463550" marR="448310" algn="ctr">
                        <a:lnSpc>
                          <a:spcPct val="115000"/>
                        </a:lnSpc>
                        <a:spcBef>
                          <a:spcPts val="410"/>
                        </a:spcBef>
                        <a:spcAft>
                          <a:spcPts val="0"/>
                        </a:spcAft>
                      </a:pPr>
                      <a:r>
                        <a:rPr lang="en-US" sz="1200" spc="-5">
                          <a:effectLst/>
                        </a:rPr>
                        <a:t>76%</a:t>
                      </a:r>
                      <a:endParaRPr lang="en-IN" sz="1200">
                        <a:effectLst/>
                        <a:latin typeface="Calibri"/>
                        <a:ea typeface="Calibri"/>
                        <a:cs typeface="Times New Roman"/>
                      </a:endParaRPr>
                    </a:p>
                  </a:txBody>
                  <a:tcPr marL="68400" marR="68400" marT="68400" marB="68400"/>
                </a:tc>
                <a:tc>
                  <a:txBody>
                    <a:bodyPr/>
                    <a:lstStyle/>
                    <a:p>
                      <a:pPr marL="463550" marR="448310" algn="ctr">
                        <a:lnSpc>
                          <a:spcPct val="115000"/>
                        </a:lnSpc>
                        <a:spcBef>
                          <a:spcPts val="410"/>
                        </a:spcBef>
                        <a:spcAft>
                          <a:spcPts val="0"/>
                        </a:spcAft>
                      </a:pPr>
                      <a:r>
                        <a:rPr lang="en-US" sz="1200" spc="-5">
                          <a:effectLst/>
                        </a:rPr>
                        <a:t>72%</a:t>
                      </a:r>
                      <a:endParaRPr lang="en-IN" sz="1200">
                        <a:effectLst/>
                        <a:latin typeface="Calibri"/>
                        <a:ea typeface="Calibri"/>
                        <a:cs typeface="Times New Roman"/>
                      </a:endParaRPr>
                    </a:p>
                  </a:txBody>
                  <a:tcPr marL="68400" marR="68400" marT="68400" marB="68400"/>
                </a:tc>
                <a:tc rowSpan="2">
                  <a:txBody>
                    <a:bodyPr/>
                    <a:lstStyle/>
                    <a:p>
                      <a:pPr marL="463550" marR="454660" algn="ctr">
                        <a:lnSpc>
                          <a:spcPct val="115000"/>
                        </a:lnSpc>
                        <a:spcBef>
                          <a:spcPts val="410"/>
                        </a:spcBef>
                        <a:spcAft>
                          <a:spcPts val="0"/>
                        </a:spcAft>
                      </a:pPr>
                      <a:r>
                        <a:rPr lang="en-US" sz="1200" b="0" spc="-5" dirty="0">
                          <a:effectLst/>
                        </a:rPr>
                        <a:t>75%</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182880">
                <a:tc vMerge="1">
                  <a:txBody>
                    <a:bodyPr/>
                    <a:lstStyle/>
                    <a:p>
                      <a:endParaRPr lang="en-IN"/>
                    </a:p>
                  </a:txBody>
                  <a:tcPr/>
                </a:tc>
                <a:tc>
                  <a:txBody>
                    <a:bodyPr/>
                    <a:lstStyle/>
                    <a:p>
                      <a:pPr marL="371475" marR="447040" algn="ctr">
                        <a:lnSpc>
                          <a:spcPct val="115000"/>
                        </a:lnSpc>
                        <a:spcBef>
                          <a:spcPts val="145"/>
                        </a:spcBef>
                        <a:spcAft>
                          <a:spcPts val="0"/>
                        </a:spcAft>
                      </a:pPr>
                      <a:r>
                        <a:rPr lang="en-US" sz="1200" spc="-5">
                          <a:effectLst/>
                        </a:rPr>
                        <a:t>(65)</a:t>
                      </a:r>
                      <a:endParaRPr lang="en-IN" sz="1200">
                        <a:effectLst/>
                        <a:latin typeface="Calibri"/>
                        <a:ea typeface="Calibri"/>
                        <a:cs typeface="Times New Roman"/>
                      </a:endParaRPr>
                    </a:p>
                  </a:txBody>
                  <a:tcPr marL="68400" marR="68400" marT="68400" marB="68400"/>
                </a:tc>
                <a:tc>
                  <a:txBody>
                    <a:bodyPr/>
                    <a:lstStyle/>
                    <a:p>
                      <a:pPr marL="371475" marR="447040" algn="ctr">
                        <a:lnSpc>
                          <a:spcPct val="115000"/>
                        </a:lnSpc>
                        <a:spcBef>
                          <a:spcPts val="145"/>
                        </a:spcBef>
                        <a:spcAft>
                          <a:spcPts val="0"/>
                        </a:spcAft>
                      </a:pPr>
                      <a:r>
                        <a:rPr lang="en-US" sz="1200" spc="-5" dirty="0">
                          <a:effectLst/>
                        </a:rPr>
                        <a:t>(47)</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6"/>
                  </a:ext>
                </a:extLst>
              </a:tr>
              <a:tr h="217170">
                <a:tc>
                  <a:txBody>
                    <a:bodyPr/>
                    <a:lstStyle/>
                    <a:p>
                      <a:pPr marL="162560">
                        <a:lnSpc>
                          <a:spcPct val="115000"/>
                        </a:lnSpc>
                        <a:spcBef>
                          <a:spcPts val="365"/>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solidFill>
                      <a:schemeClr val="bg1">
                        <a:alpha val="20000"/>
                      </a:schemeClr>
                    </a:solidFill>
                  </a:tcPr>
                </a:tc>
                <a:tc>
                  <a:txBody>
                    <a:bodyPr/>
                    <a:lstStyle/>
                    <a:p>
                      <a:pPr marL="411480" marR="447040" algn="ctr">
                        <a:lnSpc>
                          <a:spcPct val="115000"/>
                        </a:lnSpc>
                        <a:spcBef>
                          <a:spcPts val="36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L="411480" marR="447040" algn="ctr">
                        <a:lnSpc>
                          <a:spcPct val="115000"/>
                        </a:lnSpc>
                        <a:spcBef>
                          <a:spcPts val="36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alpha val="20000"/>
                      </a:schemeClr>
                    </a:solidFill>
                  </a:tcPr>
                </a:tc>
                <a:tc>
                  <a:txBody>
                    <a:bodyPr/>
                    <a:lstStyle/>
                    <a:p>
                      <a:pPr marR="41910" algn="ctr">
                        <a:lnSpc>
                          <a:spcPct val="115000"/>
                        </a:lnSpc>
                        <a:spcBef>
                          <a:spcPts val="365"/>
                        </a:spcBef>
                        <a:spcAft>
                          <a:spcPts val="0"/>
                        </a:spcAft>
                      </a:pPr>
                      <a:r>
                        <a:rPr lang="en-US" sz="1200" b="0" spc="-5" dirty="0">
                          <a:effectLst/>
                        </a:rPr>
                        <a:t>100%</a:t>
                      </a:r>
                      <a:endParaRPr lang="en-IN" sz="1200" b="0" dirty="0">
                        <a:effectLst/>
                        <a:latin typeface="Calibri"/>
                        <a:ea typeface="Calibri"/>
                        <a:cs typeface="Times New Roman"/>
                      </a:endParaRPr>
                    </a:p>
                  </a:txBody>
                  <a:tcPr marL="68400" marR="68400" marT="68400" marB="68400">
                    <a:solidFill>
                      <a:schemeClr val="bg1">
                        <a:alpha val="20000"/>
                      </a:schemeClr>
                    </a:solidFill>
                  </a:tcPr>
                </a:tc>
                <a:extLst>
                  <a:ext uri="{0D108BD9-81ED-4DB2-BD59-A6C34878D82A}">
                    <a16:rowId xmlns:a16="http://schemas.microsoft.com/office/drawing/2014/main" val="10007"/>
                  </a:ext>
                </a:extLst>
              </a:tr>
              <a:tr h="217170">
                <a:tc>
                  <a:txBody>
                    <a:bodyPr/>
                    <a:lstStyle/>
                    <a:p>
                      <a:pPr marL="182245">
                        <a:lnSpc>
                          <a:spcPct val="115000"/>
                        </a:lnSpc>
                        <a:spcBef>
                          <a:spcPts val="365"/>
                        </a:spcBef>
                        <a:spcAft>
                          <a:spcPts val="0"/>
                        </a:spcAft>
                      </a:pPr>
                      <a:r>
                        <a:rPr lang="en-US" sz="1200" b="0" spc="-5" dirty="0">
                          <a:effectLst/>
                        </a:rPr>
                        <a:t>(</a:t>
                      </a:r>
                      <a:r>
                        <a:rPr lang="en-US" sz="1200" b="0" spc="-10" dirty="0">
                          <a:effectLst/>
                        </a:rPr>
                        <a:t>N</a:t>
                      </a:r>
                      <a:r>
                        <a:rPr lang="en-US" sz="1200" b="0" dirty="0">
                          <a:effectLst/>
                        </a:rPr>
                        <a: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75565" algn="ctr">
                        <a:lnSpc>
                          <a:spcPct val="115000"/>
                        </a:lnSpc>
                        <a:spcBef>
                          <a:spcPts val="365"/>
                        </a:spcBef>
                        <a:spcAft>
                          <a:spcPts val="0"/>
                        </a:spcAft>
                      </a:pPr>
                      <a:r>
                        <a:rPr lang="en-US" sz="1200" b="0" spc="-5" dirty="0">
                          <a:effectLst/>
                        </a:rPr>
                        <a:t>(85)</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75565" algn="ctr">
                        <a:lnSpc>
                          <a:spcPct val="115000"/>
                        </a:lnSpc>
                        <a:spcBef>
                          <a:spcPts val="365"/>
                        </a:spcBef>
                        <a:spcAft>
                          <a:spcPts val="0"/>
                        </a:spcAft>
                      </a:pPr>
                      <a:r>
                        <a:rPr lang="en-US" sz="1200" b="0" spc="-5" dirty="0">
                          <a:effectLst/>
                        </a:rPr>
                        <a:t>(65)</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R="132715" algn="ctr">
                        <a:lnSpc>
                          <a:spcPct val="115000"/>
                        </a:lnSpc>
                        <a:spcBef>
                          <a:spcPts val="365"/>
                        </a:spcBef>
                        <a:spcAft>
                          <a:spcPts val="0"/>
                        </a:spcAft>
                      </a:pPr>
                      <a:r>
                        <a:rPr lang="en-US" sz="1200" b="0" spc="-5" dirty="0">
                          <a:effectLst/>
                        </a:rPr>
                        <a:t>(150)</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8"/>
                  </a:ext>
                </a:extLst>
              </a:tr>
            </a:tbl>
          </a:graphicData>
        </a:graphic>
      </p:graphicFrame>
      <p:sp>
        <p:nvSpPr>
          <p:cNvPr id="9" name="TextBox 8"/>
          <p:cNvSpPr txBox="1"/>
          <p:nvPr/>
        </p:nvSpPr>
        <p:spPr>
          <a:xfrm>
            <a:off x="1143000" y="2237601"/>
            <a:ext cx="1143000" cy="276999"/>
          </a:xfrm>
          <a:prstGeom prst="rect">
            <a:avLst/>
          </a:prstGeom>
          <a:noFill/>
        </p:spPr>
        <p:txBody>
          <a:bodyPr wrap="square" rtlCol="0">
            <a:spAutoFit/>
          </a:bodyPr>
          <a:lstStyle/>
          <a:p>
            <a:r>
              <a:rPr lang="en-IN" sz="1200" dirty="0" smtClean="0"/>
              <a:t>(</a:t>
            </a:r>
            <a:r>
              <a:rPr lang="en-IN" sz="1200" i="1" dirty="0" smtClean="0"/>
              <a:t>Continued</a:t>
            </a:r>
            <a:r>
              <a:rPr lang="en-IN" sz="1200" dirty="0" smtClean="0"/>
              <a:t>)</a:t>
            </a:r>
            <a:endParaRPr lang="en-IN" sz="1200" dirty="0"/>
          </a:p>
        </p:txBody>
      </p:sp>
      <p:sp>
        <p:nvSpPr>
          <p:cNvPr id="4" name="Rectangle 3"/>
          <p:cNvSpPr/>
          <p:nvPr/>
        </p:nvSpPr>
        <p:spPr>
          <a:xfrm>
            <a:off x="1066800" y="5715000"/>
            <a:ext cx="1752600" cy="246221"/>
          </a:xfrm>
          <a:prstGeom prst="rect">
            <a:avLst/>
          </a:prstGeom>
        </p:spPr>
        <p:txBody>
          <a:bodyPr wrap="square">
            <a:spAutoFit/>
          </a:bodyPr>
          <a:lstStyle/>
          <a:p>
            <a:r>
              <a:rPr lang="en-IN" sz="1000" i="1" dirty="0"/>
              <a:t>Source: </a:t>
            </a:r>
            <a:r>
              <a:rPr lang="en-IN" sz="1000" dirty="0"/>
              <a:t>GSS, 1988–1991.</a:t>
            </a:r>
          </a:p>
        </p:txBody>
      </p:sp>
    </p:spTree>
    <p:extLst>
      <p:ext uri="{BB962C8B-B14F-4D97-AF65-F5344CB8AC3E}">
        <p14:creationId xmlns:p14="http://schemas.microsoft.com/office/powerpoint/2010/main" val="1408107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(8 of 11)</a:t>
            </a:r>
            <a:endParaRPr lang="en-US" sz="2400" noProof="0" dirty="0"/>
          </a:p>
        </p:txBody>
      </p:sp>
      <p:sp>
        <p:nvSpPr>
          <p:cNvPr id="2" name="Content Placeholder 1"/>
          <p:cNvSpPr>
            <a:spLocks noGrp="1"/>
          </p:cNvSpPr>
          <p:nvPr>
            <p:ph idx="1"/>
          </p:nvPr>
        </p:nvSpPr>
        <p:spPr/>
        <p:txBody>
          <a:bodyPr>
            <a:normAutofit/>
          </a:bodyPr>
          <a:lstStyle/>
          <a:p>
            <a:pPr marL="0" indent="0">
              <a:buNone/>
            </a:pPr>
            <a:r>
              <a:rPr lang="en-US" noProof="0" dirty="0"/>
              <a:t>Conditional Relationships: More on </a:t>
            </a:r>
            <a:r>
              <a:rPr lang="en-US" noProof="0" dirty="0" smtClean="0"/>
              <a:t>Abortion</a:t>
            </a:r>
          </a:p>
          <a:p>
            <a:r>
              <a:rPr lang="en-US" noProof="0" dirty="0" smtClean="0"/>
              <a:t>Arney and Trescher research.</a:t>
            </a:r>
          </a:p>
          <a:p>
            <a:r>
              <a:rPr lang="en-US" noProof="0" dirty="0" smtClean="0"/>
              <a:t>Age and gender influence.</a:t>
            </a:r>
          </a:p>
          <a:p>
            <a:r>
              <a:rPr lang="en-US" noProof="0" dirty="0" smtClean="0"/>
              <a:t>Conditional relationship.</a:t>
            </a:r>
            <a:endParaRPr lang="en-US" noProof="0" dirty="0"/>
          </a:p>
          <a:p>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532274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97864"/>
          </a:xfrm>
        </p:spPr>
        <p:txBody>
          <a:bodyPr>
            <a:normAutofit/>
          </a:bodyPr>
          <a:lstStyle/>
          <a:p>
            <a:r>
              <a:rPr lang="en-US" sz="4000" noProof="0" dirty="0" smtClean="0"/>
              <a:t>Introduction</a:t>
            </a:r>
            <a:endParaRPr lang="en-US" sz="4000" noProof="0" dirty="0"/>
          </a:p>
        </p:txBody>
      </p:sp>
      <p:sp>
        <p:nvSpPr>
          <p:cNvPr id="9" name="Content Placeholder 8"/>
          <p:cNvSpPr>
            <a:spLocks noGrp="1"/>
          </p:cNvSpPr>
          <p:nvPr>
            <p:ph idx="1"/>
          </p:nvPr>
        </p:nvSpPr>
        <p:spPr>
          <a:xfrm>
            <a:off x="457200" y="2057400"/>
            <a:ext cx="8229600" cy="4298950"/>
          </a:xfrm>
        </p:spPr>
        <p:txBody>
          <a:bodyPr>
            <a:normAutofit/>
          </a:bodyPr>
          <a:lstStyle/>
          <a:p>
            <a:r>
              <a:rPr lang="en-US" noProof="0" dirty="0" smtClean="0"/>
              <a:t>Cross-tabulation.</a:t>
            </a:r>
          </a:p>
          <a:p>
            <a:r>
              <a:rPr lang="en-US" noProof="0" dirty="0" smtClean="0"/>
              <a:t>Bivariate analysis.</a:t>
            </a:r>
          </a:p>
          <a:p>
            <a:r>
              <a:rPr lang="en-US" noProof="0" dirty="0" smtClean="0"/>
              <a:t>To determine strength and direction.</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2873503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(9 of 11)</a:t>
            </a:r>
            <a:endParaRPr lang="en-US" sz="2400" noProof="0" dirty="0"/>
          </a:p>
        </p:txBody>
      </p:sp>
      <p:sp>
        <p:nvSpPr>
          <p:cNvPr id="2" name="Content Placeholder 1"/>
          <p:cNvSpPr>
            <a:spLocks noGrp="1"/>
          </p:cNvSpPr>
          <p:nvPr>
            <p:ph idx="1"/>
          </p:nvPr>
        </p:nvSpPr>
        <p:spPr/>
        <p:txBody>
          <a:bodyPr>
            <a:normAutofit/>
          </a:bodyPr>
          <a:lstStyle/>
          <a:p>
            <a:pPr marL="0" indent="0">
              <a:buNone/>
            </a:pPr>
            <a:r>
              <a:rPr lang="en-US" noProof="0" dirty="0"/>
              <a:t>Conditional Relationships: More on </a:t>
            </a:r>
            <a:r>
              <a:rPr lang="en-US" noProof="0" dirty="0" smtClean="0"/>
              <a:t>Abortion</a:t>
            </a:r>
          </a:p>
          <a:p>
            <a:r>
              <a:rPr lang="en-US" noProof="0" dirty="0" smtClean="0"/>
              <a:t>Alternate description.</a:t>
            </a:r>
          </a:p>
          <a:p>
            <a:r>
              <a:rPr lang="en-US" noProof="0" dirty="0" smtClean="0"/>
              <a:t>Moral dilemma for women.</a:t>
            </a:r>
          </a:p>
          <a:p>
            <a:r>
              <a:rPr lang="en-US" noProof="0" dirty="0" smtClean="0"/>
              <a:t>Conditioned on gender.</a:t>
            </a:r>
          </a:p>
          <a:p>
            <a:endParaRPr lang="en-US" noProof="0" dirty="0"/>
          </a:p>
          <a:p>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2960125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7696200" cy="1143000"/>
          </a:xfrm>
        </p:spPr>
        <p:txBody>
          <a:bodyPr>
            <a:normAutofit/>
          </a:bodyPr>
          <a:lstStyle/>
          <a:p>
            <a:r>
              <a:rPr lang="en-US" sz="4000" noProof="0" dirty="0" smtClean="0"/>
              <a:t>Elaboration </a:t>
            </a:r>
            <a:r>
              <a:rPr lang="en-US" sz="2400" noProof="0" dirty="0" smtClean="0"/>
              <a:t>(10 of 11)</a:t>
            </a:r>
            <a:endParaRPr lang="en-US" sz="2400" noProof="0" dirty="0"/>
          </a:p>
        </p:txBody>
      </p:sp>
      <p:sp>
        <p:nvSpPr>
          <p:cNvPr id="2" name="Content Placeholder 1"/>
          <p:cNvSpPr>
            <a:spLocks noGrp="1"/>
          </p:cNvSpPr>
          <p:nvPr>
            <p:ph idx="1"/>
          </p:nvPr>
        </p:nvSpPr>
        <p:spPr>
          <a:xfrm>
            <a:off x="990600" y="914400"/>
            <a:ext cx="7696200" cy="4449763"/>
          </a:xfrm>
        </p:spPr>
        <p:txBody>
          <a:bodyPr/>
          <a:lstStyle/>
          <a:p>
            <a:pPr marL="0" indent="0">
              <a:buNone/>
            </a:pPr>
            <a:r>
              <a:rPr lang="en-US" noProof="0" dirty="0" smtClean="0"/>
              <a:t>Conditional Relationships: More on Abortion</a:t>
            </a:r>
          </a:p>
          <a:p>
            <a:pPr marL="0" indent="0" algn="ctr">
              <a:buNone/>
            </a:pPr>
            <a:endParaRPr lang="en-US" b="1" noProof="0" dirty="0" smtClean="0">
              <a:solidFill>
                <a:srgbClr val="FF0000"/>
              </a:solidFill>
            </a:endParaRPr>
          </a:p>
          <a:p>
            <a:pPr marL="0" indent="0">
              <a:buNone/>
            </a:pPr>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21</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880666014"/>
              </p:ext>
            </p:extLst>
          </p:nvPr>
        </p:nvGraphicFramePr>
        <p:xfrm>
          <a:off x="914400" y="2801684"/>
          <a:ext cx="7924801" cy="2698241"/>
        </p:xfrm>
        <a:graphic>
          <a:graphicData uri="http://schemas.openxmlformats.org/drawingml/2006/table">
            <a:tbl>
              <a:tblPr firstRow="1" firstCol="1" lastRow="1" lastCol="1" bandRow="1" bandCol="1">
                <a:tableStyleId>{BDBED569-4797-4DF1-A0F4-6AAB3CD982D8}</a:tableStyleId>
              </a:tblPr>
              <a:tblGrid>
                <a:gridCol w="1337821">
                  <a:extLst>
                    <a:ext uri="{9D8B030D-6E8A-4147-A177-3AD203B41FA5}">
                      <a16:colId xmlns:a16="http://schemas.microsoft.com/office/drawing/2014/main" val="20000"/>
                    </a:ext>
                  </a:extLst>
                </a:gridCol>
                <a:gridCol w="1113149">
                  <a:extLst>
                    <a:ext uri="{9D8B030D-6E8A-4147-A177-3AD203B41FA5}">
                      <a16:colId xmlns:a16="http://schemas.microsoft.com/office/drawing/2014/main" val="20001"/>
                    </a:ext>
                  </a:extLst>
                </a:gridCol>
                <a:gridCol w="1031449">
                  <a:extLst>
                    <a:ext uri="{9D8B030D-6E8A-4147-A177-3AD203B41FA5}">
                      <a16:colId xmlns:a16="http://schemas.microsoft.com/office/drawing/2014/main" val="20002"/>
                    </a:ext>
                  </a:extLst>
                </a:gridCol>
                <a:gridCol w="663805">
                  <a:extLst>
                    <a:ext uri="{9D8B030D-6E8A-4147-A177-3AD203B41FA5}">
                      <a16:colId xmlns:a16="http://schemas.microsoft.com/office/drawing/2014/main" val="20003"/>
                    </a:ext>
                  </a:extLst>
                </a:gridCol>
                <a:gridCol w="1123361">
                  <a:extLst>
                    <a:ext uri="{9D8B030D-6E8A-4147-A177-3AD203B41FA5}">
                      <a16:colId xmlns:a16="http://schemas.microsoft.com/office/drawing/2014/main" val="20004"/>
                    </a:ext>
                  </a:extLst>
                </a:gridCol>
                <a:gridCol w="1031449">
                  <a:extLst>
                    <a:ext uri="{9D8B030D-6E8A-4147-A177-3AD203B41FA5}">
                      <a16:colId xmlns:a16="http://schemas.microsoft.com/office/drawing/2014/main" val="20005"/>
                    </a:ext>
                  </a:extLst>
                </a:gridCol>
                <a:gridCol w="857839">
                  <a:extLst>
                    <a:ext uri="{9D8B030D-6E8A-4147-A177-3AD203B41FA5}">
                      <a16:colId xmlns:a16="http://schemas.microsoft.com/office/drawing/2014/main" val="20006"/>
                    </a:ext>
                  </a:extLst>
                </a:gridCol>
                <a:gridCol w="765928">
                  <a:extLst>
                    <a:ext uri="{9D8B030D-6E8A-4147-A177-3AD203B41FA5}">
                      <a16:colId xmlns:a16="http://schemas.microsoft.com/office/drawing/2014/main" val="20007"/>
                    </a:ext>
                  </a:extLst>
                </a:gridCol>
              </a:tblGrid>
              <a:tr h="375920">
                <a:tc rowSpan="2">
                  <a:txBody>
                    <a:bodyPr/>
                    <a:lstStyle/>
                    <a:p>
                      <a:pPr>
                        <a:lnSpc>
                          <a:spcPts val="500"/>
                        </a:lnSpc>
                        <a:spcBef>
                          <a:spcPts val="10"/>
                        </a:spcBef>
                        <a:spcAft>
                          <a:spcPts val="0"/>
                        </a:spcAft>
                      </a:pPr>
                      <a:r>
                        <a:rPr lang="en-US" sz="1200" dirty="0">
                          <a:effectLst/>
                        </a:rPr>
                        <a:t> </a:t>
                      </a:r>
                      <a:endParaRPr lang="en-IN" sz="1200" dirty="0">
                        <a:effectLst/>
                      </a:endParaRPr>
                    </a:p>
                    <a:p>
                      <a:pPr>
                        <a:lnSpc>
                          <a:spcPts val="1000"/>
                        </a:lnSpc>
                        <a:spcAft>
                          <a:spcPts val="0"/>
                        </a:spcAft>
                      </a:pPr>
                      <a:r>
                        <a:rPr lang="en-US" sz="1200" dirty="0">
                          <a:effectLst/>
                        </a:rPr>
                        <a:t> </a:t>
                      </a:r>
                      <a:endParaRPr lang="en-IN" sz="1200" dirty="0">
                        <a:effectLst/>
                      </a:endParaRPr>
                    </a:p>
                    <a:p>
                      <a:pPr>
                        <a:lnSpc>
                          <a:spcPts val="1000"/>
                        </a:lnSpc>
                        <a:spcAft>
                          <a:spcPts val="0"/>
                        </a:spcAft>
                      </a:pPr>
                      <a:r>
                        <a:rPr lang="en-US" sz="1200" dirty="0">
                          <a:effectLst/>
                        </a:rPr>
                        <a:t> </a:t>
                      </a:r>
                      <a:endParaRPr lang="en-IN" sz="1200" dirty="0">
                        <a:effectLst/>
                      </a:endParaRPr>
                    </a:p>
                    <a:p>
                      <a:pPr marL="76200" marR="442595">
                        <a:lnSpc>
                          <a:spcPct val="103000"/>
                        </a:lnSpc>
                        <a:spcAft>
                          <a:spcPts val="0"/>
                        </a:spcAft>
                      </a:pPr>
                      <a:r>
                        <a:rPr lang="en-US" sz="1200" spc="-5" dirty="0">
                          <a:effectLst/>
                        </a:rPr>
                        <a:t>A</a:t>
                      </a:r>
                      <a:r>
                        <a:rPr lang="en-US" sz="1200" spc="-25" dirty="0">
                          <a:effectLst/>
                        </a:rPr>
                        <a:t>b</a:t>
                      </a:r>
                      <a:r>
                        <a:rPr lang="en-US" sz="1200" spc="-15" dirty="0">
                          <a:effectLst/>
                        </a:rPr>
                        <a:t>o</a:t>
                      </a:r>
                      <a:r>
                        <a:rPr lang="en-US" sz="1200" spc="45" dirty="0">
                          <a:effectLst/>
                        </a:rPr>
                        <a:t>r</a:t>
                      </a:r>
                      <a:r>
                        <a:rPr lang="en-US" sz="1200" spc="15" dirty="0">
                          <a:effectLst/>
                        </a:rPr>
                        <a:t>t</a:t>
                      </a:r>
                      <a:r>
                        <a:rPr lang="en-US" sz="1200" spc="-25" dirty="0">
                          <a:effectLst/>
                        </a:rPr>
                        <a:t>i</a:t>
                      </a:r>
                      <a:r>
                        <a:rPr lang="en-US" sz="1200" spc="-35" dirty="0">
                          <a:effectLst/>
                        </a:rPr>
                        <a:t>on </a:t>
                      </a:r>
                      <a:r>
                        <a:rPr lang="en-US" sz="1200" spc="-5" dirty="0">
                          <a:effectLst/>
                        </a:rPr>
                        <a:t>M</a:t>
                      </a:r>
                      <a:r>
                        <a:rPr lang="en-US" sz="1200" spc="-20" dirty="0">
                          <a:effectLst/>
                        </a:rPr>
                        <a:t>o</a:t>
                      </a:r>
                      <a:r>
                        <a:rPr lang="en-US" sz="1200" spc="10" dirty="0">
                          <a:effectLst/>
                        </a:rPr>
                        <a:t>r</a:t>
                      </a:r>
                      <a:r>
                        <a:rPr lang="en-US" sz="1200" spc="5" dirty="0">
                          <a:effectLst/>
                        </a:rPr>
                        <a:t>a</a:t>
                      </a:r>
                      <a:r>
                        <a:rPr lang="en-US" sz="1200" spc="-25" dirty="0">
                          <a:effectLst/>
                        </a:rPr>
                        <a:t>l</a:t>
                      </a:r>
                      <a:r>
                        <a:rPr lang="en-US" sz="1200" dirty="0">
                          <a:effectLst/>
                        </a:rPr>
                        <a:t>ity</a:t>
                      </a:r>
                      <a:endParaRPr lang="en-IN" sz="1200" dirty="0">
                        <a:effectLst/>
                        <a:latin typeface="Calibri"/>
                        <a:ea typeface="Calibri"/>
                        <a:cs typeface="Times New Roman"/>
                      </a:endParaRPr>
                    </a:p>
                  </a:txBody>
                  <a:tcPr marL="68400" marR="68400" marT="68400" marB="68400">
                    <a:solidFill>
                      <a:schemeClr val="accent5">
                        <a:lumMod val="20000"/>
                        <a:lumOff val="80000"/>
                      </a:schemeClr>
                    </a:solidFill>
                  </a:tcPr>
                </a:tc>
                <a:tc gridSpan="2">
                  <a:txBody>
                    <a:bodyPr/>
                    <a:lstStyle/>
                    <a:p>
                      <a:pPr>
                        <a:lnSpc>
                          <a:spcPts val="600"/>
                        </a:lnSpc>
                        <a:spcBef>
                          <a:spcPts val="10"/>
                        </a:spcBef>
                        <a:spcAft>
                          <a:spcPts val="0"/>
                        </a:spcAft>
                      </a:pPr>
                      <a:r>
                        <a:rPr lang="en-US" sz="1200">
                          <a:effectLst/>
                        </a:rPr>
                        <a:t> </a:t>
                      </a:r>
                      <a:endParaRPr lang="en-IN" sz="1200">
                        <a:effectLst/>
                      </a:endParaRPr>
                    </a:p>
                    <a:p>
                      <a:pPr marL="356235" marR="317500" indent="-38735">
                        <a:lnSpc>
                          <a:spcPct val="108000"/>
                        </a:lnSpc>
                        <a:spcAft>
                          <a:spcPts val="0"/>
                        </a:spcAft>
                      </a:pPr>
                      <a:r>
                        <a:rPr lang="en-US" sz="1200" spc="-5">
                          <a:effectLst/>
                        </a:rPr>
                        <a:t>M</a:t>
                      </a:r>
                      <a:r>
                        <a:rPr lang="en-US" sz="1200" spc="-30">
                          <a:effectLst/>
                        </a:rPr>
                        <a:t>e</a:t>
                      </a:r>
                      <a:r>
                        <a:rPr lang="en-US" sz="1200" spc="-5">
                          <a:effectLst/>
                        </a:rPr>
                        <a:t>n</a:t>
                      </a:r>
                      <a:r>
                        <a:rPr lang="en-US" sz="1200" spc="-80">
                          <a:effectLst/>
                        </a:rPr>
                        <a:t>’</a:t>
                      </a:r>
                      <a:r>
                        <a:rPr lang="en-US" sz="1200">
                          <a:effectLst/>
                        </a:rPr>
                        <a:t>s</a:t>
                      </a:r>
                      <a:r>
                        <a:rPr lang="en-US" sz="1200" spc="-130">
                          <a:effectLst/>
                        </a:rPr>
                        <a:t> </a:t>
                      </a:r>
                      <a:r>
                        <a:rPr lang="en-US" sz="1200" spc="-5">
                          <a:effectLst/>
                        </a:rPr>
                        <a:t>S</a:t>
                      </a:r>
                      <a:r>
                        <a:rPr lang="en-US" sz="1200" spc="25">
                          <a:effectLst/>
                        </a:rPr>
                        <a:t>t</a:t>
                      </a:r>
                      <a:r>
                        <a:rPr lang="en-US" sz="1200">
                          <a:effectLst/>
                        </a:rPr>
                        <a:t>a</a:t>
                      </a:r>
                      <a:r>
                        <a:rPr lang="en-US" sz="1200" spc="-40">
                          <a:effectLst/>
                        </a:rPr>
                        <a:t>n</a:t>
                      </a:r>
                      <a:r>
                        <a:rPr lang="en-US" sz="1200" spc="-25">
                          <a:effectLst/>
                        </a:rPr>
                        <a:t>c</a:t>
                      </a:r>
                      <a:r>
                        <a:rPr lang="en-US" sz="1200">
                          <a:effectLst/>
                        </a:rPr>
                        <a:t>e</a:t>
                      </a:r>
                      <a:r>
                        <a:rPr lang="en-US" sz="1200" spc="-130">
                          <a:effectLst/>
                        </a:rPr>
                        <a:t> </a:t>
                      </a:r>
                      <a:r>
                        <a:rPr lang="en-US" sz="1200" spc="-40">
                          <a:effectLst/>
                        </a:rPr>
                        <a:t>o</a:t>
                      </a:r>
                      <a:r>
                        <a:rPr lang="en-US" sz="1200">
                          <a:effectLst/>
                        </a:rPr>
                        <a:t>n </a:t>
                      </a:r>
                      <a:r>
                        <a:rPr lang="en-US" sz="1200" spc="-10">
                          <a:effectLst/>
                        </a:rPr>
                        <a:t>L</a:t>
                      </a:r>
                      <a:r>
                        <a:rPr lang="en-US" sz="1200" spc="-30">
                          <a:effectLst/>
                        </a:rPr>
                        <a:t>e</a:t>
                      </a:r>
                      <a:r>
                        <a:rPr lang="en-US" sz="1200" spc="-15">
                          <a:effectLst/>
                        </a:rPr>
                        <a:t>g</a:t>
                      </a:r>
                      <a:r>
                        <a:rPr lang="en-US" sz="1200" spc="5">
                          <a:effectLst/>
                        </a:rPr>
                        <a:t>a</a:t>
                      </a:r>
                      <a:r>
                        <a:rPr lang="en-US" sz="1200">
                          <a:effectLst/>
                        </a:rPr>
                        <a:t>l</a:t>
                      </a:r>
                      <a:r>
                        <a:rPr lang="en-US" sz="1200" spc="-200">
                          <a:effectLst/>
                        </a:rPr>
                        <a:t> </a:t>
                      </a:r>
                      <a:r>
                        <a:rPr lang="en-US" sz="1200" spc="-5">
                          <a:effectLst/>
                        </a:rPr>
                        <a:t>A</a:t>
                      </a:r>
                      <a:r>
                        <a:rPr lang="en-US" sz="1200" spc="-25">
                          <a:effectLst/>
                        </a:rPr>
                        <a:t>b</a:t>
                      </a:r>
                      <a:r>
                        <a:rPr lang="en-US" sz="1200" spc="-20">
                          <a:effectLst/>
                        </a:rPr>
                        <a:t>o</a:t>
                      </a:r>
                      <a:r>
                        <a:rPr lang="en-US" sz="1200" spc="50">
                          <a:effectLst/>
                        </a:rPr>
                        <a:t>r</a:t>
                      </a:r>
                      <a:r>
                        <a:rPr lang="en-US" sz="1200" spc="15">
                          <a:effectLst/>
                        </a:rPr>
                        <a:t>t</a:t>
                      </a:r>
                      <a:r>
                        <a:rPr lang="en-US" sz="1200" spc="-25">
                          <a:effectLst/>
                        </a:rPr>
                        <a:t>i</a:t>
                      </a:r>
                      <a:r>
                        <a:rPr lang="en-US" sz="1200" spc="-40">
                          <a:effectLst/>
                        </a:rPr>
                        <a:t>o</a:t>
                      </a:r>
                      <a:r>
                        <a:rPr lang="en-US" sz="1200">
                          <a:effectLst/>
                        </a:rPr>
                        <a:t>n</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rowSpan="2">
                  <a:txBody>
                    <a:bodyPr/>
                    <a:lstStyle/>
                    <a:p>
                      <a:pPr>
                        <a:lnSpc>
                          <a:spcPts val="1000"/>
                        </a:lnSpc>
                        <a:spcAft>
                          <a:spcPts val="0"/>
                        </a:spcAft>
                      </a:pPr>
                      <a:r>
                        <a:rPr lang="en-US" sz="1200">
                          <a:effectLst/>
                        </a:rPr>
                        <a:t> </a:t>
                      </a:r>
                      <a:endParaRPr lang="en-IN" sz="1200">
                        <a:effectLst/>
                      </a:endParaRPr>
                    </a:p>
                    <a:p>
                      <a:pPr>
                        <a:lnSpc>
                          <a:spcPts val="1000"/>
                        </a:lnSpc>
                        <a:spcAft>
                          <a:spcPts val="0"/>
                        </a:spcAft>
                      </a:pPr>
                      <a:r>
                        <a:rPr lang="en-US" sz="1200">
                          <a:effectLst/>
                        </a:rPr>
                        <a:t> </a:t>
                      </a:r>
                      <a:endParaRPr lang="en-IN" sz="1200">
                        <a:effectLst/>
                      </a:endParaRPr>
                    </a:p>
                    <a:p>
                      <a:pPr>
                        <a:lnSpc>
                          <a:spcPts val="1400"/>
                        </a:lnSpc>
                        <a:spcBef>
                          <a:spcPts val="60"/>
                        </a:spcBef>
                        <a:spcAft>
                          <a:spcPts val="0"/>
                        </a:spcAft>
                      </a:pPr>
                      <a:r>
                        <a:rPr lang="en-US" sz="1200">
                          <a:effectLst/>
                        </a:rPr>
                        <a:t> </a:t>
                      </a:r>
                      <a:endParaRPr lang="en-IN" sz="1200">
                        <a:effectLst/>
                      </a:endParaRPr>
                    </a:p>
                    <a:p>
                      <a:pPr marL="101600">
                        <a:lnSpc>
                          <a:spcPct val="115000"/>
                        </a:lnSpc>
                        <a:spcAft>
                          <a:spcPts val="0"/>
                        </a:spcAft>
                      </a:pPr>
                      <a:r>
                        <a:rPr lang="en-US" sz="1200" spc="-140">
                          <a:effectLst/>
                        </a:rPr>
                        <a:t>T</a:t>
                      </a:r>
                      <a:r>
                        <a:rPr lang="en-US" sz="1200" spc="-5">
                          <a:effectLst/>
                        </a:rPr>
                        <a:t>o</a:t>
                      </a:r>
                      <a:r>
                        <a:rPr lang="en-US" sz="1200" spc="30">
                          <a:effectLst/>
                        </a:rPr>
                        <a:t>t</a:t>
                      </a:r>
                      <a:r>
                        <a:rPr lang="en-US" sz="1200" spc="5">
                          <a:effectLst/>
                        </a:rPr>
                        <a:t>a</a:t>
                      </a:r>
                      <a:r>
                        <a:rPr lang="en-US" sz="1200">
                          <a:effectLst/>
                        </a:rPr>
                        <a:t>l</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tc rowSpan="2">
                  <a:txBody>
                    <a:bodyPr/>
                    <a:lstStyle/>
                    <a:p>
                      <a:pPr>
                        <a:lnSpc>
                          <a:spcPts val="500"/>
                        </a:lnSpc>
                        <a:spcBef>
                          <a:spcPts val="10"/>
                        </a:spcBef>
                        <a:spcAft>
                          <a:spcPts val="0"/>
                        </a:spcAft>
                      </a:pPr>
                      <a:r>
                        <a:rPr lang="en-US" sz="1200">
                          <a:effectLst/>
                        </a:rPr>
                        <a:t> </a:t>
                      </a:r>
                      <a:endParaRPr lang="en-IN" sz="1200">
                        <a:effectLst/>
                      </a:endParaRPr>
                    </a:p>
                    <a:p>
                      <a:pPr>
                        <a:lnSpc>
                          <a:spcPts val="1000"/>
                        </a:lnSpc>
                        <a:spcAft>
                          <a:spcPts val="0"/>
                        </a:spcAft>
                      </a:pPr>
                      <a:r>
                        <a:rPr lang="en-US" sz="1200">
                          <a:effectLst/>
                        </a:rPr>
                        <a:t> </a:t>
                      </a:r>
                      <a:endParaRPr lang="en-IN" sz="1200">
                        <a:effectLst/>
                      </a:endParaRPr>
                    </a:p>
                    <a:p>
                      <a:pPr>
                        <a:lnSpc>
                          <a:spcPts val="1000"/>
                        </a:lnSpc>
                        <a:spcAft>
                          <a:spcPts val="0"/>
                        </a:spcAft>
                      </a:pPr>
                      <a:r>
                        <a:rPr lang="en-US" sz="1200">
                          <a:effectLst/>
                        </a:rPr>
                        <a:t> </a:t>
                      </a:r>
                      <a:endParaRPr lang="en-IN" sz="1200">
                        <a:effectLst/>
                      </a:endParaRPr>
                    </a:p>
                    <a:p>
                      <a:pPr marL="69850" marR="282575">
                        <a:lnSpc>
                          <a:spcPct val="103000"/>
                        </a:lnSpc>
                        <a:spcAft>
                          <a:spcPts val="0"/>
                        </a:spcAft>
                      </a:pPr>
                      <a:r>
                        <a:rPr lang="en-US" sz="1200" spc="-5">
                          <a:effectLst/>
                        </a:rPr>
                        <a:t>A</a:t>
                      </a:r>
                      <a:r>
                        <a:rPr lang="en-US" sz="1200" spc="-25">
                          <a:effectLst/>
                        </a:rPr>
                        <a:t>b</a:t>
                      </a:r>
                      <a:r>
                        <a:rPr lang="en-US" sz="1200" spc="-15">
                          <a:effectLst/>
                        </a:rPr>
                        <a:t>o</a:t>
                      </a:r>
                      <a:r>
                        <a:rPr lang="en-US" sz="1200" spc="45">
                          <a:effectLst/>
                        </a:rPr>
                        <a:t>r</a:t>
                      </a:r>
                      <a:r>
                        <a:rPr lang="en-US" sz="1200" spc="15">
                          <a:effectLst/>
                        </a:rPr>
                        <a:t>t</a:t>
                      </a:r>
                      <a:r>
                        <a:rPr lang="en-US" sz="1200" spc="-25">
                          <a:effectLst/>
                        </a:rPr>
                        <a:t>i</a:t>
                      </a:r>
                      <a:r>
                        <a:rPr lang="en-US" sz="1200" spc="-35">
                          <a:effectLst/>
                        </a:rPr>
                        <a:t>on </a:t>
                      </a:r>
                      <a:r>
                        <a:rPr lang="en-US" sz="1200" spc="-5">
                          <a:effectLst/>
                        </a:rPr>
                        <a:t>M</a:t>
                      </a:r>
                      <a:r>
                        <a:rPr lang="en-US" sz="1200" spc="-20">
                          <a:effectLst/>
                        </a:rPr>
                        <a:t>o</a:t>
                      </a:r>
                      <a:r>
                        <a:rPr lang="en-US" sz="1200" spc="10">
                          <a:effectLst/>
                        </a:rPr>
                        <a:t>r</a:t>
                      </a:r>
                      <a:r>
                        <a:rPr lang="en-US" sz="1200" spc="5">
                          <a:effectLst/>
                        </a:rPr>
                        <a:t>a</a:t>
                      </a:r>
                      <a:r>
                        <a:rPr lang="en-US" sz="1200" spc="-25">
                          <a:effectLst/>
                        </a:rPr>
                        <a:t>l</a:t>
                      </a:r>
                      <a:r>
                        <a:rPr lang="en-US" sz="1200">
                          <a:effectLst/>
                        </a:rPr>
                        <a:t>ity</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tc gridSpan="2">
                  <a:txBody>
                    <a:bodyPr/>
                    <a:lstStyle/>
                    <a:p>
                      <a:pPr>
                        <a:lnSpc>
                          <a:spcPts val="550"/>
                        </a:lnSpc>
                        <a:spcBef>
                          <a:spcPts val="10"/>
                        </a:spcBef>
                        <a:spcAft>
                          <a:spcPts val="0"/>
                        </a:spcAft>
                      </a:pPr>
                      <a:r>
                        <a:rPr lang="en-US" sz="1200">
                          <a:effectLst/>
                        </a:rPr>
                        <a:t> </a:t>
                      </a:r>
                      <a:endParaRPr lang="en-IN" sz="1200">
                        <a:effectLst/>
                      </a:endParaRPr>
                    </a:p>
                    <a:p>
                      <a:pPr marL="302895" marR="179070" indent="-124460">
                        <a:lnSpc>
                          <a:spcPct val="107000"/>
                        </a:lnSpc>
                        <a:spcAft>
                          <a:spcPts val="0"/>
                        </a:spcAft>
                      </a:pPr>
                      <a:r>
                        <a:rPr lang="en-US" sz="1200" spc="-90">
                          <a:effectLst/>
                        </a:rPr>
                        <a:t>W</a:t>
                      </a:r>
                      <a:r>
                        <a:rPr lang="en-US" sz="1200" spc="-40">
                          <a:effectLst/>
                        </a:rPr>
                        <a:t>o</a:t>
                      </a:r>
                      <a:r>
                        <a:rPr lang="en-US" sz="1200" spc="-35">
                          <a:effectLst/>
                        </a:rPr>
                        <a:t>m</a:t>
                      </a:r>
                      <a:r>
                        <a:rPr lang="en-US" sz="1200" spc="-30">
                          <a:effectLst/>
                        </a:rPr>
                        <a:t>e</a:t>
                      </a:r>
                      <a:r>
                        <a:rPr lang="en-US" sz="1200" spc="-10">
                          <a:effectLst/>
                        </a:rPr>
                        <a:t>n</a:t>
                      </a:r>
                      <a:r>
                        <a:rPr lang="en-US" sz="1200" spc="-80">
                          <a:effectLst/>
                        </a:rPr>
                        <a:t>’</a:t>
                      </a:r>
                      <a:r>
                        <a:rPr lang="en-US" sz="1200">
                          <a:effectLst/>
                        </a:rPr>
                        <a:t>s</a:t>
                      </a:r>
                      <a:r>
                        <a:rPr lang="en-US" sz="1200" spc="-205">
                          <a:effectLst/>
                        </a:rPr>
                        <a:t> </a:t>
                      </a:r>
                      <a:r>
                        <a:rPr lang="en-US" sz="1200" spc="-5">
                          <a:effectLst/>
                        </a:rPr>
                        <a:t>S</a:t>
                      </a:r>
                      <a:r>
                        <a:rPr lang="en-US" sz="1200" spc="25">
                          <a:effectLst/>
                        </a:rPr>
                        <a:t>t</a:t>
                      </a:r>
                      <a:r>
                        <a:rPr lang="en-US" sz="1200">
                          <a:effectLst/>
                        </a:rPr>
                        <a:t>a</a:t>
                      </a:r>
                      <a:r>
                        <a:rPr lang="en-US" sz="1200" spc="-40">
                          <a:effectLst/>
                        </a:rPr>
                        <a:t>n</a:t>
                      </a:r>
                      <a:r>
                        <a:rPr lang="en-US" sz="1200" spc="-25">
                          <a:effectLst/>
                        </a:rPr>
                        <a:t>c</a:t>
                      </a:r>
                      <a:r>
                        <a:rPr lang="en-US" sz="1200">
                          <a:effectLst/>
                        </a:rPr>
                        <a:t>e</a:t>
                      </a:r>
                      <a:r>
                        <a:rPr lang="en-US" sz="1200" spc="-205">
                          <a:effectLst/>
                        </a:rPr>
                        <a:t> </a:t>
                      </a:r>
                      <a:r>
                        <a:rPr lang="en-US" sz="1200" spc="-40">
                          <a:effectLst/>
                        </a:rPr>
                        <a:t>o</a:t>
                      </a:r>
                      <a:r>
                        <a:rPr lang="en-US" sz="1200">
                          <a:effectLst/>
                        </a:rPr>
                        <a:t>n </a:t>
                      </a:r>
                      <a:r>
                        <a:rPr lang="en-US" sz="1200" spc="-5">
                          <a:effectLst/>
                        </a:rPr>
                        <a:t>L</a:t>
                      </a:r>
                      <a:r>
                        <a:rPr lang="en-US" sz="1200" spc="-25">
                          <a:effectLst/>
                        </a:rPr>
                        <a:t>e</a:t>
                      </a:r>
                      <a:r>
                        <a:rPr lang="en-US" sz="1200" spc="-10">
                          <a:effectLst/>
                        </a:rPr>
                        <a:t>g</a:t>
                      </a:r>
                      <a:r>
                        <a:rPr lang="en-US" sz="1200">
                          <a:effectLst/>
                        </a:rPr>
                        <a:t>al</a:t>
                      </a:r>
                      <a:r>
                        <a:rPr lang="en-US" sz="1200" spc="65">
                          <a:effectLst/>
                        </a:rPr>
                        <a:t> </a:t>
                      </a:r>
                      <a:r>
                        <a:rPr lang="en-US" sz="1200" spc="-5">
                          <a:effectLst/>
                        </a:rPr>
                        <a:t>A</a:t>
                      </a:r>
                      <a:r>
                        <a:rPr lang="en-US" sz="1200" spc="-25">
                          <a:effectLst/>
                        </a:rPr>
                        <a:t>b</a:t>
                      </a:r>
                      <a:r>
                        <a:rPr lang="en-US" sz="1200" spc="-15">
                          <a:effectLst/>
                        </a:rPr>
                        <a:t>o</a:t>
                      </a:r>
                      <a:r>
                        <a:rPr lang="en-US" sz="1200" spc="45">
                          <a:effectLst/>
                        </a:rPr>
                        <a:t>r</a:t>
                      </a:r>
                      <a:r>
                        <a:rPr lang="en-US" sz="1200" spc="15">
                          <a:effectLst/>
                        </a:rPr>
                        <a:t>t</a:t>
                      </a:r>
                      <a:r>
                        <a:rPr lang="en-US" sz="1200" spc="-25">
                          <a:effectLst/>
                        </a:rPr>
                        <a:t>i</a:t>
                      </a:r>
                      <a:r>
                        <a:rPr lang="en-US" sz="1200" spc="-35">
                          <a:effectLst/>
                        </a:rPr>
                        <a:t>o</a:t>
                      </a:r>
                      <a:r>
                        <a:rPr lang="en-US" sz="1200">
                          <a:effectLst/>
                        </a:rPr>
                        <a:t>n</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tc hMerge="1">
                  <a:txBody>
                    <a:bodyPr/>
                    <a:lstStyle/>
                    <a:p>
                      <a:endParaRPr lang="en-IN"/>
                    </a:p>
                  </a:txBody>
                  <a:tcPr/>
                </a:tc>
                <a:tc rowSpan="2">
                  <a:txBody>
                    <a:bodyPr/>
                    <a:lstStyle/>
                    <a:p>
                      <a:pPr>
                        <a:lnSpc>
                          <a:spcPts val="1000"/>
                        </a:lnSpc>
                        <a:spcAft>
                          <a:spcPts val="0"/>
                        </a:spcAft>
                      </a:pPr>
                      <a:r>
                        <a:rPr lang="en-US" sz="1200">
                          <a:effectLst/>
                        </a:rPr>
                        <a:t> </a:t>
                      </a:r>
                      <a:endParaRPr lang="en-IN" sz="1200">
                        <a:effectLst/>
                      </a:endParaRPr>
                    </a:p>
                    <a:p>
                      <a:pPr>
                        <a:lnSpc>
                          <a:spcPts val="1000"/>
                        </a:lnSpc>
                        <a:spcAft>
                          <a:spcPts val="0"/>
                        </a:spcAft>
                      </a:pPr>
                      <a:r>
                        <a:rPr lang="en-US" sz="1200">
                          <a:effectLst/>
                        </a:rPr>
                        <a:t> </a:t>
                      </a:r>
                      <a:endParaRPr lang="en-IN" sz="1200">
                        <a:effectLst/>
                      </a:endParaRPr>
                    </a:p>
                    <a:p>
                      <a:pPr>
                        <a:lnSpc>
                          <a:spcPts val="1400"/>
                        </a:lnSpc>
                        <a:spcBef>
                          <a:spcPts val="60"/>
                        </a:spcBef>
                        <a:spcAft>
                          <a:spcPts val="0"/>
                        </a:spcAft>
                      </a:pPr>
                      <a:r>
                        <a:rPr lang="en-US" sz="1200">
                          <a:effectLst/>
                        </a:rPr>
                        <a:t> </a:t>
                      </a:r>
                      <a:endParaRPr lang="en-IN" sz="1200">
                        <a:effectLst/>
                      </a:endParaRPr>
                    </a:p>
                    <a:p>
                      <a:pPr marL="139065">
                        <a:lnSpc>
                          <a:spcPct val="115000"/>
                        </a:lnSpc>
                        <a:spcAft>
                          <a:spcPts val="0"/>
                        </a:spcAft>
                      </a:pPr>
                      <a:r>
                        <a:rPr lang="en-US" sz="1200" spc="-140">
                          <a:effectLst/>
                        </a:rPr>
                        <a:t>T</a:t>
                      </a:r>
                      <a:r>
                        <a:rPr lang="en-US" sz="1200" spc="-5">
                          <a:effectLst/>
                        </a:rPr>
                        <a:t>o</a:t>
                      </a:r>
                      <a:r>
                        <a:rPr lang="en-US" sz="1200" spc="30">
                          <a:effectLst/>
                        </a:rPr>
                        <a:t>t</a:t>
                      </a:r>
                      <a:r>
                        <a:rPr lang="en-US" sz="1200" spc="5">
                          <a:effectLst/>
                        </a:rPr>
                        <a:t>a</a:t>
                      </a:r>
                      <a:r>
                        <a:rPr lang="en-US" sz="1200">
                          <a:effectLst/>
                        </a:rPr>
                        <a:t>l</a:t>
                      </a:r>
                      <a:endParaRPr lang="en-IN" sz="120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0"/>
                  </a:ext>
                </a:extLst>
              </a:tr>
              <a:tr h="241300">
                <a:tc vMerge="1">
                  <a:txBody>
                    <a:bodyPr/>
                    <a:lstStyle/>
                    <a:p>
                      <a:endParaRPr lang="en-IN"/>
                    </a:p>
                  </a:txBody>
                  <a:tcPr/>
                </a:tc>
                <a:tc>
                  <a:txBody>
                    <a:bodyPr/>
                    <a:lstStyle/>
                    <a:p>
                      <a:pPr marL="140970">
                        <a:lnSpc>
                          <a:spcPct val="115000"/>
                        </a:lnSpc>
                        <a:spcBef>
                          <a:spcPts val="450"/>
                        </a:spcBef>
                        <a:spcAft>
                          <a:spcPts val="0"/>
                        </a:spcAft>
                      </a:pPr>
                      <a:r>
                        <a:rPr lang="en-US" sz="1200" b="1" spc="-5" dirty="0">
                          <a:effectLst/>
                        </a:rPr>
                        <a:t>P</a:t>
                      </a:r>
                      <a:r>
                        <a:rPr lang="en-US" sz="1200" b="1" spc="-15" dirty="0">
                          <a:effectLst/>
                        </a:rPr>
                        <a:t>r</a:t>
                      </a:r>
                      <a:r>
                        <a:rPr lang="en-US" sz="1200" b="1" spc="-40" dirty="0">
                          <a:effectLst/>
                        </a:rPr>
                        <a:t>o</a:t>
                      </a:r>
                      <a:r>
                        <a:rPr lang="en-US" sz="1200" b="1" spc="-25" dirty="0">
                          <a:effectLst/>
                        </a:rPr>
                        <a:t>c</a:t>
                      </a:r>
                      <a:r>
                        <a:rPr lang="en-US" sz="1200" b="1" spc="-40" dirty="0">
                          <a:effectLst/>
                        </a:rPr>
                        <a:t>h</a:t>
                      </a:r>
                      <a:r>
                        <a:rPr lang="en-US" sz="1200" b="1" spc="-35" dirty="0">
                          <a:effectLst/>
                        </a:rPr>
                        <a:t>o</a:t>
                      </a:r>
                      <a:r>
                        <a:rPr lang="en-US" sz="1200" b="1" spc="-25" dirty="0">
                          <a:effectLst/>
                        </a:rPr>
                        <a:t>i</a:t>
                      </a:r>
                      <a:r>
                        <a:rPr lang="en-US" sz="1200" b="1" spc="-20" dirty="0">
                          <a:effectLst/>
                        </a:rPr>
                        <a:t>c</a:t>
                      </a:r>
                      <a:r>
                        <a:rPr lang="en-US" sz="1200" b="1" dirty="0">
                          <a:effectLst/>
                        </a:rPr>
                        <a:t>e</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54305">
                        <a:lnSpc>
                          <a:spcPct val="115000"/>
                        </a:lnSpc>
                        <a:spcBef>
                          <a:spcPts val="450"/>
                        </a:spcBef>
                        <a:spcAft>
                          <a:spcPts val="0"/>
                        </a:spcAft>
                      </a:pPr>
                      <a:r>
                        <a:rPr lang="en-US" sz="1200" b="1" spc="-5" dirty="0">
                          <a:effectLst/>
                        </a:rPr>
                        <a:t>P</a:t>
                      </a:r>
                      <a:r>
                        <a:rPr lang="en-US" sz="1200" b="1" spc="-15" dirty="0">
                          <a:effectLst/>
                        </a:rPr>
                        <a:t>r</a:t>
                      </a:r>
                      <a:r>
                        <a:rPr lang="en-US" sz="1200" b="1" spc="-35" dirty="0">
                          <a:effectLst/>
                        </a:rPr>
                        <a:t>o</a:t>
                      </a:r>
                      <a:r>
                        <a:rPr lang="en-US" sz="1200" b="1" spc="-25" dirty="0">
                          <a:effectLst/>
                        </a:rPr>
                        <a:t>l</a:t>
                      </a:r>
                      <a:r>
                        <a:rPr lang="en-US" sz="1200" b="1" spc="15" dirty="0">
                          <a:effectLst/>
                        </a:rPr>
                        <a:t>i</a:t>
                      </a:r>
                      <a:r>
                        <a:rPr lang="en-US" sz="1200" b="1" dirty="0">
                          <a:effectLst/>
                        </a:rPr>
                        <a:t>fe</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tc vMerge="1">
                  <a:txBody>
                    <a:bodyPr/>
                    <a:lstStyle/>
                    <a:p>
                      <a:endParaRPr lang="en-IN"/>
                    </a:p>
                  </a:txBody>
                  <a:tcPr/>
                </a:tc>
                <a:tc>
                  <a:txBody>
                    <a:bodyPr/>
                    <a:lstStyle/>
                    <a:p>
                      <a:pPr marL="110490">
                        <a:lnSpc>
                          <a:spcPct val="115000"/>
                        </a:lnSpc>
                        <a:spcBef>
                          <a:spcPts val="450"/>
                        </a:spcBef>
                        <a:spcAft>
                          <a:spcPts val="0"/>
                        </a:spcAft>
                      </a:pPr>
                      <a:r>
                        <a:rPr lang="en-US" sz="1200" b="1" spc="-5" dirty="0">
                          <a:effectLst/>
                        </a:rPr>
                        <a:t>P</a:t>
                      </a:r>
                      <a:r>
                        <a:rPr lang="en-US" sz="1200" b="1" spc="-15" dirty="0">
                          <a:effectLst/>
                        </a:rPr>
                        <a:t>r</a:t>
                      </a:r>
                      <a:r>
                        <a:rPr lang="en-US" sz="1200" b="1" spc="-40" dirty="0">
                          <a:effectLst/>
                        </a:rPr>
                        <a:t>o</a:t>
                      </a:r>
                      <a:r>
                        <a:rPr lang="en-US" sz="1200" b="1" spc="-25" dirty="0">
                          <a:effectLst/>
                        </a:rPr>
                        <a:t>c</a:t>
                      </a:r>
                      <a:r>
                        <a:rPr lang="en-US" sz="1200" b="1" spc="-40" dirty="0">
                          <a:effectLst/>
                        </a:rPr>
                        <a:t>h</a:t>
                      </a:r>
                      <a:r>
                        <a:rPr lang="en-US" sz="1200" b="1" spc="-35" dirty="0">
                          <a:effectLst/>
                        </a:rPr>
                        <a:t>o</a:t>
                      </a:r>
                      <a:r>
                        <a:rPr lang="en-US" sz="1200" b="1" spc="-25" dirty="0">
                          <a:effectLst/>
                        </a:rPr>
                        <a:t>i</a:t>
                      </a:r>
                      <a:r>
                        <a:rPr lang="en-US" sz="1200" b="1" spc="-20" dirty="0">
                          <a:effectLst/>
                        </a:rPr>
                        <a:t>c</a:t>
                      </a:r>
                      <a:r>
                        <a:rPr lang="en-US" sz="1200" b="1" dirty="0">
                          <a:effectLst/>
                        </a:rPr>
                        <a:t>e</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32080">
                        <a:lnSpc>
                          <a:spcPct val="115000"/>
                        </a:lnSpc>
                        <a:spcBef>
                          <a:spcPts val="450"/>
                        </a:spcBef>
                        <a:spcAft>
                          <a:spcPts val="0"/>
                        </a:spcAft>
                      </a:pPr>
                      <a:r>
                        <a:rPr lang="en-US" sz="1200" b="1" spc="-5" dirty="0">
                          <a:effectLst/>
                        </a:rPr>
                        <a:t>P</a:t>
                      </a:r>
                      <a:r>
                        <a:rPr lang="en-US" sz="1200" b="1" spc="-15" dirty="0">
                          <a:effectLst/>
                        </a:rPr>
                        <a:t>r</a:t>
                      </a:r>
                      <a:r>
                        <a:rPr lang="en-US" sz="1200" b="1" spc="-35" dirty="0">
                          <a:effectLst/>
                        </a:rPr>
                        <a:t>o</a:t>
                      </a:r>
                      <a:r>
                        <a:rPr lang="en-US" sz="1200" b="1" spc="-25" dirty="0">
                          <a:effectLst/>
                        </a:rPr>
                        <a:t>l</a:t>
                      </a:r>
                      <a:r>
                        <a:rPr lang="en-US" sz="1200" b="1" spc="15" dirty="0">
                          <a:effectLst/>
                        </a:rPr>
                        <a:t>i</a:t>
                      </a:r>
                      <a:r>
                        <a:rPr lang="en-US" sz="1200" b="1" dirty="0">
                          <a:effectLst/>
                        </a:rPr>
                        <a:t>fe</a:t>
                      </a:r>
                      <a:endParaRPr lang="en-IN" sz="1200" b="1" dirty="0">
                        <a:effectLst/>
                        <a:latin typeface="Calibri"/>
                        <a:ea typeface="Calibri"/>
                        <a:cs typeface="Times New Roman"/>
                      </a:endParaRPr>
                    </a:p>
                  </a:txBody>
                  <a:tcPr marL="68400" marR="68400" marT="68400" marB="68400">
                    <a:solidFill>
                      <a:schemeClr val="accent5">
                        <a:lumMod val="20000"/>
                        <a:lumOff val="80000"/>
                      </a:schemeClr>
                    </a:solidFill>
                  </a:tcPr>
                </a:tc>
                <a:tc vMerge="1">
                  <a:txBody>
                    <a:bodyPr/>
                    <a:lstStyle/>
                    <a:p>
                      <a:endParaRPr lang="en-IN"/>
                    </a:p>
                  </a:txBody>
                  <a:tcPr/>
                </a:tc>
                <a:extLst>
                  <a:ext uri="{0D108BD9-81ED-4DB2-BD59-A6C34878D82A}">
                    <a16:rowId xmlns:a16="http://schemas.microsoft.com/office/drawing/2014/main" val="10001"/>
                  </a:ext>
                </a:extLst>
              </a:tr>
              <a:tr h="363220">
                <a:tc>
                  <a:txBody>
                    <a:bodyPr/>
                    <a:lstStyle/>
                    <a:p>
                      <a:pPr marL="76200">
                        <a:lnSpc>
                          <a:spcPct val="103000"/>
                        </a:lnSpc>
                        <a:spcBef>
                          <a:spcPts val="460"/>
                        </a:spcBef>
                        <a:spcAft>
                          <a:spcPts val="0"/>
                        </a:spcAft>
                      </a:pPr>
                      <a:r>
                        <a:rPr lang="en-US" sz="1200" b="0" spc="-5" dirty="0">
                          <a:effectLst/>
                        </a:rPr>
                        <a:t>alw</a:t>
                      </a:r>
                      <a:r>
                        <a:rPr lang="en-US" sz="1200" b="0" spc="-10" dirty="0">
                          <a:effectLst/>
                        </a:rPr>
                        <a:t>a</a:t>
                      </a:r>
                      <a:r>
                        <a:rPr lang="en-US" sz="1200" b="0" spc="-15" dirty="0">
                          <a:effectLst/>
                        </a:rPr>
                        <a:t>y</a:t>
                      </a:r>
                      <a:r>
                        <a:rPr lang="en-US" sz="1200" b="0" dirty="0">
                          <a:effectLst/>
                        </a:rPr>
                        <a:t>s</a:t>
                      </a:r>
                      <a:r>
                        <a:rPr lang="en-US" sz="1200" b="0" spc="55" dirty="0">
                          <a:effectLst/>
                        </a:rPr>
                        <a:t> </a:t>
                      </a:r>
                      <a:r>
                        <a:rPr lang="en-US" sz="1200" b="0" spc="-15" dirty="0">
                          <a:effectLst/>
                        </a:rPr>
                        <a:t>w</a:t>
                      </a:r>
                      <a:r>
                        <a:rPr lang="en-US" sz="1200" b="0" spc="-20" dirty="0">
                          <a:effectLst/>
                        </a:rPr>
                        <a:t>r</a:t>
                      </a:r>
                      <a:r>
                        <a:rPr lang="en-US" sz="1200" b="0" spc="-35" dirty="0">
                          <a:effectLst/>
                        </a:rPr>
                        <a:t>o</a:t>
                      </a:r>
                      <a:r>
                        <a:rPr lang="en-US" sz="1200" b="0" spc="-40" dirty="0">
                          <a:effectLst/>
                        </a:rPr>
                        <a:t>n</a:t>
                      </a:r>
                      <a:r>
                        <a:rPr lang="en-US" sz="1200" b="0" dirty="0">
                          <a:effectLst/>
                        </a:rPr>
                        <a:t>g</a:t>
                      </a:r>
                      <a:r>
                        <a:rPr lang="en-US" sz="1200" b="0" spc="55" dirty="0">
                          <a:effectLst/>
                        </a:rPr>
                        <a:t> </a:t>
                      </a:r>
                      <a:r>
                        <a:rPr lang="en-US" sz="1200" b="0" spc="-25" dirty="0">
                          <a:effectLst/>
                        </a:rPr>
                        <a:t>o</a:t>
                      </a:r>
                      <a:r>
                        <a:rPr lang="en-US" sz="1200" b="0" dirty="0">
                          <a:effectLst/>
                        </a:rPr>
                        <a:t>r </a:t>
                      </a:r>
                      <a:r>
                        <a:rPr lang="en-US" sz="1200" b="0" spc="-15" dirty="0">
                          <a:effectLst/>
                        </a:rPr>
                        <a:t>depe</a:t>
                      </a:r>
                      <a:r>
                        <a:rPr lang="en-US" sz="1200" b="0" spc="-40" dirty="0">
                          <a:effectLst/>
                        </a:rPr>
                        <a:t>n</a:t>
                      </a:r>
                      <a:r>
                        <a:rPr lang="en-US" sz="1200" b="0" spc="-30" dirty="0">
                          <a:effectLst/>
                        </a:rPr>
                        <a:t>d</a:t>
                      </a:r>
                      <a:r>
                        <a:rPr lang="en-US" sz="1200" b="0" dirty="0">
                          <a:effectLst/>
                        </a:rPr>
                        <a:t>s</a:t>
                      </a:r>
                      <a:endParaRPr lang="en-IN" sz="1200" b="0" dirty="0">
                        <a:effectLst/>
                        <a:latin typeface="Calibri"/>
                        <a:ea typeface="Calibri"/>
                        <a:cs typeface="Times New Roman"/>
                      </a:endParaRPr>
                    </a:p>
                  </a:txBody>
                  <a:tcPr marL="68400" marR="68400" marT="68400" marB="68400">
                    <a:solidFill>
                      <a:schemeClr val="bg1"/>
                    </a:solidFill>
                  </a:tcPr>
                </a:tc>
                <a:tc>
                  <a:txBody>
                    <a:bodyPr/>
                    <a:lstStyle/>
                    <a:p>
                      <a:pPr marL="47625" algn="ctr">
                        <a:lnSpc>
                          <a:spcPct val="115000"/>
                        </a:lnSpc>
                        <a:spcBef>
                          <a:spcPts val="460"/>
                        </a:spcBef>
                        <a:spcAft>
                          <a:spcPts val="0"/>
                        </a:spcAft>
                      </a:pPr>
                      <a:r>
                        <a:rPr lang="en-US" sz="1200" spc="-5" dirty="0">
                          <a:effectLst/>
                        </a:rPr>
                        <a:t>29%</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260350">
                        <a:lnSpc>
                          <a:spcPct val="115000"/>
                        </a:lnSpc>
                        <a:spcBef>
                          <a:spcPts val="460"/>
                        </a:spcBef>
                        <a:spcAft>
                          <a:spcPts val="0"/>
                        </a:spcAft>
                      </a:pPr>
                      <a:r>
                        <a:rPr lang="en-US" sz="1200" spc="-5" dirty="0">
                          <a:effectLst/>
                        </a:rPr>
                        <a:t>96%</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171450">
                        <a:lnSpc>
                          <a:spcPct val="115000"/>
                        </a:lnSpc>
                        <a:spcBef>
                          <a:spcPts val="460"/>
                        </a:spcBef>
                        <a:spcAft>
                          <a:spcPts val="0"/>
                        </a:spcAft>
                      </a:pPr>
                      <a:r>
                        <a:rPr lang="en-US" sz="1200" spc="-5" dirty="0">
                          <a:effectLst/>
                        </a:rPr>
                        <a:t>50%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69215" marR="74930">
                        <a:lnSpc>
                          <a:spcPct val="103000"/>
                        </a:lnSpc>
                        <a:spcBef>
                          <a:spcPts val="460"/>
                        </a:spcBef>
                        <a:spcAft>
                          <a:spcPts val="0"/>
                        </a:spcAft>
                      </a:pPr>
                      <a:r>
                        <a:rPr lang="en-US" sz="1200" spc="-5" dirty="0">
                          <a:effectLst/>
                        </a:rPr>
                        <a:t>al</a:t>
                      </a:r>
                      <a:r>
                        <a:rPr lang="en-US" sz="1200" spc="-10" dirty="0">
                          <a:effectLst/>
                        </a:rPr>
                        <a:t>wa</a:t>
                      </a:r>
                      <a:r>
                        <a:rPr lang="en-US" sz="1200" spc="-15" dirty="0">
                          <a:effectLst/>
                        </a:rPr>
                        <a:t>y</a:t>
                      </a:r>
                      <a:r>
                        <a:rPr lang="en-US" sz="1200" dirty="0">
                          <a:effectLst/>
                        </a:rPr>
                        <a:t>s</a:t>
                      </a:r>
                      <a:r>
                        <a:rPr lang="en-US" sz="1200" spc="-70" dirty="0">
                          <a:effectLst/>
                        </a:rPr>
                        <a:t> </a:t>
                      </a:r>
                      <a:r>
                        <a:rPr lang="en-US" sz="1200" spc="-20" dirty="0">
                          <a:effectLst/>
                        </a:rPr>
                        <a:t>wr</a:t>
                      </a:r>
                      <a:r>
                        <a:rPr lang="en-US" sz="1200" spc="-40" dirty="0">
                          <a:effectLst/>
                        </a:rPr>
                        <a:t>o</a:t>
                      </a:r>
                      <a:r>
                        <a:rPr lang="en-US" sz="1200" spc="-45" dirty="0">
                          <a:effectLst/>
                        </a:rPr>
                        <a:t>n</a:t>
                      </a:r>
                      <a:r>
                        <a:rPr lang="en-US" sz="1200" dirty="0">
                          <a:effectLst/>
                        </a:rPr>
                        <a:t>g </a:t>
                      </a:r>
                      <a:r>
                        <a:rPr lang="en-US" sz="1200" spc="-25" dirty="0">
                          <a:effectLst/>
                        </a:rPr>
                        <a:t>o</a:t>
                      </a:r>
                      <a:r>
                        <a:rPr lang="en-US" sz="1200" dirty="0">
                          <a:effectLst/>
                        </a:rPr>
                        <a:t>r</a:t>
                      </a:r>
                      <a:r>
                        <a:rPr lang="en-US" sz="1200" spc="-155" dirty="0">
                          <a:effectLst/>
                        </a:rPr>
                        <a:t> </a:t>
                      </a:r>
                      <a:r>
                        <a:rPr lang="en-US" sz="1200" spc="-15" dirty="0">
                          <a:effectLst/>
                        </a:rPr>
                        <a:t>depe</a:t>
                      </a:r>
                      <a:r>
                        <a:rPr lang="en-US" sz="1200" spc="-35" dirty="0">
                          <a:effectLst/>
                        </a:rPr>
                        <a:t>n</a:t>
                      </a:r>
                      <a:r>
                        <a:rPr lang="en-US" sz="1200" spc="-25" dirty="0">
                          <a:effectLst/>
                        </a:rPr>
                        <a:t>d</a:t>
                      </a:r>
                      <a:r>
                        <a:rPr lang="en-US" sz="1200" dirty="0">
                          <a:effectLst/>
                        </a:rPr>
                        <a:t>s</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285750" marR="253365" algn="ctr">
                        <a:lnSpc>
                          <a:spcPct val="115000"/>
                        </a:lnSpc>
                        <a:spcBef>
                          <a:spcPts val="460"/>
                        </a:spcBef>
                        <a:spcAft>
                          <a:spcPts val="0"/>
                        </a:spcAft>
                      </a:pPr>
                      <a:r>
                        <a:rPr lang="en-US" sz="1200" spc="-5" dirty="0">
                          <a:effectLst/>
                        </a:rPr>
                        <a:t>46%</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196850">
                        <a:lnSpc>
                          <a:spcPct val="115000"/>
                        </a:lnSpc>
                        <a:spcBef>
                          <a:spcPts val="460"/>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222250">
                        <a:lnSpc>
                          <a:spcPct val="115000"/>
                        </a:lnSpc>
                        <a:spcBef>
                          <a:spcPts val="460"/>
                        </a:spcBef>
                        <a:spcAft>
                          <a:spcPts val="0"/>
                        </a:spcAft>
                      </a:pPr>
                      <a:r>
                        <a:rPr lang="en-US" sz="1200" b="0" spc="-5" dirty="0">
                          <a:effectLst/>
                        </a:rPr>
                        <a:t>64%</a:t>
                      </a:r>
                      <a:endParaRPr lang="en-IN" sz="1200" b="0" dirty="0">
                        <a:effectLst/>
                        <a:latin typeface="Calibri"/>
                        <a:ea typeface="Calibri"/>
                        <a:cs typeface="Times New Roman"/>
                      </a:endParaRPr>
                    </a:p>
                  </a:txBody>
                  <a:tcPr marL="68400" marR="68400" marT="68400" marB="68400">
                    <a:solidFill>
                      <a:schemeClr val="bg1"/>
                    </a:solidFill>
                  </a:tcPr>
                </a:tc>
                <a:extLst>
                  <a:ext uri="{0D108BD9-81ED-4DB2-BD59-A6C34878D82A}">
                    <a16:rowId xmlns:a16="http://schemas.microsoft.com/office/drawing/2014/main" val="10002"/>
                  </a:ext>
                </a:extLst>
              </a:tr>
              <a:tr h="241935">
                <a:tc>
                  <a:txBody>
                    <a:bodyPr/>
                    <a:lstStyle/>
                    <a:p>
                      <a:pPr marL="75565">
                        <a:lnSpc>
                          <a:spcPct val="115000"/>
                        </a:lnSpc>
                        <a:spcBef>
                          <a:spcPts val="465"/>
                        </a:spcBef>
                        <a:spcAft>
                          <a:spcPts val="0"/>
                        </a:spcAft>
                      </a:pPr>
                      <a:r>
                        <a:rPr lang="en-US" sz="1200" b="0" spc="-5" dirty="0">
                          <a:effectLst/>
                        </a:rPr>
                        <a:t>N</a:t>
                      </a:r>
                      <a:r>
                        <a:rPr lang="en-US" sz="1200" b="0" spc="-20" dirty="0">
                          <a:effectLst/>
                        </a:rPr>
                        <a:t>o</a:t>
                      </a:r>
                      <a:r>
                        <a:rPr lang="en-US" sz="1200" b="0" dirty="0">
                          <a:effectLst/>
                        </a:rPr>
                        <a:t>t</a:t>
                      </a:r>
                      <a:r>
                        <a:rPr lang="en-US" sz="1200" b="0" spc="-70" dirty="0">
                          <a:effectLst/>
                        </a:rPr>
                        <a:t> </a:t>
                      </a:r>
                      <a:r>
                        <a:rPr lang="en-US" sz="1200" b="0" spc="-20" dirty="0">
                          <a:effectLst/>
                        </a:rPr>
                        <a:t>wr</a:t>
                      </a:r>
                      <a:r>
                        <a:rPr lang="en-US" sz="1200" b="0" spc="-35" dirty="0">
                          <a:effectLst/>
                        </a:rPr>
                        <a:t>o</a:t>
                      </a:r>
                      <a:r>
                        <a:rPr lang="en-US" sz="1200" b="0" spc="-40" dirty="0">
                          <a:effectLst/>
                        </a:rPr>
                        <a:t>n</a:t>
                      </a:r>
                      <a:r>
                        <a:rPr lang="en-US" sz="1200" b="0" dirty="0">
                          <a:effectLst/>
                        </a:rPr>
                        <a:t>g</a:t>
                      </a:r>
                      <a:endParaRPr lang="en-IN" sz="1200" b="0" dirty="0">
                        <a:effectLst/>
                        <a:latin typeface="Calibri"/>
                        <a:ea typeface="Calibri"/>
                        <a:cs typeface="Times New Roman"/>
                      </a:endParaRPr>
                    </a:p>
                  </a:txBody>
                  <a:tcPr marL="68400" marR="68400" marT="68400" marB="68400"/>
                </a:tc>
                <a:tc>
                  <a:txBody>
                    <a:bodyPr/>
                    <a:lstStyle/>
                    <a:p>
                      <a:pPr marL="46990" algn="ctr">
                        <a:lnSpc>
                          <a:spcPct val="115000"/>
                        </a:lnSpc>
                        <a:spcBef>
                          <a:spcPts val="465"/>
                        </a:spcBef>
                        <a:spcAft>
                          <a:spcPts val="0"/>
                        </a:spcAft>
                      </a:pPr>
                      <a:r>
                        <a:rPr lang="en-US" sz="1200" spc="-5">
                          <a:effectLst/>
                        </a:rPr>
                        <a:t>71%</a:t>
                      </a:r>
                      <a:endParaRPr lang="en-IN" sz="1200">
                        <a:effectLst/>
                        <a:latin typeface="Calibri"/>
                        <a:ea typeface="Calibri"/>
                        <a:cs typeface="Times New Roman"/>
                      </a:endParaRPr>
                    </a:p>
                  </a:txBody>
                  <a:tcPr marL="68400" marR="68400" marT="68400" marB="68400"/>
                </a:tc>
                <a:tc>
                  <a:txBody>
                    <a:bodyPr/>
                    <a:lstStyle/>
                    <a:p>
                      <a:pPr marL="311150">
                        <a:lnSpc>
                          <a:spcPct val="115000"/>
                        </a:lnSpc>
                        <a:spcBef>
                          <a:spcPts val="465"/>
                        </a:spcBef>
                        <a:spcAft>
                          <a:spcPts val="0"/>
                        </a:spcAft>
                      </a:pPr>
                      <a:r>
                        <a:rPr lang="en-US" sz="1200" spc="-5">
                          <a:effectLst/>
                        </a:rPr>
                        <a:t>4%</a:t>
                      </a:r>
                      <a:endParaRPr lang="en-IN" sz="1200">
                        <a:effectLst/>
                        <a:latin typeface="Calibri"/>
                        <a:ea typeface="Calibri"/>
                        <a:cs typeface="Times New Roman"/>
                      </a:endParaRPr>
                    </a:p>
                  </a:txBody>
                  <a:tcPr marL="68400" marR="68400" marT="68400" marB="68400"/>
                </a:tc>
                <a:tc>
                  <a:txBody>
                    <a:bodyPr/>
                    <a:lstStyle/>
                    <a:p>
                      <a:pPr marL="171450">
                        <a:lnSpc>
                          <a:spcPct val="115000"/>
                        </a:lnSpc>
                        <a:spcBef>
                          <a:spcPts val="465"/>
                        </a:spcBef>
                        <a:spcAft>
                          <a:spcPts val="0"/>
                        </a:spcAft>
                      </a:pPr>
                      <a:r>
                        <a:rPr lang="en-US" sz="1200" spc="-5">
                          <a:effectLst/>
                        </a:rPr>
                        <a:t>50%</a:t>
                      </a:r>
                      <a:endParaRPr lang="en-IN" sz="1200">
                        <a:effectLst/>
                        <a:latin typeface="Calibri"/>
                        <a:ea typeface="Calibri"/>
                        <a:cs typeface="Times New Roman"/>
                      </a:endParaRPr>
                    </a:p>
                  </a:txBody>
                  <a:tcPr marL="68400" marR="68400" marT="68400" marB="68400"/>
                </a:tc>
                <a:tc>
                  <a:txBody>
                    <a:bodyPr/>
                    <a:lstStyle/>
                    <a:p>
                      <a:pPr marL="69215">
                        <a:lnSpc>
                          <a:spcPct val="115000"/>
                        </a:lnSpc>
                        <a:spcBef>
                          <a:spcPts val="465"/>
                        </a:spcBef>
                        <a:spcAft>
                          <a:spcPts val="0"/>
                        </a:spcAft>
                      </a:pPr>
                      <a:r>
                        <a:rPr lang="en-US" sz="1200" spc="-5">
                          <a:effectLst/>
                        </a:rPr>
                        <a:t>N</a:t>
                      </a:r>
                      <a:r>
                        <a:rPr lang="en-US" sz="1200" spc="-20">
                          <a:effectLst/>
                        </a:rPr>
                        <a:t>o</a:t>
                      </a:r>
                      <a:r>
                        <a:rPr lang="en-US" sz="1200">
                          <a:effectLst/>
                        </a:rPr>
                        <a:t>t</a:t>
                      </a:r>
                      <a:r>
                        <a:rPr lang="en-US" sz="1200" spc="-70">
                          <a:effectLst/>
                        </a:rPr>
                        <a:t> </a:t>
                      </a:r>
                      <a:r>
                        <a:rPr lang="en-US" sz="1200" spc="-20">
                          <a:effectLst/>
                        </a:rPr>
                        <a:t>wr</a:t>
                      </a:r>
                      <a:r>
                        <a:rPr lang="en-US" sz="1200" spc="-35">
                          <a:effectLst/>
                        </a:rPr>
                        <a:t>o</a:t>
                      </a:r>
                      <a:r>
                        <a:rPr lang="en-US" sz="1200" spc="-40">
                          <a:effectLst/>
                        </a:rPr>
                        <a:t>n</a:t>
                      </a:r>
                      <a:r>
                        <a:rPr lang="en-US" sz="1200">
                          <a:effectLst/>
                        </a:rPr>
                        <a:t>g</a:t>
                      </a:r>
                      <a:endParaRPr lang="en-IN" sz="1200">
                        <a:effectLst/>
                        <a:latin typeface="Calibri"/>
                        <a:ea typeface="Calibri"/>
                        <a:cs typeface="Times New Roman"/>
                      </a:endParaRPr>
                    </a:p>
                  </a:txBody>
                  <a:tcPr marL="68400" marR="68400" marT="68400" marB="68400"/>
                </a:tc>
                <a:tc>
                  <a:txBody>
                    <a:bodyPr/>
                    <a:lstStyle/>
                    <a:p>
                      <a:pPr marL="285750" marR="253365" algn="ctr">
                        <a:lnSpc>
                          <a:spcPct val="115000"/>
                        </a:lnSpc>
                        <a:spcBef>
                          <a:spcPts val="465"/>
                        </a:spcBef>
                        <a:spcAft>
                          <a:spcPts val="0"/>
                        </a:spcAft>
                      </a:pPr>
                      <a:r>
                        <a:rPr lang="en-US" sz="1200" spc="-5">
                          <a:effectLst/>
                        </a:rPr>
                        <a:t>54%</a:t>
                      </a:r>
                      <a:endParaRPr lang="en-IN" sz="1200">
                        <a:effectLst/>
                        <a:latin typeface="Calibri"/>
                        <a:ea typeface="Calibri"/>
                        <a:cs typeface="Times New Roman"/>
                      </a:endParaRPr>
                    </a:p>
                  </a:txBody>
                  <a:tcPr marL="68400" marR="68400" marT="68400" marB="68400"/>
                </a:tc>
                <a:tc>
                  <a:txBody>
                    <a:bodyPr/>
                    <a:lstStyle/>
                    <a:p>
                      <a:pPr marL="298450">
                        <a:lnSpc>
                          <a:spcPct val="115000"/>
                        </a:lnSpc>
                        <a:spcBef>
                          <a:spcPts val="465"/>
                        </a:spcBef>
                        <a:spcAft>
                          <a:spcPts val="0"/>
                        </a:spcAft>
                      </a:pPr>
                      <a:r>
                        <a:rPr lang="en-US" sz="1200" spc="-5">
                          <a:effectLst/>
                        </a:rPr>
                        <a:t>0%</a:t>
                      </a:r>
                      <a:endParaRPr lang="en-IN" sz="1200">
                        <a:effectLst/>
                        <a:latin typeface="Calibri"/>
                        <a:ea typeface="Calibri"/>
                        <a:cs typeface="Times New Roman"/>
                      </a:endParaRPr>
                    </a:p>
                  </a:txBody>
                  <a:tcPr marL="68400" marR="68400" marT="68400" marB="68400"/>
                </a:tc>
                <a:tc>
                  <a:txBody>
                    <a:bodyPr/>
                    <a:lstStyle/>
                    <a:p>
                      <a:pPr marL="222250">
                        <a:lnSpc>
                          <a:spcPct val="115000"/>
                        </a:lnSpc>
                        <a:spcBef>
                          <a:spcPts val="465"/>
                        </a:spcBef>
                        <a:spcAft>
                          <a:spcPts val="0"/>
                        </a:spcAft>
                      </a:pPr>
                      <a:r>
                        <a:rPr lang="en-US" sz="1200" b="0" spc="-5" dirty="0">
                          <a:effectLst/>
                        </a:rPr>
                        <a:t>36%</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236220">
                <a:tc>
                  <a:txBody>
                    <a:bodyPr/>
                    <a:lstStyle/>
                    <a:p>
                      <a:pPr marL="75565">
                        <a:lnSpc>
                          <a:spcPct val="115000"/>
                        </a:lnSpc>
                        <a:spcBef>
                          <a:spcPts val="415"/>
                        </a:spcBef>
                        <a:spcAft>
                          <a:spcPts val="0"/>
                        </a:spcAft>
                      </a:pPr>
                      <a:r>
                        <a:rPr lang="en-US" sz="1200" b="0" spc="-70" dirty="0">
                          <a:effectLst/>
                        </a:rPr>
                        <a:t>t</a:t>
                      </a:r>
                      <a:r>
                        <a:rPr lang="en-US" sz="1200" b="0" spc="-20" dirty="0">
                          <a:effectLst/>
                        </a:rPr>
                        <a:t>o</a:t>
                      </a:r>
                      <a:r>
                        <a:rPr lang="en-US" sz="1200" b="0" spc="25" dirty="0">
                          <a:effectLst/>
                        </a:rPr>
                        <a:t>t</a:t>
                      </a:r>
                      <a:r>
                        <a:rPr lang="en-US" sz="1200" b="0" spc="10" dirty="0">
                          <a:effectLst/>
                        </a:rPr>
                        <a:t>a</a:t>
                      </a:r>
                      <a:r>
                        <a:rPr lang="en-US" sz="1200" b="0" dirty="0">
                          <a:effectLst/>
                        </a:rPr>
                        <a:t>l</a:t>
                      </a:r>
                      <a:endParaRPr lang="en-IN" sz="1200" b="0" dirty="0">
                        <a:effectLst/>
                        <a:latin typeface="Calibri"/>
                        <a:ea typeface="Calibri"/>
                        <a:cs typeface="Times New Roman"/>
                      </a:endParaRPr>
                    </a:p>
                  </a:txBody>
                  <a:tcPr marL="68400" marR="68400" marT="68400" marB="68400">
                    <a:solidFill>
                      <a:schemeClr val="bg1"/>
                    </a:solidFill>
                  </a:tcPr>
                </a:tc>
                <a:tc>
                  <a:txBody>
                    <a:bodyPr/>
                    <a:lstStyle/>
                    <a:p>
                      <a:pPr marR="2540" algn="ctr">
                        <a:lnSpc>
                          <a:spcPct val="115000"/>
                        </a:lnSpc>
                        <a:spcBef>
                          <a:spcPts val="41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209550">
                        <a:lnSpc>
                          <a:spcPct val="115000"/>
                        </a:lnSpc>
                        <a:spcBef>
                          <a:spcPts val="41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120650">
                        <a:lnSpc>
                          <a:spcPct val="115000"/>
                        </a:lnSpc>
                        <a:spcBef>
                          <a:spcPts val="41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69215">
                        <a:lnSpc>
                          <a:spcPct val="115000"/>
                        </a:lnSpc>
                        <a:spcBef>
                          <a:spcPts val="415"/>
                        </a:spcBef>
                        <a:spcAft>
                          <a:spcPts val="0"/>
                        </a:spcAft>
                      </a:pPr>
                      <a:r>
                        <a:rPr lang="en-US" sz="1200" spc="-70" dirty="0">
                          <a:effectLst/>
                        </a:rPr>
                        <a:t>t</a:t>
                      </a:r>
                      <a:r>
                        <a:rPr lang="en-US" sz="1200" spc="-20" dirty="0">
                          <a:effectLst/>
                        </a:rPr>
                        <a:t>o</a:t>
                      </a:r>
                      <a:r>
                        <a:rPr lang="en-US" sz="1200" spc="25" dirty="0">
                          <a:effectLst/>
                        </a:rPr>
                        <a:t>t</a:t>
                      </a:r>
                      <a:r>
                        <a:rPr lang="en-US" sz="1200" spc="10" dirty="0">
                          <a:effectLst/>
                        </a:rPr>
                        <a:t>a</a:t>
                      </a:r>
                      <a:r>
                        <a:rPr lang="en-US" sz="1200" dirty="0">
                          <a:effectLst/>
                        </a:rPr>
                        <a:t>l</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247650">
                        <a:lnSpc>
                          <a:spcPct val="115000"/>
                        </a:lnSpc>
                        <a:spcBef>
                          <a:spcPts val="41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196850">
                        <a:lnSpc>
                          <a:spcPct val="115000"/>
                        </a:lnSpc>
                        <a:spcBef>
                          <a:spcPts val="415"/>
                        </a:spcBef>
                        <a:spcAft>
                          <a:spcPts val="0"/>
                        </a:spcAft>
                      </a:pPr>
                      <a:r>
                        <a:rPr lang="en-US" sz="1200" spc="-5" dirty="0">
                          <a:effectLst/>
                        </a:rPr>
                        <a:t>100%</a:t>
                      </a:r>
                      <a:endParaRPr lang="en-IN" sz="1200" dirty="0">
                        <a:effectLst/>
                        <a:latin typeface="Calibri"/>
                        <a:ea typeface="Calibri"/>
                        <a:cs typeface="Times New Roman"/>
                      </a:endParaRPr>
                    </a:p>
                  </a:txBody>
                  <a:tcPr marL="68400" marR="68400" marT="68400" marB="68400">
                    <a:solidFill>
                      <a:schemeClr val="bg1"/>
                    </a:solidFill>
                  </a:tcPr>
                </a:tc>
                <a:tc>
                  <a:txBody>
                    <a:bodyPr/>
                    <a:lstStyle/>
                    <a:p>
                      <a:pPr marL="171450">
                        <a:lnSpc>
                          <a:spcPct val="115000"/>
                        </a:lnSpc>
                        <a:spcBef>
                          <a:spcPts val="415"/>
                        </a:spcBef>
                        <a:spcAft>
                          <a:spcPts val="0"/>
                        </a:spcAft>
                      </a:pPr>
                      <a:r>
                        <a:rPr lang="en-US" sz="1200" b="0" spc="-5" dirty="0">
                          <a:effectLst/>
                        </a:rPr>
                        <a:t>100%</a:t>
                      </a:r>
                      <a:endParaRPr lang="en-IN" sz="1200" b="0" dirty="0">
                        <a:effectLst/>
                        <a:latin typeface="Calibri"/>
                        <a:ea typeface="Calibri"/>
                        <a:cs typeface="Times New Roman"/>
                      </a:endParaRPr>
                    </a:p>
                  </a:txBody>
                  <a:tcPr marL="68400" marR="68400" marT="68400" marB="68400">
                    <a:solidFill>
                      <a:schemeClr val="bg1"/>
                    </a:solidFill>
                  </a:tcPr>
                </a:tc>
                <a:extLst>
                  <a:ext uri="{0D108BD9-81ED-4DB2-BD59-A6C34878D82A}">
                    <a16:rowId xmlns:a16="http://schemas.microsoft.com/office/drawing/2014/main" val="10004"/>
                  </a:ext>
                </a:extLst>
              </a:tr>
              <a:tr h="236220">
                <a:tc>
                  <a:txBody>
                    <a:bodyPr/>
                    <a:lstStyle/>
                    <a:p>
                      <a:pPr marL="75565">
                        <a:lnSpc>
                          <a:spcPct val="115000"/>
                        </a:lnSpc>
                        <a:spcBef>
                          <a:spcPts val="465"/>
                        </a:spcBef>
                        <a:spcAft>
                          <a:spcPts val="0"/>
                        </a:spcAft>
                      </a:pPr>
                      <a:r>
                        <a:rPr lang="en-US" sz="1200" b="0" spc="-5" dirty="0">
                          <a:effectLst/>
                        </a:rPr>
                        <a:t>(</a:t>
                      </a:r>
                      <a:r>
                        <a:rPr lang="en-US" sz="1200" b="0" spc="-10" dirty="0">
                          <a:effectLst/>
                        </a:rPr>
                        <a:t>N</a:t>
                      </a:r>
                      <a:r>
                        <a:rPr lang="en-US" sz="1200" b="0" dirty="0">
                          <a:effectLst/>
                        </a:rPr>
                        <a: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46380">
                        <a:lnSpc>
                          <a:spcPct val="115000"/>
                        </a:lnSpc>
                        <a:spcBef>
                          <a:spcPts val="465"/>
                        </a:spcBef>
                        <a:spcAft>
                          <a:spcPts val="0"/>
                        </a:spcAft>
                      </a:pPr>
                      <a:r>
                        <a:rPr lang="en-US" sz="1200" b="0" spc="-5" dirty="0">
                          <a:effectLst/>
                        </a:rPr>
                        <a:t>(172)</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20980">
                        <a:lnSpc>
                          <a:spcPct val="115000"/>
                        </a:lnSpc>
                        <a:spcBef>
                          <a:spcPts val="465"/>
                        </a:spcBef>
                        <a:spcAft>
                          <a:spcPts val="0"/>
                        </a:spcAft>
                      </a:pPr>
                      <a:r>
                        <a:rPr lang="en-US" sz="1200" b="0" spc="-5" dirty="0">
                          <a:effectLst/>
                        </a:rPr>
                        <a:t>(78)</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81280">
                        <a:lnSpc>
                          <a:spcPct val="115000"/>
                        </a:lnSpc>
                        <a:spcBef>
                          <a:spcPts val="465"/>
                        </a:spcBef>
                        <a:spcAft>
                          <a:spcPts val="0"/>
                        </a:spcAft>
                      </a:pPr>
                      <a:r>
                        <a:rPr lang="en-US" sz="1200" b="0" spc="-5" dirty="0">
                          <a:effectLst/>
                        </a:rPr>
                        <a:t>(250)</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69215">
                        <a:lnSpc>
                          <a:spcPct val="115000"/>
                        </a:lnSpc>
                        <a:spcBef>
                          <a:spcPts val="465"/>
                        </a:spcBef>
                        <a:spcAft>
                          <a:spcPts val="0"/>
                        </a:spcAft>
                      </a:pPr>
                      <a:r>
                        <a:rPr lang="en-US" sz="1200" b="0" spc="-5" dirty="0">
                          <a:effectLst/>
                        </a:rPr>
                        <a:t>(</a:t>
                      </a:r>
                      <a:r>
                        <a:rPr lang="en-US" sz="1200" b="0" spc="-10" dirty="0">
                          <a:effectLst/>
                        </a:rPr>
                        <a:t>N</a:t>
                      </a:r>
                      <a:r>
                        <a:rPr lang="en-US" sz="1200" b="0" dirty="0">
                          <a:effectLst/>
                        </a:rPr>
                        <a: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08280">
                        <a:lnSpc>
                          <a:spcPct val="115000"/>
                        </a:lnSpc>
                        <a:spcBef>
                          <a:spcPts val="465"/>
                        </a:spcBef>
                        <a:spcAft>
                          <a:spcPts val="0"/>
                        </a:spcAft>
                      </a:pPr>
                      <a:r>
                        <a:rPr lang="en-US" sz="1200" b="0" spc="-5" dirty="0">
                          <a:effectLst/>
                        </a:rPr>
                        <a:t>(165)</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208280">
                        <a:lnSpc>
                          <a:spcPct val="115000"/>
                        </a:lnSpc>
                        <a:spcBef>
                          <a:spcPts val="465"/>
                        </a:spcBef>
                        <a:spcAft>
                          <a:spcPts val="0"/>
                        </a:spcAft>
                      </a:pPr>
                      <a:r>
                        <a:rPr lang="en-US" sz="1200" b="0" spc="-5" dirty="0">
                          <a:effectLst/>
                        </a:rPr>
                        <a:t>(84)</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marL="132080">
                        <a:lnSpc>
                          <a:spcPct val="115000"/>
                        </a:lnSpc>
                        <a:spcBef>
                          <a:spcPts val="465"/>
                        </a:spcBef>
                        <a:spcAft>
                          <a:spcPts val="0"/>
                        </a:spcAft>
                      </a:pPr>
                      <a:r>
                        <a:rPr lang="en-US" sz="1200" b="0" spc="-5" dirty="0">
                          <a:effectLst/>
                        </a:rPr>
                        <a:t>(249)</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5"/>
                  </a:ext>
                </a:extLst>
              </a:tr>
            </a:tbl>
          </a:graphicData>
        </a:graphic>
      </p:graphicFrame>
      <p:sp>
        <p:nvSpPr>
          <p:cNvPr id="4" name="Rectangle 3"/>
          <p:cNvSpPr/>
          <p:nvPr/>
        </p:nvSpPr>
        <p:spPr>
          <a:xfrm>
            <a:off x="914400" y="2209800"/>
            <a:ext cx="7924800" cy="584775"/>
          </a:xfrm>
          <a:prstGeom prst="rect">
            <a:avLst/>
          </a:prstGeom>
        </p:spPr>
        <p:txBody>
          <a:bodyPr wrap="square">
            <a:spAutoFit/>
          </a:bodyPr>
          <a:lstStyle/>
          <a:p>
            <a:r>
              <a:rPr lang="en-IN" sz="1600" dirty="0"/>
              <a:t>Table 9.15 Abortion Morality and Stance on Legal Abortion After Controlling </a:t>
            </a:r>
            <a:r>
              <a:rPr lang="en-IN" sz="1600" dirty="0" smtClean="0"/>
              <a:t>for Gender</a:t>
            </a:r>
            <a:endParaRPr lang="en-IN" sz="1600" dirty="0"/>
          </a:p>
        </p:txBody>
      </p:sp>
      <p:sp>
        <p:nvSpPr>
          <p:cNvPr id="5" name="Rectangle 4"/>
          <p:cNvSpPr/>
          <p:nvPr/>
        </p:nvSpPr>
        <p:spPr>
          <a:xfrm>
            <a:off x="914400" y="5486400"/>
            <a:ext cx="7924800" cy="400110"/>
          </a:xfrm>
          <a:prstGeom prst="rect">
            <a:avLst/>
          </a:prstGeom>
        </p:spPr>
        <p:txBody>
          <a:bodyPr wrap="square">
            <a:spAutoFit/>
          </a:bodyPr>
          <a:lstStyle/>
          <a:p>
            <a:r>
              <a:rPr lang="en-IN" sz="1000" i="1" dirty="0"/>
              <a:t>Source: </a:t>
            </a:r>
            <a:r>
              <a:rPr lang="en-IN" sz="1000" dirty="0"/>
              <a:t>Adapted from Jacqueline Scott, “Conflicting Belief About Abortion: Legal Approval and Moral Doubts,” </a:t>
            </a:r>
            <a:r>
              <a:rPr lang="en-IN" sz="1000" i="1" dirty="0"/>
              <a:t>Social Psychology Quarterly </a:t>
            </a:r>
            <a:r>
              <a:rPr lang="en-IN" sz="1000" dirty="0" smtClean="0"/>
              <a:t>52, no</a:t>
            </a:r>
            <a:r>
              <a:rPr lang="en-IN" sz="1000" dirty="0"/>
              <a:t>. 4 (1989): 319–326. Copyright ©1989 by the American Sociological Association. Published by SAGE.</a:t>
            </a:r>
          </a:p>
        </p:txBody>
      </p:sp>
    </p:spTree>
    <p:extLst>
      <p:ext uri="{BB962C8B-B14F-4D97-AF65-F5344CB8AC3E}">
        <p14:creationId xmlns:p14="http://schemas.microsoft.com/office/powerpoint/2010/main" val="510290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a:bodyPr>
          <a:lstStyle/>
          <a:p>
            <a:r>
              <a:rPr lang="en-US" sz="4000" noProof="0" dirty="0" smtClean="0"/>
              <a:t>Elaboration </a:t>
            </a:r>
            <a:r>
              <a:rPr lang="en-US" sz="2400" noProof="0" dirty="0" smtClean="0"/>
              <a:t>(11 of 11)</a:t>
            </a:r>
            <a:endParaRPr lang="en-US" sz="2400" noProof="0" dirty="0"/>
          </a:p>
        </p:txBody>
      </p:sp>
      <p:sp>
        <p:nvSpPr>
          <p:cNvPr id="2" name="Content Placeholder 1"/>
          <p:cNvSpPr>
            <a:spLocks noGrp="1"/>
          </p:cNvSpPr>
          <p:nvPr>
            <p:ph idx="1"/>
          </p:nvPr>
        </p:nvSpPr>
        <p:spPr/>
        <p:txBody>
          <a:bodyPr/>
          <a:lstStyle/>
          <a:p>
            <a:pPr marL="0" indent="0">
              <a:buNone/>
            </a:pPr>
            <a:r>
              <a:rPr lang="en-US" noProof="0" dirty="0"/>
              <a:t>The Limitations of </a:t>
            </a:r>
            <a:r>
              <a:rPr lang="en-US" noProof="0" dirty="0" smtClean="0"/>
              <a:t>Elaboration</a:t>
            </a:r>
          </a:p>
          <a:p>
            <a:r>
              <a:rPr lang="en-US" noProof="0" dirty="0"/>
              <a:t>Becomes random </a:t>
            </a:r>
            <a:r>
              <a:rPr lang="en-US" noProof="0" dirty="0" smtClean="0"/>
              <a:t>without theory</a:t>
            </a:r>
            <a:r>
              <a:rPr lang="en-US" noProof="0" dirty="0"/>
              <a:t>.</a:t>
            </a:r>
            <a:endParaRPr lang="en-US" noProof="0" dirty="0" smtClean="0"/>
          </a:p>
          <a:p>
            <a:r>
              <a:rPr lang="en-US" noProof="0" dirty="0" smtClean="0"/>
              <a:t>Statistical analysis more complex.</a:t>
            </a:r>
          </a:p>
          <a:p>
            <a:r>
              <a:rPr lang="en-US" noProof="0" dirty="0" smtClean="0"/>
              <a:t>Perilous gap between theory and analysis.</a:t>
            </a:r>
            <a:endParaRPr lang="en-US" noProof="0" dirty="0"/>
          </a:p>
          <a:p>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4244433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197864"/>
          </a:xfrm>
        </p:spPr>
        <p:txBody>
          <a:bodyPr>
            <a:normAutofit/>
          </a:bodyPr>
          <a:lstStyle/>
          <a:p>
            <a:r>
              <a:rPr lang="en-US" sz="4000" noProof="0" dirty="0" smtClean="0"/>
              <a:t>How to Construct a Bivariate Table</a:t>
            </a:r>
            <a:br>
              <a:rPr lang="en-US" sz="4000" noProof="0" dirty="0" smtClean="0"/>
            </a:br>
            <a:r>
              <a:rPr lang="en-US" sz="2700" noProof="0" dirty="0" smtClean="0"/>
              <a:t>(1 of 3)</a:t>
            </a:r>
            <a:endParaRPr lang="en-US" sz="2700" noProof="0" dirty="0"/>
          </a:p>
        </p:txBody>
      </p:sp>
      <p:sp>
        <p:nvSpPr>
          <p:cNvPr id="9" name="Content Placeholder 8"/>
          <p:cNvSpPr>
            <a:spLocks noGrp="1"/>
          </p:cNvSpPr>
          <p:nvPr>
            <p:ph idx="1"/>
          </p:nvPr>
        </p:nvSpPr>
        <p:spPr>
          <a:xfrm>
            <a:off x="457200" y="2133600"/>
            <a:ext cx="8229600" cy="4222750"/>
          </a:xfrm>
        </p:spPr>
        <p:txBody>
          <a:bodyPr>
            <a:normAutofit/>
          </a:bodyPr>
          <a:lstStyle/>
          <a:p>
            <a:r>
              <a:rPr lang="en-US" noProof="0" dirty="0" smtClean="0"/>
              <a:t>Features of bivariate tables: </a:t>
            </a:r>
          </a:p>
          <a:p>
            <a:pPr lvl="1"/>
            <a:r>
              <a:rPr lang="en-US" noProof="0" dirty="0" smtClean="0"/>
              <a:t>Column variable. </a:t>
            </a:r>
          </a:p>
          <a:p>
            <a:pPr lvl="1"/>
            <a:r>
              <a:rPr lang="en-US" noProof="0" dirty="0"/>
              <a:t>R</a:t>
            </a:r>
            <a:r>
              <a:rPr lang="en-US" noProof="0" dirty="0" smtClean="0"/>
              <a:t>ow variable</a:t>
            </a:r>
            <a:r>
              <a:rPr lang="en-US" noProof="0" dirty="0"/>
              <a:t>.</a:t>
            </a:r>
            <a:endParaRPr lang="en-US" noProof="0" dirty="0" smtClean="0"/>
          </a:p>
          <a:p>
            <a:pPr lvl="1"/>
            <a:r>
              <a:rPr lang="en-US" noProof="0" dirty="0" smtClean="0"/>
              <a:t>Cell</a:t>
            </a:r>
            <a:r>
              <a:rPr lang="en-US" noProof="0" dirty="0"/>
              <a:t>.</a:t>
            </a:r>
            <a:endParaRPr lang="en-US" noProof="0" dirty="0" smtClean="0"/>
          </a:p>
          <a:p>
            <a:pPr lvl="1"/>
            <a:r>
              <a:rPr lang="en-US" noProof="0" dirty="0" smtClean="0"/>
              <a:t>Marginals. </a:t>
            </a:r>
          </a:p>
          <a:p>
            <a:endParaRPr lang="en-US" noProof="0" dirty="0" smtClean="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408507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990600" y="0"/>
            <a:ext cx="7696200" cy="1143000"/>
          </a:xfrm>
        </p:spPr>
        <p:txBody>
          <a:bodyPr>
            <a:normAutofit/>
          </a:bodyPr>
          <a:lstStyle/>
          <a:p>
            <a:r>
              <a:rPr lang="en-US" sz="3600" noProof="0" dirty="0" smtClean="0"/>
              <a:t>How to Construct a Bivariate Table</a:t>
            </a:r>
            <a:r>
              <a:rPr lang="en-US" sz="4000" noProof="0" dirty="0" smtClean="0"/>
              <a:t/>
            </a:r>
            <a:br>
              <a:rPr lang="en-US" sz="4000" noProof="0" dirty="0" smtClean="0"/>
            </a:br>
            <a:r>
              <a:rPr lang="en-US" sz="2400" noProof="0" dirty="0" smtClean="0"/>
              <a:t>(2 of 3)</a:t>
            </a:r>
            <a:endParaRPr lang="en-US" sz="2400"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47485082"/>
              </p:ext>
            </p:extLst>
          </p:nvPr>
        </p:nvGraphicFramePr>
        <p:xfrm>
          <a:off x="947058" y="1447800"/>
          <a:ext cx="7848600" cy="4475520"/>
        </p:xfrm>
        <a:graphic>
          <a:graphicData uri="http://schemas.openxmlformats.org/drawingml/2006/table">
            <a:tbl>
              <a:tblPr firstRow="1" firstCol="1" lastRow="1" lastCol="1" bandRow="1" bandCol="1">
                <a:tableStyleId>{BDBED569-4797-4DF1-A0F4-6AAB3CD982D8}</a:tableStyleId>
              </a:tblPr>
              <a:tblGrid>
                <a:gridCol w="2616200">
                  <a:extLst>
                    <a:ext uri="{9D8B030D-6E8A-4147-A177-3AD203B41FA5}">
                      <a16:colId xmlns:a16="http://schemas.microsoft.com/office/drawing/2014/main" val="20000"/>
                    </a:ext>
                  </a:extLst>
                </a:gridCol>
                <a:gridCol w="2616200">
                  <a:extLst>
                    <a:ext uri="{9D8B030D-6E8A-4147-A177-3AD203B41FA5}">
                      <a16:colId xmlns:a16="http://schemas.microsoft.com/office/drawing/2014/main" val="20001"/>
                    </a:ext>
                  </a:extLst>
                </a:gridCol>
                <a:gridCol w="2616200">
                  <a:extLst>
                    <a:ext uri="{9D8B030D-6E8A-4147-A177-3AD203B41FA5}">
                      <a16:colId xmlns:a16="http://schemas.microsoft.com/office/drawing/2014/main" val="20002"/>
                    </a:ext>
                  </a:extLst>
                </a:gridCol>
              </a:tblGrid>
              <a:tr h="193617">
                <a:tc>
                  <a:txBody>
                    <a:bodyPr/>
                    <a:lstStyle/>
                    <a:p>
                      <a:pPr>
                        <a:lnSpc>
                          <a:spcPct val="100000"/>
                        </a:lnSpc>
                        <a:spcBef>
                          <a:spcPts val="10"/>
                        </a:spcBef>
                        <a:spcAft>
                          <a:spcPts val="0"/>
                        </a:spcAft>
                      </a:pPr>
                      <a:r>
                        <a:rPr lang="en-US" sz="1200" b="1" dirty="0">
                          <a:effectLst/>
                        </a:rPr>
                        <a:t> </a:t>
                      </a:r>
                      <a:r>
                        <a:rPr lang="en-US" sz="1200" b="1" spc="-5" dirty="0" smtClean="0">
                          <a:effectLst/>
                        </a:rPr>
                        <a:t>Re</a:t>
                      </a:r>
                      <a:r>
                        <a:rPr lang="en-US" sz="1200" b="1" spc="-10" dirty="0" smtClean="0">
                          <a:effectLst/>
                        </a:rPr>
                        <a:t>s</a:t>
                      </a:r>
                      <a:r>
                        <a:rPr lang="en-US" sz="1200" b="1" spc="-25" dirty="0" smtClean="0">
                          <a:effectLst/>
                        </a:rPr>
                        <a:t>p</a:t>
                      </a:r>
                      <a:r>
                        <a:rPr lang="en-US" sz="1200" b="1" spc="-35" dirty="0" smtClean="0">
                          <a:effectLst/>
                        </a:rPr>
                        <a:t>on</a:t>
                      </a:r>
                      <a:r>
                        <a:rPr lang="en-US" sz="1200" b="1" spc="-25" dirty="0" smtClean="0">
                          <a:effectLst/>
                        </a:rPr>
                        <a:t>de</a:t>
                      </a:r>
                      <a:r>
                        <a:rPr lang="en-US" sz="1200" b="1" spc="-5" dirty="0" smtClean="0">
                          <a:effectLst/>
                        </a:rPr>
                        <a:t>n</a:t>
                      </a:r>
                      <a:r>
                        <a:rPr lang="en-US" sz="1200" b="1" dirty="0" smtClean="0">
                          <a:effectLst/>
                        </a:rPr>
                        <a:t>t</a:t>
                      </a:r>
                      <a:endParaRPr lang="en-IN" sz="1200" b="1" dirty="0">
                        <a:effectLst/>
                        <a:latin typeface="Calibri"/>
                        <a:ea typeface="Calibri"/>
                        <a:cs typeface="Times New Roman"/>
                      </a:endParaRPr>
                    </a:p>
                  </a:txBody>
                  <a:tcPr marL="68400" marR="68400" marT="68400" marB="68400"/>
                </a:tc>
                <a:tc>
                  <a:txBody>
                    <a:bodyPr/>
                    <a:lstStyle/>
                    <a:p>
                      <a:pPr marL="69850">
                        <a:lnSpc>
                          <a:spcPct val="100000"/>
                        </a:lnSpc>
                        <a:spcAft>
                          <a:spcPts val="0"/>
                        </a:spcAft>
                      </a:pPr>
                      <a:r>
                        <a:rPr lang="en-US" sz="1200" b="1" spc="-5" dirty="0" smtClean="0">
                          <a:effectLst/>
                        </a:rPr>
                        <a:t>R</a:t>
                      </a:r>
                      <a:r>
                        <a:rPr lang="en-US" sz="1200" b="1" spc="5" dirty="0" smtClean="0">
                          <a:effectLst/>
                        </a:rPr>
                        <a:t>a</a:t>
                      </a:r>
                      <a:r>
                        <a:rPr lang="en-US" sz="1200" b="1" spc="-25" dirty="0" smtClean="0">
                          <a:effectLst/>
                        </a:rPr>
                        <a:t>ce</a:t>
                      </a:r>
                      <a:endParaRPr lang="en-IN" sz="1200" b="1" dirty="0">
                        <a:effectLst/>
                        <a:latin typeface="Calibri"/>
                        <a:ea typeface="Calibri"/>
                        <a:cs typeface="Times New Roman"/>
                      </a:endParaRPr>
                    </a:p>
                  </a:txBody>
                  <a:tcPr marL="68400" marR="68400" marT="68400" marB="68400"/>
                </a:tc>
                <a:tc>
                  <a:txBody>
                    <a:bodyPr/>
                    <a:lstStyle/>
                    <a:p>
                      <a:pPr>
                        <a:lnSpc>
                          <a:spcPct val="100000"/>
                        </a:lnSpc>
                        <a:spcBef>
                          <a:spcPts val="10"/>
                        </a:spcBef>
                        <a:spcAft>
                          <a:spcPts val="0"/>
                        </a:spcAft>
                      </a:pPr>
                      <a:r>
                        <a:rPr lang="en-US" sz="1200" b="1" dirty="0">
                          <a:effectLst/>
                        </a:rPr>
                        <a:t> </a:t>
                      </a:r>
                      <a:r>
                        <a:rPr lang="en-US" sz="1200" b="1" spc="-5" dirty="0" smtClean="0">
                          <a:effectLst/>
                        </a:rPr>
                        <a:t>H</a:t>
                      </a:r>
                      <a:r>
                        <a:rPr lang="en-US" sz="1200" b="1" spc="-35" dirty="0" smtClean="0">
                          <a:effectLst/>
                        </a:rPr>
                        <a:t>o</a:t>
                      </a:r>
                      <a:r>
                        <a:rPr lang="en-US" sz="1200" b="1" spc="-30" dirty="0" smtClean="0">
                          <a:effectLst/>
                        </a:rPr>
                        <a:t>m</a:t>
                      </a:r>
                      <a:r>
                        <a:rPr lang="en-US" sz="1200" b="1" dirty="0" smtClean="0">
                          <a:effectLst/>
                        </a:rPr>
                        <a:t>e</a:t>
                      </a:r>
                      <a:r>
                        <a:rPr lang="en-US" sz="1200" b="1" spc="90" dirty="0" smtClean="0">
                          <a:effectLst/>
                        </a:rPr>
                        <a:t> </a:t>
                      </a:r>
                      <a:r>
                        <a:rPr lang="en-US" sz="1200" b="1" spc="-5" dirty="0">
                          <a:effectLst/>
                        </a:rPr>
                        <a:t>Ow</a:t>
                      </a:r>
                      <a:r>
                        <a:rPr lang="en-US" sz="1200" b="1" spc="-30" dirty="0">
                          <a:effectLst/>
                        </a:rPr>
                        <a:t>n</a:t>
                      </a:r>
                      <a:r>
                        <a:rPr lang="en-US" sz="1200" b="1" spc="-5" dirty="0">
                          <a:effectLst/>
                        </a:rPr>
                        <a:t>e</a:t>
                      </a:r>
                      <a:r>
                        <a:rPr lang="en-US" sz="1200" b="1" spc="20" dirty="0">
                          <a:effectLst/>
                        </a:rPr>
                        <a:t>r</a:t>
                      </a:r>
                      <a:r>
                        <a:rPr lang="en-US" sz="1200" b="1" spc="-10" dirty="0">
                          <a:effectLst/>
                        </a:rPr>
                        <a:t>s</a:t>
                      </a:r>
                      <a:r>
                        <a:rPr lang="en-US" sz="1200" b="1" spc="-30" dirty="0">
                          <a:effectLst/>
                        </a:rPr>
                        <a:t>hi</a:t>
                      </a:r>
                      <a:r>
                        <a:rPr lang="en-US" sz="1200" b="1" dirty="0">
                          <a:effectLst/>
                        </a:rPr>
                        <a:t>p</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1</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188078">
                <a:tc>
                  <a:txBody>
                    <a:bodyPr/>
                    <a:lstStyle/>
                    <a:p>
                      <a:pPr>
                        <a:lnSpc>
                          <a:spcPct val="100000"/>
                        </a:lnSpc>
                        <a:spcBef>
                          <a:spcPts val="10"/>
                        </a:spcBef>
                        <a:spcAft>
                          <a:spcPts val="0"/>
                        </a:spcAft>
                      </a:pPr>
                      <a:r>
                        <a:rPr lang="en-US" sz="1200" b="0" dirty="0">
                          <a:effectLst/>
                        </a:rPr>
                        <a:t> </a:t>
                      </a:r>
                      <a:r>
                        <a:rPr lang="en-US" sz="1200" b="0" dirty="0" smtClean="0">
                          <a:effectLst/>
                        </a:rPr>
                        <a:t>2</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0"/>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10"/>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183960">
                <a:tc>
                  <a:txBody>
                    <a:bodyPr/>
                    <a:lstStyle/>
                    <a:p>
                      <a:pPr>
                        <a:lnSpc>
                          <a:spcPct val="100000"/>
                        </a:lnSpc>
                        <a:spcBef>
                          <a:spcPts val="10"/>
                        </a:spcBef>
                        <a:spcAft>
                          <a:spcPts val="0"/>
                        </a:spcAft>
                      </a:pPr>
                      <a:r>
                        <a:rPr lang="en-US" sz="1200" b="0" dirty="0">
                          <a:effectLst/>
                        </a:rPr>
                        <a:t> </a:t>
                      </a:r>
                      <a:r>
                        <a:rPr lang="en-US" sz="1200" b="0" dirty="0" smtClean="0">
                          <a:effectLst/>
                        </a:rPr>
                        <a:t>3</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0"/>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0"/>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4</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15"/>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5</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6</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7</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7"/>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8</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15"/>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8"/>
                  </a:ext>
                </a:extLst>
              </a:tr>
              <a:tr h="188078">
                <a:tc>
                  <a:txBody>
                    <a:bodyPr/>
                    <a:lstStyle/>
                    <a:p>
                      <a:pPr>
                        <a:lnSpc>
                          <a:spcPct val="100000"/>
                        </a:lnSpc>
                        <a:spcBef>
                          <a:spcPts val="15"/>
                        </a:spcBef>
                        <a:spcAft>
                          <a:spcPts val="0"/>
                        </a:spcAft>
                      </a:pPr>
                      <a:r>
                        <a:rPr lang="en-US" sz="1200" b="0" dirty="0">
                          <a:effectLst/>
                        </a:rPr>
                        <a:t> </a:t>
                      </a:r>
                      <a:r>
                        <a:rPr lang="en-US" sz="1200" b="0" dirty="0" smtClean="0">
                          <a:effectLst/>
                        </a:rPr>
                        <a:t>9</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9"/>
                  </a:ext>
                </a:extLst>
              </a:tr>
              <a:tr h="188078">
                <a:tc>
                  <a:txBody>
                    <a:bodyPr/>
                    <a:lstStyle/>
                    <a:p>
                      <a:pPr>
                        <a:lnSpc>
                          <a:spcPct val="100000"/>
                        </a:lnSpc>
                        <a:spcBef>
                          <a:spcPts val="15"/>
                        </a:spcBef>
                        <a:spcAft>
                          <a:spcPts val="0"/>
                        </a:spcAft>
                      </a:pPr>
                      <a:r>
                        <a:rPr lang="en-US" sz="1200" b="0" dirty="0">
                          <a:effectLst/>
                        </a:rPr>
                        <a:t> </a:t>
                      </a:r>
                      <a:r>
                        <a:rPr lang="en-US" sz="1200" b="0" spc="-5" dirty="0" smtClean="0">
                          <a:effectLst/>
                        </a:rPr>
                        <a:t>10</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15"/>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0"/>
                  </a:ext>
                </a:extLst>
              </a:tr>
              <a:tr h="188078">
                <a:tc>
                  <a:txBody>
                    <a:bodyPr/>
                    <a:lstStyle/>
                    <a:p>
                      <a:pPr>
                        <a:lnSpc>
                          <a:spcPct val="100000"/>
                        </a:lnSpc>
                        <a:spcBef>
                          <a:spcPts val="20"/>
                        </a:spcBef>
                        <a:spcAft>
                          <a:spcPts val="0"/>
                        </a:spcAft>
                      </a:pPr>
                      <a:r>
                        <a:rPr lang="en-US" sz="1200" b="0" dirty="0">
                          <a:effectLst/>
                        </a:rPr>
                        <a:t> </a:t>
                      </a:r>
                      <a:r>
                        <a:rPr lang="en-US" sz="1200" b="0" spc="-5" dirty="0" smtClean="0">
                          <a:effectLst/>
                        </a:rPr>
                        <a:t>11</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20"/>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20"/>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1"/>
                  </a:ext>
                </a:extLst>
              </a:tr>
              <a:tr h="188078">
                <a:tc>
                  <a:txBody>
                    <a:bodyPr/>
                    <a:lstStyle/>
                    <a:p>
                      <a:pPr>
                        <a:lnSpc>
                          <a:spcPct val="100000"/>
                        </a:lnSpc>
                        <a:spcBef>
                          <a:spcPts val="15"/>
                        </a:spcBef>
                        <a:spcAft>
                          <a:spcPts val="0"/>
                        </a:spcAft>
                      </a:pPr>
                      <a:r>
                        <a:rPr lang="en-US" sz="1200" b="0" dirty="0">
                          <a:effectLst/>
                        </a:rPr>
                        <a:t> </a:t>
                      </a:r>
                      <a:r>
                        <a:rPr lang="en-US" sz="1200" b="0" spc="-5" dirty="0" smtClean="0">
                          <a:effectLst/>
                        </a:rPr>
                        <a:t>12</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12"/>
                  </a:ext>
                </a:extLst>
              </a:tr>
              <a:tr h="188078">
                <a:tc>
                  <a:txBody>
                    <a:bodyPr/>
                    <a:lstStyle/>
                    <a:p>
                      <a:pPr>
                        <a:lnSpc>
                          <a:spcPct val="100000"/>
                        </a:lnSpc>
                        <a:spcBef>
                          <a:spcPts val="15"/>
                        </a:spcBef>
                        <a:spcAft>
                          <a:spcPts val="0"/>
                        </a:spcAft>
                      </a:pPr>
                      <a:r>
                        <a:rPr lang="en-US" sz="1200" b="0" dirty="0">
                          <a:effectLst/>
                        </a:rPr>
                        <a:t> </a:t>
                      </a:r>
                      <a:r>
                        <a:rPr lang="en-US" sz="1200" b="0" spc="-5" dirty="0" smtClean="0">
                          <a:effectLst/>
                        </a:rPr>
                        <a:t>13</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a:lnSpc>
                          <a:spcPct val="100000"/>
                        </a:lnSpc>
                        <a:spcBef>
                          <a:spcPts val="15"/>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13"/>
                  </a:ext>
                </a:extLst>
              </a:tr>
            </a:tbl>
          </a:graphicData>
        </a:graphic>
      </p:graphicFrame>
      <p:sp>
        <p:nvSpPr>
          <p:cNvPr id="3" name="Rectangle 2"/>
          <p:cNvSpPr/>
          <p:nvPr/>
        </p:nvSpPr>
        <p:spPr>
          <a:xfrm>
            <a:off x="914400" y="1066800"/>
            <a:ext cx="8153400" cy="338554"/>
          </a:xfrm>
          <a:prstGeom prst="rect">
            <a:avLst/>
          </a:prstGeom>
        </p:spPr>
        <p:txBody>
          <a:bodyPr wrap="square">
            <a:spAutoFit/>
          </a:bodyPr>
          <a:lstStyle/>
          <a:p>
            <a:r>
              <a:rPr lang="en-IN" sz="1600" dirty="0"/>
              <a:t>Table 9.1 Race and Home Ownership for 20 GSS Respondents</a:t>
            </a:r>
          </a:p>
        </p:txBody>
      </p:sp>
      <p:sp>
        <p:nvSpPr>
          <p:cNvPr id="5" name="TextBox 4"/>
          <p:cNvSpPr txBox="1"/>
          <p:nvPr/>
        </p:nvSpPr>
        <p:spPr>
          <a:xfrm>
            <a:off x="7565574" y="5943600"/>
            <a:ext cx="1295400" cy="276999"/>
          </a:xfrm>
          <a:prstGeom prst="rect">
            <a:avLst/>
          </a:prstGeom>
          <a:noFill/>
        </p:spPr>
        <p:txBody>
          <a:bodyPr wrap="square" rtlCol="0">
            <a:spAutoFit/>
          </a:bodyPr>
          <a:lstStyle/>
          <a:p>
            <a:pPr algn="r"/>
            <a:r>
              <a:rPr lang="en-IN" sz="1200" dirty="0" smtClean="0"/>
              <a:t>(</a:t>
            </a:r>
            <a:r>
              <a:rPr lang="en-IN" sz="1200" i="1" dirty="0" smtClean="0"/>
              <a:t>continued</a:t>
            </a:r>
            <a:r>
              <a:rPr lang="en-IN" sz="1200" dirty="0" smtClean="0"/>
              <a:t>)</a:t>
            </a:r>
            <a:endParaRPr lang="en-IN" sz="1200" dirty="0"/>
          </a:p>
        </p:txBody>
      </p:sp>
    </p:spTree>
    <p:extLst>
      <p:ext uri="{BB962C8B-B14F-4D97-AF65-F5344CB8AC3E}">
        <p14:creationId xmlns:p14="http://schemas.microsoft.com/office/powerpoint/2010/main" val="3941595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sz="4000" noProof="0" dirty="0" smtClean="0"/>
              <a:t>How to Construct a Bivariate Table</a:t>
            </a:r>
            <a:br>
              <a:rPr lang="en-US" sz="4000" noProof="0" dirty="0" smtClean="0"/>
            </a:br>
            <a:r>
              <a:rPr lang="en-US" sz="4000" noProof="0" dirty="0" smtClean="0"/>
              <a:t>(cont.) </a:t>
            </a:r>
            <a:r>
              <a:rPr lang="en-US" sz="2700" noProof="0" dirty="0" smtClean="0"/>
              <a:t>(3 of 3)</a:t>
            </a:r>
            <a:endParaRPr lang="en-US" sz="2700"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9426414"/>
              </p:ext>
            </p:extLst>
          </p:nvPr>
        </p:nvGraphicFramePr>
        <p:xfrm>
          <a:off x="881744" y="1981203"/>
          <a:ext cx="7848600" cy="2557440"/>
        </p:xfrm>
        <a:graphic>
          <a:graphicData uri="http://schemas.openxmlformats.org/drawingml/2006/table">
            <a:tbl>
              <a:tblPr firstRow="1" firstCol="1" lastRow="1" lastCol="1" bandRow="1" bandCol="1">
                <a:tableStyleId>{BDBED569-4797-4DF1-A0F4-6AAB3CD982D8}</a:tableStyleId>
              </a:tblPr>
              <a:tblGrid>
                <a:gridCol w="2717800">
                  <a:extLst>
                    <a:ext uri="{9D8B030D-6E8A-4147-A177-3AD203B41FA5}">
                      <a16:colId xmlns:a16="http://schemas.microsoft.com/office/drawing/2014/main" val="20000"/>
                    </a:ext>
                  </a:extLst>
                </a:gridCol>
                <a:gridCol w="2565400">
                  <a:extLst>
                    <a:ext uri="{9D8B030D-6E8A-4147-A177-3AD203B41FA5}">
                      <a16:colId xmlns:a16="http://schemas.microsoft.com/office/drawing/2014/main" val="20001"/>
                    </a:ext>
                  </a:extLst>
                </a:gridCol>
                <a:gridCol w="2565400">
                  <a:extLst>
                    <a:ext uri="{9D8B030D-6E8A-4147-A177-3AD203B41FA5}">
                      <a16:colId xmlns:a16="http://schemas.microsoft.com/office/drawing/2014/main" val="20002"/>
                    </a:ext>
                  </a:extLst>
                </a:gridCol>
              </a:tblGrid>
              <a:tr h="188078">
                <a:tc>
                  <a:txBody>
                    <a:bodyPr/>
                    <a:lstStyle/>
                    <a:p>
                      <a:pPr>
                        <a:lnSpc>
                          <a:spcPct val="100000"/>
                        </a:lnSpc>
                        <a:spcBef>
                          <a:spcPts val="10"/>
                        </a:spcBef>
                        <a:spcAft>
                          <a:spcPts val="0"/>
                        </a:spcAft>
                      </a:pPr>
                      <a:r>
                        <a:rPr lang="en-US" sz="1200" b="1" dirty="0">
                          <a:effectLst/>
                        </a:rPr>
                        <a:t> </a:t>
                      </a:r>
                      <a:r>
                        <a:rPr lang="en-US" sz="1200" b="1" spc="-5" dirty="0" smtClean="0">
                          <a:effectLst/>
                        </a:rPr>
                        <a:t>Re</a:t>
                      </a:r>
                      <a:r>
                        <a:rPr lang="en-US" sz="1200" b="1" spc="-10" dirty="0" smtClean="0">
                          <a:effectLst/>
                        </a:rPr>
                        <a:t>s</a:t>
                      </a:r>
                      <a:r>
                        <a:rPr lang="en-US" sz="1200" b="1" spc="-25" dirty="0" smtClean="0">
                          <a:effectLst/>
                        </a:rPr>
                        <a:t>p</a:t>
                      </a:r>
                      <a:r>
                        <a:rPr lang="en-US" sz="1200" b="1" spc="-35" dirty="0" smtClean="0">
                          <a:effectLst/>
                        </a:rPr>
                        <a:t>on</a:t>
                      </a:r>
                      <a:r>
                        <a:rPr lang="en-US" sz="1200" b="1" spc="-25" dirty="0" smtClean="0">
                          <a:effectLst/>
                        </a:rPr>
                        <a:t>de</a:t>
                      </a:r>
                      <a:r>
                        <a:rPr lang="en-US" sz="1200" b="1" spc="-5" dirty="0" smtClean="0">
                          <a:effectLst/>
                        </a:rPr>
                        <a:t>n</a:t>
                      </a:r>
                      <a:r>
                        <a:rPr lang="en-US" sz="1200" b="1" dirty="0" smtClean="0">
                          <a:effectLst/>
                        </a:rPr>
                        <a:t>t</a:t>
                      </a:r>
                      <a:endParaRPr lang="en-IN" sz="1200" b="1" dirty="0">
                        <a:effectLst/>
                        <a:latin typeface="Calibri"/>
                        <a:ea typeface="Calibri"/>
                        <a:cs typeface="Times New Roman"/>
                      </a:endParaRPr>
                    </a:p>
                  </a:txBody>
                  <a:tcPr marL="68400" marR="68400" marT="68400" marB="68400"/>
                </a:tc>
                <a:tc>
                  <a:txBody>
                    <a:bodyPr/>
                    <a:lstStyle/>
                    <a:p>
                      <a:pPr marL="69850">
                        <a:lnSpc>
                          <a:spcPct val="100000"/>
                        </a:lnSpc>
                        <a:spcAft>
                          <a:spcPts val="0"/>
                        </a:spcAft>
                      </a:pPr>
                      <a:r>
                        <a:rPr lang="en-US" sz="1200" b="1" spc="-5" dirty="0" smtClean="0">
                          <a:effectLst/>
                        </a:rPr>
                        <a:t>R</a:t>
                      </a:r>
                      <a:r>
                        <a:rPr lang="en-US" sz="1200" b="1" spc="5" dirty="0" smtClean="0">
                          <a:effectLst/>
                        </a:rPr>
                        <a:t>a</a:t>
                      </a:r>
                      <a:r>
                        <a:rPr lang="en-US" sz="1200" b="1" spc="-25" dirty="0" smtClean="0">
                          <a:effectLst/>
                        </a:rPr>
                        <a:t>ce</a:t>
                      </a:r>
                      <a:endParaRPr lang="en-IN" sz="1200" b="1" dirty="0">
                        <a:effectLst/>
                        <a:latin typeface="Calibri"/>
                        <a:ea typeface="Calibri"/>
                        <a:cs typeface="Times New Roman"/>
                      </a:endParaRPr>
                    </a:p>
                  </a:txBody>
                  <a:tcPr marL="68400" marR="68400" marT="68400" marB="68400"/>
                </a:tc>
                <a:tc>
                  <a:txBody>
                    <a:bodyPr/>
                    <a:lstStyle/>
                    <a:p>
                      <a:pPr>
                        <a:lnSpc>
                          <a:spcPct val="100000"/>
                        </a:lnSpc>
                        <a:spcBef>
                          <a:spcPts val="10"/>
                        </a:spcBef>
                        <a:spcAft>
                          <a:spcPts val="0"/>
                        </a:spcAft>
                      </a:pPr>
                      <a:r>
                        <a:rPr lang="en-US" sz="1200" b="1" dirty="0">
                          <a:effectLst/>
                        </a:rPr>
                        <a:t> </a:t>
                      </a:r>
                      <a:r>
                        <a:rPr lang="en-US" sz="1200" b="1" spc="-5" dirty="0" smtClean="0">
                          <a:effectLst/>
                        </a:rPr>
                        <a:t>H</a:t>
                      </a:r>
                      <a:r>
                        <a:rPr lang="en-US" sz="1200" b="1" spc="-35" dirty="0" smtClean="0">
                          <a:effectLst/>
                        </a:rPr>
                        <a:t>o</a:t>
                      </a:r>
                      <a:r>
                        <a:rPr lang="en-US" sz="1200" b="1" spc="-30" dirty="0" smtClean="0">
                          <a:effectLst/>
                        </a:rPr>
                        <a:t>m</a:t>
                      </a:r>
                      <a:r>
                        <a:rPr lang="en-US" sz="1200" b="1" dirty="0" smtClean="0">
                          <a:effectLst/>
                        </a:rPr>
                        <a:t>e</a:t>
                      </a:r>
                      <a:r>
                        <a:rPr lang="en-US" sz="1200" b="1" spc="90" dirty="0" smtClean="0">
                          <a:effectLst/>
                        </a:rPr>
                        <a:t> </a:t>
                      </a:r>
                      <a:r>
                        <a:rPr lang="en-US" sz="1200" b="1" spc="-5" dirty="0">
                          <a:effectLst/>
                        </a:rPr>
                        <a:t>Ow</a:t>
                      </a:r>
                      <a:r>
                        <a:rPr lang="en-US" sz="1200" b="1" spc="-30" dirty="0">
                          <a:effectLst/>
                        </a:rPr>
                        <a:t>n</a:t>
                      </a:r>
                      <a:r>
                        <a:rPr lang="en-US" sz="1200" b="1" spc="-5" dirty="0">
                          <a:effectLst/>
                        </a:rPr>
                        <a:t>e</a:t>
                      </a:r>
                      <a:r>
                        <a:rPr lang="en-US" sz="1200" b="1" spc="20" dirty="0">
                          <a:effectLst/>
                        </a:rPr>
                        <a:t>r</a:t>
                      </a:r>
                      <a:r>
                        <a:rPr lang="en-US" sz="1200" b="1" spc="-10" dirty="0">
                          <a:effectLst/>
                        </a:rPr>
                        <a:t>s</a:t>
                      </a:r>
                      <a:r>
                        <a:rPr lang="en-US" sz="1200" b="1" spc="-30" dirty="0">
                          <a:effectLst/>
                        </a:rPr>
                        <a:t>hi</a:t>
                      </a:r>
                      <a:r>
                        <a:rPr lang="en-US" sz="1200" b="1" dirty="0">
                          <a:effectLst/>
                        </a:rPr>
                        <a:t>p</a:t>
                      </a:r>
                      <a:endParaRPr lang="en-IN" sz="1200" b="1"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0"/>
                  </a:ext>
                </a:extLst>
              </a:tr>
              <a:tr h="188078">
                <a:tc>
                  <a:txBody>
                    <a:bodyPr/>
                    <a:lstStyle/>
                    <a:p>
                      <a:pPr>
                        <a:lnSpc>
                          <a:spcPct val="100000"/>
                        </a:lnSpc>
                        <a:spcBef>
                          <a:spcPts val="15"/>
                        </a:spcBef>
                        <a:spcAft>
                          <a:spcPts val="0"/>
                        </a:spcAft>
                      </a:pPr>
                      <a:r>
                        <a:rPr lang="en-US" sz="1200" b="0" dirty="0">
                          <a:effectLst/>
                        </a:rPr>
                        <a:t> </a:t>
                      </a:r>
                      <a:r>
                        <a:rPr lang="en-US" sz="1200" b="0" spc="-5" dirty="0" smtClean="0">
                          <a:effectLst/>
                        </a:rPr>
                        <a:t>14</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1"/>
                  </a:ext>
                </a:extLst>
              </a:tr>
              <a:tr h="188078">
                <a:tc>
                  <a:txBody>
                    <a:bodyPr/>
                    <a:lstStyle/>
                    <a:p>
                      <a:pPr>
                        <a:lnSpc>
                          <a:spcPct val="100000"/>
                        </a:lnSpc>
                        <a:spcBef>
                          <a:spcPts val="20"/>
                        </a:spcBef>
                        <a:spcAft>
                          <a:spcPts val="0"/>
                        </a:spcAft>
                      </a:pPr>
                      <a:r>
                        <a:rPr lang="en-US" sz="1200" b="0" dirty="0">
                          <a:effectLst/>
                        </a:rPr>
                        <a:t> </a:t>
                      </a:r>
                      <a:r>
                        <a:rPr lang="en-US" sz="1200" b="0" spc="-5" dirty="0" smtClean="0">
                          <a:effectLst/>
                        </a:rPr>
                        <a:t>15</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20"/>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20"/>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2"/>
                  </a:ext>
                </a:extLst>
              </a:tr>
              <a:tr h="188078">
                <a:tc>
                  <a:txBody>
                    <a:bodyPr/>
                    <a:lstStyle/>
                    <a:p>
                      <a:pPr>
                        <a:lnSpc>
                          <a:spcPct val="100000"/>
                        </a:lnSpc>
                        <a:spcBef>
                          <a:spcPts val="15"/>
                        </a:spcBef>
                        <a:spcAft>
                          <a:spcPts val="0"/>
                        </a:spcAft>
                      </a:pPr>
                      <a:r>
                        <a:rPr lang="en-US" sz="1200" b="0" dirty="0">
                          <a:effectLst/>
                        </a:rPr>
                        <a:t> </a:t>
                      </a:r>
                      <a:r>
                        <a:rPr lang="en-US" sz="1200" b="0" spc="-5" dirty="0" smtClean="0">
                          <a:effectLst/>
                        </a:rPr>
                        <a:t>16</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3"/>
                  </a:ext>
                </a:extLst>
              </a:tr>
              <a:tr h="188078">
                <a:tc>
                  <a:txBody>
                    <a:bodyPr/>
                    <a:lstStyle/>
                    <a:p>
                      <a:pPr>
                        <a:lnSpc>
                          <a:spcPct val="100000"/>
                        </a:lnSpc>
                        <a:spcBef>
                          <a:spcPts val="20"/>
                        </a:spcBef>
                        <a:spcAft>
                          <a:spcPts val="0"/>
                        </a:spcAft>
                      </a:pPr>
                      <a:r>
                        <a:rPr lang="en-US" sz="1200" b="0" dirty="0">
                          <a:effectLst/>
                        </a:rPr>
                        <a:t> </a:t>
                      </a:r>
                      <a:r>
                        <a:rPr lang="en-US" sz="1200" b="0" spc="-5" dirty="0" smtClean="0">
                          <a:effectLst/>
                        </a:rPr>
                        <a:t>17</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20"/>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20"/>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4"/>
                  </a:ext>
                </a:extLst>
              </a:tr>
              <a:tr h="188078">
                <a:tc>
                  <a:txBody>
                    <a:bodyPr/>
                    <a:lstStyle/>
                    <a:p>
                      <a:pPr>
                        <a:lnSpc>
                          <a:spcPct val="100000"/>
                        </a:lnSpc>
                        <a:spcBef>
                          <a:spcPts val="15"/>
                        </a:spcBef>
                        <a:spcAft>
                          <a:spcPts val="0"/>
                        </a:spcAft>
                      </a:pPr>
                      <a:r>
                        <a:rPr lang="en-US" sz="1200" b="0" dirty="0">
                          <a:effectLst/>
                        </a:rPr>
                        <a:t> </a:t>
                      </a:r>
                      <a:r>
                        <a:rPr lang="en-US" sz="1200" b="0" spc="-5" dirty="0" smtClean="0">
                          <a:effectLst/>
                        </a:rPr>
                        <a:t>18</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25" dirty="0" smtClean="0">
                          <a:effectLst/>
                        </a:rPr>
                        <a:t>W</a:t>
                      </a:r>
                      <a:r>
                        <a:rPr lang="en-US" sz="1200" b="0" spc="-15" dirty="0" smtClean="0">
                          <a:effectLst/>
                        </a:rPr>
                        <a:t>h</a:t>
                      </a:r>
                      <a:r>
                        <a:rPr lang="en-US" sz="1200" b="0" spc="5" dirty="0" smtClean="0">
                          <a:effectLst/>
                        </a:rPr>
                        <a:t>i</a:t>
                      </a:r>
                      <a:r>
                        <a:rPr lang="en-US" sz="1200" b="0" spc="20" dirty="0" smtClean="0">
                          <a:effectLst/>
                        </a:rPr>
                        <a:t>t</a:t>
                      </a:r>
                      <a:r>
                        <a:rPr lang="en-US" sz="1200" b="0" dirty="0" smtClean="0">
                          <a:effectLst/>
                        </a:rPr>
                        <a:t>e</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15"/>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5"/>
                  </a:ext>
                </a:extLst>
              </a:tr>
              <a:tr h="188078">
                <a:tc>
                  <a:txBody>
                    <a:bodyPr/>
                    <a:lstStyle/>
                    <a:p>
                      <a:pPr>
                        <a:lnSpc>
                          <a:spcPct val="100000"/>
                        </a:lnSpc>
                        <a:spcBef>
                          <a:spcPts val="20"/>
                        </a:spcBef>
                        <a:spcAft>
                          <a:spcPts val="0"/>
                        </a:spcAft>
                      </a:pPr>
                      <a:r>
                        <a:rPr lang="en-US" sz="1200" b="0" dirty="0">
                          <a:effectLst/>
                        </a:rPr>
                        <a:t> </a:t>
                      </a:r>
                      <a:r>
                        <a:rPr lang="en-US" sz="1200" b="0" spc="-5" dirty="0" smtClean="0">
                          <a:effectLst/>
                        </a:rPr>
                        <a:t>19</a:t>
                      </a:r>
                      <a:endParaRPr lang="en-IN" sz="1200" b="0" dirty="0">
                        <a:effectLst/>
                        <a:latin typeface="Calibri"/>
                        <a:ea typeface="Calibri"/>
                        <a:cs typeface="Times New Roman"/>
                      </a:endParaRPr>
                    </a:p>
                  </a:txBody>
                  <a:tcPr marL="68400" marR="68400" marT="68400" marB="68400"/>
                </a:tc>
                <a:tc>
                  <a:txBody>
                    <a:bodyPr/>
                    <a:lstStyle/>
                    <a:p>
                      <a:pPr>
                        <a:lnSpc>
                          <a:spcPct val="100000"/>
                        </a:lnSpc>
                        <a:spcBef>
                          <a:spcPts val="20"/>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alpha val="20000"/>
                      </a:schemeClr>
                    </a:solidFill>
                  </a:tcPr>
                </a:tc>
                <a:tc>
                  <a:txBody>
                    <a:bodyPr/>
                    <a:lstStyle/>
                    <a:p>
                      <a:pPr>
                        <a:lnSpc>
                          <a:spcPct val="100000"/>
                        </a:lnSpc>
                        <a:spcBef>
                          <a:spcPts val="20"/>
                        </a:spcBef>
                        <a:spcAft>
                          <a:spcPts val="0"/>
                        </a:spcAft>
                      </a:pPr>
                      <a:r>
                        <a:rPr lang="en-US" sz="1200" b="0" dirty="0">
                          <a:effectLst/>
                        </a:rPr>
                        <a:t> </a:t>
                      </a:r>
                      <a:r>
                        <a:rPr lang="en-US" sz="1200" b="0" spc="-5" dirty="0" smtClean="0">
                          <a:effectLst/>
                        </a:rPr>
                        <a:t>O</a:t>
                      </a:r>
                      <a:r>
                        <a:rPr lang="en-US" sz="1200" b="0" spc="-25" dirty="0" smtClean="0">
                          <a:effectLst/>
                        </a:rPr>
                        <a:t>wn</a:t>
                      </a:r>
                      <a:endParaRPr lang="en-IN" sz="1200" b="0" dirty="0">
                        <a:effectLst/>
                        <a:latin typeface="Calibri"/>
                        <a:ea typeface="Calibri"/>
                        <a:cs typeface="Times New Roman"/>
                      </a:endParaRPr>
                    </a:p>
                  </a:txBody>
                  <a:tcPr marL="68400" marR="68400" marT="68400" marB="68400"/>
                </a:tc>
                <a:extLst>
                  <a:ext uri="{0D108BD9-81ED-4DB2-BD59-A6C34878D82A}">
                    <a16:rowId xmlns:a16="http://schemas.microsoft.com/office/drawing/2014/main" val="10006"/>
                  </a:ext>
                </a:extLst>
              </a:tr>
              <a:tr h="188078">
                <a:tc>
                  <a:txBody>
                    <a:bodyPr/>
                    <a:lstStyle/>
                    <a:p>
                      <a:pPr>
                        <a:lnSpc>
                          <a:spcPct val="100000"/>
                        </a:lnSpc>
                        <a:spcBef>
                          <a:spcPts val="20"/>
                        </a:spcBef>
                        <a:spcAft>
                          <a:spcPts val="0"/>
                        </a:spcAft>
                      </a:pPr>
                      <a:r>
                        <a:rPr lang="en-US" sz="1200" b="0" dirty="0">
                          <a:effectLst/>
                        </a:rPr>
                        <a:t> </a:t>
                      </a:r>
                      <a:r>
                        <a:rPr lang="en-US" sz="1200" b="0" spc="-5" dirty="0" smtClean="0">
                          <a:effectLst/>
                        </a:rPr>
                        <a:t>20</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a:lnSpc>
                          <a:spcPct val="100000"/>
                        </a:lnSpc>
                        <a:spcBef>
                          <a:spcPts val="20"/>
                        </a:spcBef>
                        <a:spcAft>
                          <a:spcPts val="0"/>
                        </a:spcAft>
                      </a:pPr>
                      <a:r>
                        <a:rPr lang="en-US" sz="1200" b="0" dirty="0">
                          <a:effectLst/>
                        </a:rPr>
                        <a:t> </a:t>
                      </a:r>
                      <a:r>
                        <a:rPr lang="en-US" sz="1200" b="0" spc="-5" dirty="0" smtClean="0">
                          <a:effectLst/>
                        </a:rPr>
                        <a:t>B</a:t>
                      </a:r>
                      <a:r>
                        <a:rPr lang="en-US" sz="1200" b="0" spc="5" dirty="0" smtClean="0">
                          <a:effectLst/>
                        </a:rPr>
                        <a:t>l</a:t>
                      </a:r>
                      <a:r>
                        <a:rPr lang="en-US" sz="1200" b="0" dirty="0" smtClean="0">
                          <a:effectLst/>
                        </a:rPr>
                        <a:t>a</a:t>
                      </a:r>
                      <a:r>
                        <a:rPr lang="en-US" sz="1200" b="0" spc="-5" dirty="0" smtClean="0">
                          <a:effectLst/>
                        </a:rPr>
                        <a:t>c</a:t>
                      </a:r>
                      <a:r>
                        <a:rPr lang="en-US" sz="1200" b="0" dirty="0" smtClean="0">
                          <a:effectLst/>
                        </a:rPr>
                        <a:t>k</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tc>
                  <a:txBody>
                    <a:bodyPr/>
                    <a:lstStyle/>
                    <a:p>
                      <a:pPr>
                        <a:lnSpc>
                          <a:spcPct val="100000"/>
                        </a:lnSpc>
                        <a:spcBef>
                          <a:spcPts val="20"/>
                        </a:spcBef>
                        <a:spcAft>
                          <a:spcPts val="0"/>
                        </a:spcAft>
                      </a:pPr>
                      <a:r>
                        <a:rPr lang="en-US" sz="1200" b="0" dirty="0">
                          <a:effectLst/>
                        </a:rPr>
                        <a:t> </a:t>
                      </a:r>
                      <a:r>
                        <a:rPr lang="en-US" sz="1200" b="0" spc="-5" dirty="0" smtClean="0">
                          <a:effectLst/>
                        </a:rPr>
                        <a:t>r</a:t>
                      </a:r>
                      <a:r>
                        <a:rPr lang="en-US" sz="1200" b="0" spc="-15" dirty="0" smtClean="0">
                          <a:effectLst/>
                        </a:rPr>
                        <a:t>e</a:t>
                      </a:r>
                      <a:r>
                        <a:rPr lang="en-US" sz="1200" b="0" spc="-20" dirty="0" smtClean="0">
                          <a:effectLst/>
                        </a:rPr>
                        <a:t>nt</a:t>
                      </a:r>
                      <a:endParaRPr lang="en-IN" sz="1200" b="0" dirty="0">
                        <a:effectLst/>
                        <a:latin typeface="Calibri"/>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7"/>
                  </a:ext>
                </a:extLst>
              </a:tr>
            </a:tbl>
          </a:graphicData>
        </a:graphic>
      </p:graphicFrame>
      <p:sp>
        <p:nvSpPr>
          <p:cNvPr id="10" name="TextBox 9"/>
          <p:cNvSpPr txBox="1"/>
          <p:nvPr/>
        </p:nvSpPr>
        <p:spPr>
          <a:xfrm>
            <a:off x="685800" y="1676400"/>
            <a:ext cx="1295400" cy="276999"/>
          </a:xfrm>
          <a:prstGeom prst="rect">
            <a:avLst/>
          </a:prstGeom>
          <a:noFill/>
        </p:spPr>
        <p:txBody>
          <a:bodyPr wrap="square" rtlCol="0">
            <a:spAutoFit/>
          </a:bodyPr>
          <a:lstStyle/>
          <a:p>
            <a:pPr algn="ctr"/>
            <a:r>
              <a:rPr lang="en-IN" sz="1200" dirty="0" smtClean="0"/>
              <a:t>(</a:t>
            </a:r>
            <a:r>
              <a:rPr lang="en-IN" sz="1200" i="1" dirty="0" smtClean="0"/>
              <a:t>continued</a:t>
            </a:r>
            <a:r>
              <a:rPr lang="en-IN" sz="1200" dirty="0" smtClean="0"/>
              <a:t>)</a:t>
            </a:r>
            <a:endParaRPr lang="en-IN" sz="1200" dirty="0"/>
          </a:p>
        </p:txBody>
      </p:sp>
    </p:spTree>
    <p:extLst>
      <p:ext uri="{BB962C8B-B14F-4D97-AF65-F5344CB8AC3E}">
        <p14:creationId xmlns:p14="http://schemas.microsoft.com/office/powerpoint/2010/main" val="2142811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fontScale="90000"/>
          </a:bodyPr>
          <a:lstStyle/>
          <a:p>
            <a:r>
              <a:rPr lang="en-US" noProof="0" dirty="0" smtClean="0"/>
              <a:t>How to Compute </a:t>
            </a:r>
            <a:r>
              <a:rPr lang="en-US" noProof="0" dirty="0"/>
              <a:t>P</a:t>
            </a:r>
            <a:r>
              <a:rPr lang="en-US" noProof="0" dirty="0" smtClean="0"/>
              <a:t>ercentages in a Bivariate Table </a:t>
            </a:r>
            <a:r>
              <a:rPr lang="en-US" sz="2700" noProof="0" dirty="0" smtClean="0"/>
              <a:t>(1 of 3)</a:t>
            </a:r>
            <a:endParaRPr lang="en-US" sz="2700" noProof="0" dirty="0"/>
          </a:p>
        </p:txBody>
      </p:sp>
      <p:sp>
        <p:nvSpPr>
          <p:cNvPr id="9" name="Content Placeholder 8"/>
          <p:cNvSpPr>
            <a:spLocks noGrp="1"/>
          </p:cNvSpPr>
          <p:nvPr>
            <p:ph idx="1"/>
          </p:nvPr>
        </p:nvSpPr>
        <p:spPr>
          <a:xfrm>
            <a:off x="304800" y="2209800"/>
            <a:ext cx="8382000" cy="4146550"/>
          </a:xfrm>
        </p:spPr>
        <p:txBody>
          <a:bodyPr>
            <a:normAutofit/>
          </a:bodyPr>
          <a:lstStyle/>
          <a:p>
            <a:pPr marL="0" indent="0">
              <a:spcBef>
                <a:spcPts val="0"/>
              </a:spcBef>
              <a:buNone/>
              <a:defRPr/>
            </a:pPr>
            <a:r>
              <a:rPr lang="en-US" noProof="0" dirty="0"/>
              <a:t>Calculating Percentages </a:t>
            </a:r>
            <a:r>
              <a:rPr lang="en-US" noProof="0" dirty="0" smtClean="0"/>
              <a:t>within </a:t>
            </a:r>
            <a:r>
              <a:rPr lang="en-US" noProof="0" dirty="0"/>
              <a:t>Each Category of the Independent </a:t>
            </a:r>
            <a:r>
              <a:rPr lang="en-US" noProof="0" dirty="0" smtClean="0"/>
              <a:t>Variable</a:t>
            </a:r>
            <a:endParaRPr lang="en-US" noProof="0" dirty="0"/>
          </a:p>
          <a:p>
            <a:pPr lvl="0"/>
            <a:r>
              <a:rPr lang="en-US" noProof="0" dirty="0" smtClean="0"/>
              <a:t>Variable arrayed in columns.</a:t>
            </a:r>
          </a:p>
          <a:p>
            <a:pPr lvl="0"/>
            <a:r>
              <a:rPr lang="en-US" noProof="0" dirty="0" smtClean="0"/>
              <a:t>Frequencies divided by total of column.</a:t>
            </a:r>
          </a:p>
          <a:p>
            <a:pPr lvl="0"/>
            <a:r>
              <a:rPr lang="en-US" noProof="0" dirty="0" smtClean="0"/>
              <a:t>Variable arrayed in rows.</a:t>
            </a:r>
          </a:p>
          <a:p>
            <a:pPr lvl="0"/>
            <a:r>
              <a:rPr lang="en-US" noProof="0" dirty="0" smtClean="0"/>
              <a:t>Frequencies </a:t>
            </a:r>
            <a:r>
              <a:rPr lang="en-US" noProof="0" dirty="0"/>
              <a:t>divided by total of </a:t>
            </a:r>
            <a:r>
              <a:rPr lang="en-US" noProof="0" dirty="0" smtClean="0"/>
              <a:t>row.</a:t>
            </a:r>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462328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09600"/>
            <a:ext cx="8229600" cy="1295400"/>
          </a:xfrm>
        </p:spPr>
        <p:txBody>
          <a:bodyPr>
            <a:normAutofit fontScale="90000"/>
          </a:bodyPr>
          <a:lstStyle/>
          <a:p>
            <a:r>
              <a:rPr lang="en-US" noProof="0" dirty="0" smtClean="0"/>
              <a:t>How to Compute </a:t>
            </a:r>
            <a:r>
              <a:rPr lang="en-US" noProof="0" dirty="0"/>
              <a:t>P</a:t>
            </a:r>
            <a:r>
              <a:rPr lang="en-US" noProof="0" dirty="0" smtClean="0"/>
              <a:t>ercentages in a Bivariate Table </a:t>
            </a:r>
            <a:r>
              <a:rPr lang="en-US" sz="2700" noProof="0" dirty="0" smtClean="0"/>
              <a:t>(2 of 3)</a:t>
            </a:r>
            <a:endParaRPr lang="en-US" sz="2700" noProof="0" dirty="0"/>
          </a:p>
        </p:txBody>
      </p:sp>
      <p:sp>
        <p:nvSpPr>
          <p:cNvPr id="9" name="Content Placeholder 8"/>
          <p:cNvSpPr>
            <a:spLocks noGrp="1"/>
          </p:cNvSpPr>
          <p:nvPr>
            <p:ph idx="1"/>
          </p:nvPr>
        </p:nvSpPr>
        <p:spPr>
          <a:xfrm>
            <a:off x="304800" y="1828800"/>
            <a:ext cx="8382000" cy="4146550"/>
          </a:xfrm>
        </p:spPr>
        <p:txBody>
          <a:bodyPr>
            <a:normAutofit/>
          </a:bodyPr>
          <a:lstStyle/>
          <a:p>
            <a:pPr marL="0" indent="0">
              <a:spcBef>
                <a:spcPts val="0"/>
              </a:spcBef>
              <a:buNone/>
              <a:defRPr/>
            </a:pPr>
            <a:r>
              <a:rPr lang="en-US" noProof="0" dirty="0" smtClean="0"/>
              <a:t>Calculating Percentages within Each Category of the Independent Variable</a:t>
            </a:r>
          </a:p>
          <a:p>
            <a:pPr marL="0" indent="0" algn="ctr">
              <a:spcBef>
                <a:spcPts val="0"/>
              </a:spcBef>
              <a:buNone/>
              <a:defRPr/>
            </a:pPr>
            <a:endParaRPr lang="en-US" b="1" noProof="0" dirty="0" smtClean="0">
              <a:solidFill>
                <a:srgbClr val="FF0000"/>
              </a:solidFill>
            </a:endParaRPr>
          </a:p>
          <a:p>
            <a:pPr marL="0" indent="0">
              <a:spcBef>
                <a:spcPts val="0"/>
              </a:spcBef>
              <a:buNone/>
              <a:defRPr/>
            </a:pPr>
            <a:endParaRPr lang="en-US"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743751098"/>
              </p:ext>
            </p:extLst>
          </p:nvPr>
        </p:nvGraphicFramePr>
        <p:xfrm>
          <a:off x="609599" y="3428999"/>
          <a:ext cx="8001001" cy="2057403"/>
        </p:xfrm>
        <a:graphic>
          <a:graphicData uri="http://schemas.openxmlformats.org/drawingml/2006/table">
            <a:tbl>
              <a:tblPr firstRow="1" firstCol="1" lastRow="1" lastCol="1" bandRow="1" bandCol="1">
                <a:tableStyleId>{BDBED569-4797-4DF1-A0F4-6AAB3CD982D8}</a:tableStyleId>
              </a:tblPr>
              <a:tblGrid>
                <a:gridCol w="1994694">
                  <a:extLst>
                    <a:ext uri="{9D8B030D-6E8A-4147-A177-3AD203B41FA5}">
                      <a16:colId xmlns:a16="http://schemas.microsoft.com/office/drawing/2014/main" val="20000"/>
                    </a:ext>
                  </a:extLst>
                </a:gridCol>
                <a:gridCol w="2196307">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tblGrid>
              <a:tr h="348398">
                <a:tc rowSpan="2">
                  <a:txBody>
                    <a:bodyPr/>
                    <a:lstStyle/>
                    <a:p>
                      <a:pPr>
                        <a:lnSpc>
                          <a:spcPct val="100000"/>
                        </a:lnSpc>
                        <a:spcAft>
                          <a:spcPts val="0"/>
                        </a:spcAft>
                      </a:pPr>
                      <a:r>
                        <a:rPr lang="en-US" sz="1200" b="1" spc="-5" dirty="0">
                          <a:effectLst/>
                          <a:latin typeface="+mj-lt"/>
                        </a:rPr>
                        <a:t>H</a:t>
                      </a:r>
                      <a:r>
                        <a:rPr lang="en-US" sz="1200" b="1" spc="-35" dirty="0">
                          <a:effectLst/>
                          <a:latin typeface="+mj-lt"/>
                        </a:rPr>
                        <a:t>o</a:t>
                      </a:r>
                      <a:r>
                        <a:rPr lang="en-US" sz="1200" b="1" spc="-30" dirty="0">
                          <a:effectLst/>
                          <a:latin typeface="+mj-lt"/>
                        </a:rPr>
                        <a:t>m</a:t>
                      </a:r>
                      <a:r>
                        <a:rPr lang="en-US" sz="1200" b="1" dirty="0">
                          <a:effectLst/>
                          <a:latin typeface="+mj-lt"/>
                        </a:rPr>
                        <a:t>e</a:t>
                      </a:r>
                      <a:r>
                        <a:rPr lang="en-US" sz="1200" b="1" spc="90" dirty="0">
                          <a:effectLst/>
                          <a:latin typeface="+mj-lt"/>
                        </a:rPr>
                        <a:t> </a:t>
                      </a:r>
                      <a:r>
                        <a:rPr lang="en-US" sz="1200" b="1" spc="-5" dirty="0">
                          <a:effectLst/>
                          <a:latin typeface="+mj-lt"/>
                        </a:rPr>
                        <a:t>Ow</a:t>
                      </a:r>
                      <a:r>
                        <a:rPr lang="en-US" sz="1200" b="1" spc="-30" dirty="0">
                          <a:effectLst/>
                          <a:latin typeface="+mj-lt"/>
                        </a:rPr>
                        <a:t>n</a:t>
                      </a:r>
                      <a:r>
                        <a:rPr lang="en-US" sz="1200" b="1" spc="-5" dirty="0">
                          <a:effectLst/>
                          <a:latin typeface="+mj-lt"/>
                        </a:rPr>
                        <a:t>e</a:t>
                      </a:r>
                      <a:r>
                        <a:rPr lang="en-US" sz="1200" b="1" spc="20" dirty="0">
                          <a:effectLst/>
                          <a:latin typeface="+mj-lt"/>
                        </a:rPr>
                        <a:t>r</a:t>
                      </a:r>
                      <a:r>
                        <a:rPr lang="en-US" sz="1200" b="1" spc="-10" dirty="0">
                          <a:effectLst/>
                          <a:latin typeface="+mj-lt"/>
                        </a:rPr>
                        <a:t>s</a:t>
                      </a:r>
                      <a:r>
                        <a:rPr lang="en-US" sz="1200" b="1" spc="-30" dirty="0">
                          <a:effectLst/>
                          <a:latin typeface="+mj-lt"/>
                        </a:rPr>
                        <a:t>hi</a:t>
                      </a:r>
                      <a:r>
                        <a:rPr lang="en-US" sz="1200" b="1" dirty="0">
                          <a:effectLst/>
                          <a:latin typeface="+mj-lt"/>
                        </a:rPr>
                        <a:t>p</a:t>
                      </a:r>
                      <a:endParaRPr lang="en-IN" sz="1200" b="1" dirty="0">
                        <a:effectLst/>
                        <a:latin typeface="+mj-lt"/>
                        <a:ea typeface="Calibri"/>
                        <a:cs typeface="Times New Roman"/>
                      </a:endParaRPr>
                    </a:p>
                  </a:txBody>
                  <a:tcPr marL="68400" marR="68400" marT="68400" marB="68400" anchor="b">
                    <a:solidFill>
                      <a:schemeClr val="accent5">
                        <a:lumMod val="20000"/>
                        <a:lumOff val="80000"/>
                      </a:schemeClr>
                    </a:solidFill>
                  </a:tcPr>
                </a:tc>
                <a:tc gridSpan="2">
                  <a:txBody>
                    <a:bodyPr/>
                    <a:lstStyle/>
                    <a:p>
                      <a:pPr marR="1905" algn="ctr">
                        <a:lnSpc>
                          <a:spcPct val="100000"/>
                        </a:lnSpc>
                        <a:spcAft>
                          <a:spcPts val="0"/>
                        </a:spcAft>
                      </a:pPr>
                      <a:r>
                        <a:rPr lang="en-US" sz="1200" b="1" spc="-5" dirty="0">
                          <a:effectLst/>
                          <a:latin typeface="+mj-lt"/>
                        </a:rPr>
                        <a:t>R</a:t>
                      </a:r>
                      <a:r>
                        <a:rPr lang="en-US" sz="1200" b="1" spc="5" dirty="0">
                          <a:effectLst/>
                          <a:latin typeface="+mj-lt"/>
                        </a:rPr>
                        <a:t>a</a:t>
                      </a:r>
                      <a:r>
                        <a:rPr lang="en-US" sz="1200" b="1" spc="-25" dirty="0">
                          <a:effectLst/>
                          <a:latin typeface="+mj-lt"/>
                        </a:rPr>
                        <a:t>ce</a:t>
                      </a:r>
                      <a:endParaRPr lang="en-IN" sz="1200" b="1" dirty="0">
                        <a:effectLst/>
                        <a:latin typeface="+mj-lt"/>
                        <a:ea typeface="Calibri"/>
                        <a:cs typeface="Times New Roman"/>
                      </a:endParaRPr>
                    </a:p>
                  </a:txBody>
                  <a:tcPr marL="68400" marR="68400" marT="68400" marB="68400" anchor="b">
                    <a:solidFill>
                      <a:schemeClr val="accent5">
                        <a:lumMod val="20000"/>
                        <a:lumOff val="80000"/>
                      </a:schemeClr>
                    </a:solidFill>
                  </a:tcPr>
                </a:tc>
                <a:tc hMerge="1">
                  <a:txBody>
                    <a:bodyPr/>
                    <a:lstStyle/>
                    <a:p>
                      <a:endParaRPr lang="en-IN"/>
                    </a:p>
                  </a:txBody>
                  <a:tcPr/>
                </a:tc>
                <a:tc rowSpan="2">
                  <a:txBody>
                    <a:bodyPr/>
                    <a:lstStyle/>
                    <a:p>
                      <a:pPr marR="5715" algn="ctr">
                        <a:lnSpc>
                          <a:spcPct val="100000"/>
                        </a:lnSpc>
                        <a:spcAft>
                          <a:spcPts val="0"/>
                        </a:spcAft>
                      </a:pPr>
                      <a:r>
                        <a:rPr lang="en-US" sz="1200" b="1" spc="-140" dirty="0" smtClean="0">
                          <a:effectLst/>
                          <a:latin typeface="+mj-lt"/>
                        </a:rPr>
                        <a:t>           T</a:t>
                      </a:r>
                      <a:r>
                        <a:rPr lang="en-US" sz="1200" b="1" spc="-5" dirty="0" smtClean="0">
                          <a:effectLst/>
                          <a:latin typeface="+mj-lt"/>
                        </a:rPr>
                        <a:t>o</a:t>
                      </a:r>
                      <a:r>
                        <a:rPr lang="en-US" sz="1200" b="1" spc="30" dirty="0" smtClean="0">
                          <a:effectLst/>
                          <a:latin typeface="+mj-lt"/>
                        </a:rPr>
                        <a:t>t</a:t>
                      </a:r>
                      <a:r>
                        <a:rPr lang="en-US" sz="1200" b="1" spc="5" dirty="0" smtClean="0">
                          <a:effectLst/>
                          <a:latin typeface="+mj-lt"/>
                        </a:rPr>
                        <a:t>a</a:t>
                      </a:r>
                      <a:r>
                        <a:rPr lang="en-US" sz="1200" b="1" dirty="0" smtClean="0">
                          <a:effectLst/>
                          <a:latin typeface="+mj-lt"/>
                        </a:rPr>
                        <a:t>l</a:t>
                      </a:r>
                      <a:endParaRPr lang="en-IN" sz="1200" b="1" dirty="0">
                        <a:effectLst/>
                        <a:latin typeface="+mj-lt"/>
                        <a:ea typeface="Calibri"/>
                        <a:cs typeface="Times New Roman"/>
                      </a:endParaRPr>
                    </a:p>
                  </a:txBody>
                  <a:tcPr marL="68400" marR="68400" marT="68400" marB="68400" anchor="b">
                    <a:solidFill>
                      <a:schemeClr val="accent5">
                        <a:lumMod val="20000"/>
                        <a:lumOff val="80000"/>
                      </a:schemeClr>
                    </a:solidFill>
                  </a:tcPr>
                </a:tc>
                <a:extLst>
                  <a:ext uri="{0D108BD9-81ED-4DB2-BD59-A6C34878D82A}">
                    <a16:rowId xmlns:a16="http://schemas.microsoft.com/office/drawing/2014/main" val="10000"/>
                  </a:ext>
                </a:extLst>
              </a:tr>
              <a:tr h="341801">
                <a:tc vMerge="1">
                  <a:txBody>
                    <a:bodyPr/>
                    <a:lstStyle/>
                    <a:p>
                      <a:endParaRPr lang="en-IN"/>
                    </a:p>
                  </a:txBody>
                  <a:tcPr/>
                </a:tc>
                <a:tc>
                  <a:txBody>
                    <a:bodyPr/>
                    <a:lstStyle/>
                    <a:p>
                      <a:pPr marR="1270" algn="ctr">
                        <a:lnSpc>
                          <a:spcPct val="100000"/>
                        </a:lnSpc>
                        <a:spcBef>
                          <a:spcPts val="460"/>
                        </a:spcBef>
                        <a:spcAft>
                          <a:spcPts val="0"/>
                        </a:spcAft>
                      </a:pPr>
                      <a:r>
                        <a:rPr lang="en-US" sz="1200" b="1" spc="-5" dirty="0">
                          <a:effectLst/>
                          <a:latin typeface="+mj-lt"/>
                        </a:rPr>
                        <a:t>B</a:t>
                      </a:r>
                      <a:r>
                        <a:rPr lang="en-US" sz="1200" b="1" spc="-10" dirty="0">
                          <a:effectLst/>
                          <a:latin typeface="+mj-lt"/>
                        </a:rPr>
                        <a:t>l</a:t>
                      </a:r>
                      <a:r>
                        <a:rPr lang="en-US" sz="1200" b="1" spc="5" dirty="0">
                          <a:effectLst/>
                          <a:latin typeface="+mj-lt"/>
                        </a:rPr>
                        <a:t>a</a:t>
                      </a:r>
                      <a:r>
                        <a:rPr lang="en-US" sz="1200" b="1" spc="-15" dirty="0">
                          <a:effectLst/>
                          <a:latin typeface="+mj-lt"/>
                        </a:rPr>
                        <a:t>ck</a:t>
                      </a:r>
                      <a:endParaRPr lang="en-IN" sz="1200" b="1" dirty="0">
                        <a:effectLst/>
                        <a:latin typeface="+mj-lt"/>
                        <a:ea typeface="Calibri"/>
                        <a:cs typeface="Times New Roman"/>
                      </a:endParaRPr>
                    </a:p>
                  </a:txBody>
                  <a:tcPr marL="68400" marR="68400" marT="68400" marB="68400" anchor="b"/>
                </a:tc>
                <a:tc>
                  <a:txBody>
                    <a:bodyPr/>
                    <a:lstStyle/>
                    <a:p>
                      <a:pPr algn="ctr">
                        <a:lnSpc>
                          <a:spcPct val="100000"/>
                        </a:lnSpc>
                        <a:spcBef>
                          <a:spcPts val="460"/>
                        </a:spcBef>
                        <a:spcAft>
                          <a:spcPts val="0"/>
                        </a:spcAft>
                      </a:pPr>
                      <a:r>
                        <a:rPr lang="en-US" sz="1200" b="1" spc="-25" dirty="0">
                          <a:effectLst/>
                          <a:latin typeface="+mj-lt"/>
                        </a:rPr>
                        <a:t>W</a:t>
                      </a:r>
                      <a:r>
                        <a:rPr lang="en-US" sz="1200" b="1" spc="-35" dirty="0">
                          <a:effectLst/>
                          <a:latin typeface="+mj-lt"/>
                        </a:rPr>
                        <a:t>h</a:t>
                      </a:r>
                      <a:r>
                        <a:rPr lang="en-US" sz="1200" b="1" dirty="0">
                          <a:effectLst/>
                          <a:latin typeface="+mj-lt"/>
                        </a:rPr>
                        <a:t>i</a:t>
                      </a:r>
                      <a:r>
                        <a:rPr lang="en-US" sz="1200" b="1" spc="10" dirty="0">
                          <a:effectLst/>
                          <a:latin typeface="+mj-lt"/>
                        </a:rPr>
                        <a:t>t</a:t>
                      </a:r>
                      <a:r>
                        <a:rPr lang="en-US" sz="1200" b="1" dirty="0">
                          <a:effectLst/>
                          <a:latin typeface="+mj-lt"/>
                        </a:rPr>
                        <a:t>e</a:t>
                      </a:r>
                      <a:endParaRPr lang="en-IN" sz="1200" b="1" dirty="0">
                        <a:effectLst/>
                        <a:latin typeface="+mj-lt"/>
                        <a:ea typeface="Calibri"/>
                        <a:cs typeface="Times New Roman"/>
                      </a:endParaRPr>
                    </a:p>
                  </a:txBody>
                  <a:tcPr marL="68400" marR="68400" marT="68400" marB="68400" anchor="b"/>
                </a:tc>
                <a:tc vMerge="1">
                  <a:txBody>
                    <a:bodyPr/>
                    <a:lstStyle/>
                    <a:p>
                      <a:endParaRPr lang="en-IN"/>
                    </a:p>
                  </a:txBody>
                  <a:tcPr/>
                </a:tc>
                <a:extLst>
                  <a:ext uri="{0D108BD9-81ED-4DB2-BD59-A6C34878D82A}">
                    <a16:rowId xmlns:a16="http://schemas.microsoft.com/office/drawing/2014/main" val="10001"/>
                  </a:ext>
                </a:extLst>
              </a:tr>
              <a:tr h="341801">
                <a:tc>
                  <a:txBody>
                    <a:bodyPr/>
                    <a:lstStyle/>
                    <a:p>
                      <a:pPr>
                        <a:lnSpc>
                          <a:spcPct val="100000"/>
                        </a:lnSpc>
                        <a:spcBef>
                          <a:spcPts val="460"/>
                        </a:spcBef>
                        <a:spcAft>
                          <a:spcPts val="0"/>
                        </a:spcAft>
                      </a:pPr>
                      <a:r>
                        <a:rPr lang="en-US" sz="1200" b="0" spc="-5" dirty="0">
                          <a:effectLst/>
                          <a:latin typeface="+mj-lt"/>
                        </a:rPr>
                        <a:t>O</a:t>
                      </a:r>
                      <a:r>
                        <a:rPr lang="en-US" sz="1200" b="0" spc="-25" dirty="0">
                          <a:effectLst/>
                          <a:latin typeface="+mj-lt"/>
                        </a:rPr>
                        <a:t>wn</a:t>
                      </a:r>
                      <a:endParaRPr lang="en-IN" sz="1200" b="0" dirty="0">
                        <a:effectLst/>
                        <a:latin typeface="+mj-lt"/>
                        <a:ea typeface="Calibri"/>
                        <a:cs typeface="Times New Roman"/>
                      </a:endParaRPr>
                    </a:p>
                  </a:txBody>
                  <a:tcPr marL="68400" marR="68400" marT="68400" marB="68400">
                    <a:solidFill>
                      <a:schemeClr val="bg1"/>
                    </a:solidFill>
                  </a:tcPr>
                </a:tc>
                <a:tc>
                  <a:txBody>
                    <a:bodyPr/>
                    <a:lstStyle/>
                    <a:p>
                      <a:pPr marL="438785" marR="471170" algn="ctr">
                        <a:lnSpc>
                          <a:spcPct val="100000"/>
                        </a:lnSpc>
                        <a:spcBef>
                          <a:spcPts val="460"/>
                        </a:spcBef>
                        <a:spcAft>
                          <a:spcPts val="0"/>
                        </a:spcAft>
                      </a:pPr>
                      <a:r>
                        <a:rPr lang="en-US" sz="1200" spc="-5" dirty="0">
                          <a:effectLst/>
                          <a:latin typeface="+mj-lt"/>
                        </a:rPr>
                        <a:t>33%</a:t>
                      </a:r>
                      <a:endParaRPr lang="en-IN" sz="1200" dirty="0">
                        <a:effectLst/>
                        <a:latin typeface="+mj-lt"/>
                        <a:ea typeface="Calibri"/>
                        <a:cs typeface="Times New Roman"/>
                      </a:endParaRPr>
                    </a:p>
                  </a:txBody>
                  <a:tcPr marL="68400" marR="68400" marT="68400" marB="68400">
                    <a:solidFill>
                      <a:schemeClr val="bg1"/>
                    </a:solidFill>
                  </a:tcPr>
                </a:tc>
                <a:tc>
                  <a:txBody>
                    <a:bodyPr/>
                    <a:lstStyle/>
                    <a:p>
                      <a:pPr marR="32385" algn="ctr">
                        <a:lnSpc>
                          <a:spcPct val="100000"/>
                        </a:lnSpc>
                        <a:spcBef>
                          <a:spcPts val="460"/>
                        </a:spcBef>
                        <a:spcAft>
                          <a:spcPts val="0"/>
                        </a:spcAft>
                      </a:pPr>
                      <a:r>
                        <a:rPr lang="en-US" sz="1200" spc="-5" dirty="0">
                          <a:effectLst/>
                          <a:latin typeface="+mj-lt"/>
                        </a:rPr>
                        <a:t>64%</a:t>
                      </a:r>
                      <a:endParaRPr lang="en-IN" sz="1200" dirty="0">
                        <a:effectLst/>
                        <a:latin typeface="+mj-lt"/>
                        <a:ea typeface="Calibri"/>
                        <a:cs typeface="Times New Roman"/>
                      </a:endParaRPr>
                    </a:p>
                  </a:txBody>
                  <a:tcPr marL="68400" marR="68400" marT="68400" marB="68400">
                    <a:solidFill>
                      <a:schemeClr val="bg1"/>
                    </a:solidFill>
                  </a:tcPr>
                </a:tc>
                <a:tc>
                  <a:txBody>
                    <a:bodyPr/>
                    <a:lstStyle/>
                    <a:p>
                      <a:pPr marR="51435" algn="ctr">
                        <a:lnSpc>
                          <a:spcPct val="100000"/>
                        </a:lnSpc>
                        <a:spcBef>
                          <a:spcPts val="460"/>
                        </a:spcBef>
                        <a:spcAft>
                          <a:spcPts val="0"/>
                        </a:spcAft>
                      </a:pPr>
                      <a:r>
                        <a:rPr lang="en-US" sz="1200" b="0" spc="-5" dirty="0" smtClean="0">
                          <a:effectLst/>
                          <a:latin typeface="+mj-lt"/>
                        </a:rPr>
                        <a:t>          50</a:t>
                      </a:r>
                      <a:r>
                        <a:rPr lang="en-US" sz="1200" b="0" spc="-5" dirty="0">
                          <a:effectLst/>
                          <a:latin typeface="+mj-lt"/>
                        </a:rPr>
                        <a:t>%</a:t>
                      </a:r>
                      <a:endParaRPr lang="en-IN" sz="1200" b="0" dirty="0">
                        <a:effectLst/>
                        <a:latin typeface="+mj-lt"/>
                        <a:ea typeface="Calibri"/>
                        <a:cs typeface="Times New Roman"/>
                      </a:endParaRPr>
                    </a:p>
                  </a:txBody>
                  <a:tcPr marL="68400" marR="68400" marT="68400" marB="68400">
                    <a:solidFill>
                      <a:schemeClr val="bg1"/>
                    </a:solidFill>
                  </a:tcPr>
                </a:tc>
                <a:extLst>
                  <a:ext uri="{0D108BD9-81ED-4DB2-BD59-A6C34878D82A}">
                    <a16:rowId xmlns:a16="http://schemas.microsoft.com/office/drawing/2014/main" val="10002"/>
                  </a:ext>
                </a:extLst>
              </a:tr>
              <a:tr h="341801">
                <a:tc>
                  <a:txBody>
                    <a:bodyPr/>
                    <a:lstStyle/>
                    <a:p>
                      <a:pPr>
                        <a:lnSpc>
                          <a:spcPct val="100000"/>
                        </a:lnSpc>
                        <a:spcBef>
                          <a:spcPts val="460"/>
                        </a:spcBef>
                        <a:spcAft>
                          <a:spcPts val="0"/>
                        </a:spcAft>
                      </a:pPr>
                      <a:r>
                        <a:rPr lang="en-US" sz="1200" b="0" spc="-5" dirty="0">
                          <a:effectLst/>
                          <a:latin typeface="+mj-lt"/>
                        </a:rPr>
                        <a:t>r</a:t>
                      </a:r>
                      <a:r>
                        <a:rPr lang="en-US" sz="1200" b="0" spc="-15" dirty="0">
                          <a:effectLst/>
                          <a:latin typeface="+mj-lt"/>
                        </a:rPr>
                        <a:t>e</a:t>
                      </a:r>
                      <a:r>
                        <a:rPr lang="en-US" sz="1200" b="0" spc="-20" dirty="0">
                          <a:effectLst/>
                          <a:latin typeface="+mj-lt"/>
                        </a:rPr>
                        <a:t>nt</a:t>
                      </a:r>
                      <a:endParaRPr lang="en-IN" sz="1200" b="0" dirty="0">
                        <a:effectLst/>
                        <a:latin typeface="+mj-lt"/>
                        <a:ea typeface="Calibri"/>
                        <a:cs typeface="Times New Roman"/>
                      </a:endParaRPr>
                    </a:p>
                  </a:txBody>
                  <a:tcPr marL="68400" marR="68400" marT="68400" marB="68400"/>
                </a:tc>
                <a:tc>
                  <a:txBody>
                    <a:bodyPr/>
                    <a:lstStyle/>
                    <a:p>
                      <a:pPr marR="32385" algn="ctr">
                        <a:lnSpc>
                          <a:spcPct val="100000"/>
                        </a:lnSpc>
                        <a:spcBef>
                          <a:spcPts val="460"/>
                        </a:spcBef>
                        <a:spcAft>
                          <a:spcPts val="0"/>
                        </a:spcAft>
                      </a:pPr>
                      <a:r>
                        <a:rPr lang="en-US" sz="1200" spc="-5" dirty="0">
                          <a:effectLst/>
                          <a:latin typeface="+mj-lt"/>
                        </a:rPr>
                        <a:t>67%</a:t>
                      </a:r>
                      <a:endParaRPr lang="en-IN" sz="1200" dirty="0">
                        <a:effectLst/>
                        <a:latin typeface="+mj-lt"/>
                        <a:ea typeface="Calibri"/>
                        <a:cs typeface="Times New Roman"/>
                      </a:endParaRPr>
                    </a:p>
                  </a:txBody>
                  <a:tcPr marL="68400" marR="68400" marT="68400" marB="68400"/>
                </a:tc>
                <a:tc>
                  <a:txBody>
                    <a:bodyPr/>
                    <a:lstStyle/>
                    <a:p>
                      <a:pPr marR="31750" algn="ctr">
                        <a:lnSpc>
                          <a:spcPct val="100000"/>
                        </a:lnSpc>
                        <a:spcBef>
                          <a:spcPts val="460"/>
                        </a:spcBef>
                        <a:spcAft>
                          <a:spcPts val="0"/>
                        </a:spcAft>
                      </a:pPr>
                      <a:r>
                        <a:rPr lang="en-US" sz="1200" spc="-5">
                          <a:effectLst/>
                          <a:latin typeface="+mj-lt"/>
                        </a:rPr>
                        <a:t>36%</a:t>
                      </a:r>
                      <a:endParaRPr lang="en-IN" sz="1200">
                        <a:effectLst/>
                        <a:latin typeface="+mj-lt"/>
                        <a:ea typeface="Calibri"/>
                        <a:cs typeface="Times New Roman"/>
                      </a:endParaRPr>
                    </a:p>
                  </a:txBody>
                  <a:tcPr marL="68400" marR="68400" marT="68400" marB="68400"/>
                </a:tc>
                <a:tc>
                  <a:txBody>
                    <a:bodyPr/>
                    <a:lstStyle/>
                    <a:p>
                      <a:pPr marR="50800" algn="ctr">
                        <a:lnSpc>
                          <a:spcPct val="100000"/>
                        </a:lnSpc>
                        <a:spcBef>
                          <a:spcPts val="460"/>
                        </a:spcBef>
                        <a:spcAft>
                          <a:spcPts val="0"/>
                        </a:spcAft>
                      </a:pPr>
                      <a:r>
                        <a:rPr lang="en-US" sz="1200" b="0" spc="-5" dirty="0" smtClean="0">
                          <a:effectLst/>
                          <a:latin typeface="+mj-lt"/>
                        </a:rPr>
                        <a:t>           50</a:t>
                      </a:r>
                      <a:r>
                        <a:rPr lang="en-US" sz="1200" b="0" spc="-5" dirty="0">
                          <a:effectLst/>
                          <a:latin typeface="+mj-lt"/>
                        </a:rPr>
                        <a:t>%</a:t>
                      </a:r>
                      <a:endParaRPr lang="en-IN" sz="1200" b="0" dirty="0">
                        <a:effectLst/>
                        <a:latin typeface="+mj-lt"/>
                        <a:ea typeface="Calibri"/>
                        <a:cs typeface="Times New Roman"/>
                      </a:endParaRPr>
                    </a:p>
                  </a:txBody>
                  <a:tcPr marL="68400" marR="68400" marT="68400" marB="68400"/>
                </a:tc>
                <a:extLst>
                  <a:ext uri="{0D108BD9-81ED-4DB2-BD59-A6C34878D82A}">
                    <a16:rowId xmlns:a16="http://schemas.microsoft.com/office/drawing/2014/main" val="10003"/>
                  </a:ext>
                </a:extLst>
              </a:tr>
              <a:tr h="341801">
                <a:tc>
                  <a:txBody>
                    <a:bodyPr/>
                    <a:lstStyle/>
                    <a:p>
                      <a:pPr>
                        <a:lnSpc>
                          <a:spcPct val="100000"/>
                        </a:lnSpc>
                        <a:spcBef>
                          <a:spcPts val="465"/>
                        </a:spcBef>
                        <a:spcAft>
                          <a:spcPts val="0"/>
                        </a:spcAft>
                      </a:pPr>
                      <a:r>
                        <a:rPr lang="en-US" sz="1200" b="0" spc="-70" dirty="0">
                          <a:effectLst/>
                          <a:latin typeface="+mj-lt"/>
                        </a:rPr>
                        <a:t>t</a:t>
                      </a:r>
                      <a:r>
                        <a:rPr lang="en-US" sz="1200" b="0" spc="-20" dirty="0">
                          <a:effectLst/>
                          <a:latin typeface="+mj-lt"/>
                        </a:rPr>
                        <a:t>o</a:t>
                      </a:r>
                      <a:r>
                        <a:rPr lang="en-US" sz="1200" b="0" spc="25" dirty="0">
                          <a:effectLst/>
                          <a:latin typeface="+mj-lt"/>
                        </a:rPr>
                        <a:t>t</a:t>
                      </a:r>
                      <a:r>
                        <a:rPr lang="en-US" sz="1200" b="0" spc="10" dirty="0">
                          <a:effectLst/>
                          <a:latin typeface="+mj-lt"/>
                        </a:rPr>
                        <a:t>a</a:t>
                      </a:r>
                      <a:r>
                        <a:rPr lang="en-US" sz="1200" b="0" dirty="0">
                          <a:effectLst/>
                          <a:latin typeface="+mj-lt"/>
                        </a:rPr>
                        <a:t>l</a:t>
                      </a:r>
                      <a:endParaRPr lang="en-IN" sz="1200" b="0" dirty="0">
                        <a:effectLst/>
                        <a:latin typeface="+mj-lt"/>
                        <a:ea typeface="Calibri"/>
                        <a:cs typeface="Times New Roman"/>
                      </a:endParaRPr>
                    </a:p>
                  </a:txBody>
                  <a:tcPr marL="68400" marR="68400" marT="68400" marB="68400"/>
                </a:tc>
                <a:tc>
                  <a:txBody>
                    <a:bodyPr/>
                    <a:lstStyle/>
                    <a:p>
                      <a:pPr marR="82550" algn="ctr">
                        <a:lnSpc>
                          <a:spcPct val="100000"/>
                        </a:lnSpc>
                        <a:spcBef>
                          <a:spcPts val="465"/>
                        </a:spcBef>
                        <a:spcAft>
                          <a:spcPts val="0"/>
                        </a:spcAft>
                      </a:pPr>
                      <a:r>
                        <a:rPr lang="en-US" sz="1200" spc="-5" dirty="0">
                          <a:effectLst/>
                          <a:latin typeface="+mj-lt"/>
                        </a:rPr>
                        <a:t>100%</a:t>
                      </a:r>
                      <a:endParaRPr lang="en-IN" sz="1200" dirty="0">
                        <a:effectLst/>
                        <a:latin typeface="+mj-lt"/>
                        <a:ea typeface="Calibri"/>
                        <a:cs typeface="Times New Roman"/>
                      </a:endParaRPr>
                    </a:p>
                  </a:txBody>
                  <a:tcPr marL="68400" marR="68400" marT="68400" marB="68400">
                    <a:solidFill>
                      <a:schemeClr val="bg1"/>
                    </a:solidFill>
                  </a:tcPr>
                </a:tc>
                <a:tc>
                  <a:txBody>
                    <a:bodyPr/>
                    <a:lstStyle/>
                    <a:p>
                      <a:pPr marL="386080" marR="469265" algn="ctr">
                        <a:lnSpc>
                          <a:spcPct val="100000"/>
                        </a:lnSpc>
                        <a:spcBef>
                          <a:spcPts val="465"/>
                        </a:spcBef>
                        <a:spcAft>
                          <a:spcPts val="0"/>
                        </a:spcAft>
                      </a:pPr>
                      <a:r>
                        <a:rPr lang="en-US" sz="1200" spc="-5" dirty="0">
                          <a:effectLst/>
                          <a:latin typeface="+mj-lt"/>
                        </a:rPr>
                        <a:t>100%</a:t>
                      </a:r>
                      <a:endParaRPr lang="en-IN" sz="1200" dirty="0">
                        <a:effectLst/>
                        <a:latin typeface="+mj-lt"/>
                        <a:ea typeface="Calibri"/>
                        <a:cs typeface="Times New Roman"/>
                      </a:endParaRPr>
                    </a:p>
                  </a:txBody>
                  <a:tcPr marL="68400" marR="68400" marT="68400" marB="68400"/>
                </a:tc>
                <a:tc>
                  <a:txBody>
                    <a:bodyPr/>
                    <a:lstStyle/>
                    <a:p>
                      <a:pPr marL="386080" algn="ctr">
                        <a:lnSpc>
                          <a:spcPct val="100000"/>
                        </a:lnSpc>
                        <a:spcBef>
                          <a:spcPts val="465"/>
                        </a:spcBef>
                        <a:spcAft>
                          <a:spcPts val="0"/>
                        </a:spcAft>
                      </a:pPr>
                      <a:r>
                        <a:rPr lang="en-US" sz="1200" b="0" spc="-5" dirty="0">
                          <a:effectLst/>
                          <a:latin typeface="+mj-lt"/>
                        </a:rPr>
                        <a:t>100%</a:t>
                      </a:r>
                      <a:endParaRPr lang="en-IN" sz="1200" b="0" dirty="0">
                        <a:effectLst/>
                        <a:latin typeface="+mj-lt"/>
                        <a:ea typeface="Calibri"/>
                        <a:cs typeface="Times New Roman"/>
                      </a:endParaRPr>
                    </a:p>
                  </a:txBody>
                  <a:tcPr marL="68400" marR="68400" marT="68400" marB="68400"/>
                </a:tc>
                <a:extLst>
                  <a:ext uri="{0D108BD9-81ED-4DB2-BD59-A6C34878D82A}">
                    <a16:rowId xmlns:a16="http://schemas.microsoft.com/office/drawing/2014/main" val="10004"/>
                  </a:ext>
                </a:extLst>
              </a:tr>
              <a:tr h="341801">
                <a:tc>
                  <a:txBody>
                    <a:bodyPr/>
                    <a:lstStyle/>
                    <a:p>
                      <a:pPr>
                        <a:lnSpc>
                          <a:spcPct val="100000"/>
                        </a:lnSpc>
                        <a:spcBef>
                          <a:spcPts val="460"/>
                        </a:spcBef>
                        <a:spcAft>
                          <a:spcPts val="0"/>
                        </a:spcAft>
                      </a:pPr>
                      <a:r>
                        <a:rPr lang="en-US" sz="1200" b="0" spc="-5" dirty="0">
                          <a:effectLst/>
                          <a:latin typeface="+mj-lt"/>
                        </a:rPr>
                        <a:t>(</a:t>
                      </a:r>
                      <a:r>
                        <a:rPr lang="en-US" sz="1200" b="0" i="1" spc="-10" dirty="0">
                          <a:effectLst/>
                          <a:latin typeface="+mj-lt"/>
                        </a:rPr>
                        <a:t>N</a:t>
                      </a:r>
                      <a:r>
                        <a:rPr lang="en-US" sz="1200" b="0" dirty="0">
                          <a:effectLst/>
                          <a:latin typeface="+mj-lt"/>
                        </a:rPr>
                        <a:t>)</a:t>
                      </a:r>
                      <a:endParaRPr lang="en-IN" sz="1200" b="0" dirty="0">
                        <a:effectLst/>
                        <a:latin typeface="+mj-lt"/>
                        <a:ea typeface="Calibri"/>
                        <a:cs typeface="Times New Roman"/>
                      </a:endParaRPr>
                    </a:p>
                  </a:txBody>
                  <a:tcPr marL="68400" marR="68400" marT="68400" marB="68400">
                    <a:solidFill>
                      <a:schemeClr val="accent5">
                        <a:lumMod val="20000"/>
                        <a:lumOff val="80000"/>
                      </a:schemeClr>
                    </a:solidFill>
                  </a:tcPr>
                </a:tc>
                <a:tc>
                  <a:txBody>
                    <a:bodyPr/>
                    <a:lstStyle/>
                    <a:p>
                      <a:pPr marL="399415" marR="471170" algn="ctr">
                        <a:lnSpc>
                          <a:spcPct val="100000"/>
                        </a:lnSpc>
                        <a:spcBef>
                          <a:spcPts val="460"/>
                        </a:spcBef>
                        <a:spcAft>
                          <a:spcPts val="0"/>
                        </a:spcAft>
                      </a:pPr>
                      <a:r>
                        <a:rPr lang="en-US" sz="1200" b="0" spc="-5" dirty="0">
                          <a:effectLst/>
                          <a:latin typeface="+mj-lt"/>
                        </a:rPr>
                        <a:t>(9)</a:t>
                      </a:r>
                      <a:endParaRPr lang="en-IN" sz="1200" b="0" dirty="0">
                        <a:effectLst/>
                        <a:latin typeface="+mj-lt"/>
                        <a:ea typeface="Calibri"/>
                        <a:cs typeface="Times New Roman"/>
                      </a:endParaRPr>
                    </a:p>
                  </a:txBody>
                  <a:tcPr marL="68400" marR="68400" marT="68400" marB="68400">
                    <a:solidFill>
                      <a:schemeClr val="accent5">
                        <a:lumMod val="20000"/>
                        <a:lumOff val="80000"/>
                      </a:schemeClr>
                    </a:solidFill>
                  </a:tcPr>
                </a:tc>
                <a:tc>
                  <a:txBody>
                    <a:bodyPr/>
                    <a:lstStyle/>
                    <a:p>
                      <a:pPr marL="346075" marR="469265" algn="ctr">
                        <a:lnSpc>
                          <a:spcPct val="100000"/>
                        </a:lnSpc>
                        <a:spcBef>
                          <a:spcPts val="460"/>
                        </a:spcBef>
                        <a:spcAft>
                          <a:spcPts val="0"/>
                        </a:spcAft>
                      </a:pPr>
                      <a:r>
                        <a:rPr lang="en-US" sz="1200" b="0" spc="-5" dirty="0">
                          <a:effectLst/>
                          <a:latin typeface="+mj-lt"/>
                        </a:rPr>
                        <a:t>(11)</a:t>
                      </a:r>
                      <a:endParaRPr lang="en-IN" sz="1200" b="0" dirty="0">
                        <a:effectLst/>
                        <a:latin typeface="+mj-lt"/>
                        <a:ea typeface="Calibri"/>
                        <a:cs typeface="Times New Roman"/>
                      </a:endParaRPr>
                    </a:p>
                  </a:txBody>
                  <a:tcPr marL="68400" marR="68400" marT="68400" marB="68400">
                    <a:solidFill>
                      <a:schemeClr val="accent5">
                        <a:lumMod val="20000"/>
                        <a:lumOff val="80000"/>
                      </a:schemeClr>
                    </a:solidFill>
                  </a:tcPr>
                </a:tc>
                <a:tc>
                  <a:txBody>
                    <a:bodyPr/>
                    <a:lstStyle/>
                    <a:p>
                      <a:pPr marL="346075" algn="ctr">
                        <a:lnSpc>
                          <a:spcPct val="100000"/>
                        </a:lnSpc>
                        <a:spcBef>
                          <a:spcPts val="460"/>
                        </a:spcBef>
                        <a:spcAft>
                          <a:spcPts val="0"/>
                        </a:spcAft>
                      </a:pPr>
                      <a:r>
                        <a:rPr lang="en-US" sz="1200" b="0" spc="-5" dirty="0">
                          <a:effectLst/>
                          <a:latin typeface="+mj-lt"/>
                        </a:rPr>
                        <a:t>(20)</a:t>
                      </a:r>
                      <a:endParaRPr lang="en-IN" sz="1200" b="0" dirty="0">
                        <a:effectLst/>
                        <a:latin typeface="+mj-lt"/>
                        <a:ea typeface="Calibri"/>
                        <a:cs typeface="Times New Roman"/>
                      </a:endParaRPr>
                    </a:p>
                  </a:txBody>
                  <a:tcPr marL="68400" marR="68400" marT="68400" marB="68400">
                    <a:solidFill>
                      <a:schemeClr val="accent5">
                        <a:lumMod val="20000"/>
                        <a:lumOff val="80000"/>
                      </a:schemeClr>
                    </a:solidFill>
                  </a:tcPr>
                </a:tc>
                <a:extLst>
                  <a:ext uri="{0D108BD9-81ED-4DB2-BD59-A6C34878D82A}">
                    <a16:rowId xmlns:a16="http://schemas.microsoft.com/office/drawing/2014/main" val="10005"/>
                  </a:ext>
                </a:extLst>
              </a:tr>
            </a:tbl>
          </a:graphicData>
        </a:graphic>
      </p:graphicFrame>
      <p:sp>
        <p:nvSpPr>
          <p:cNvPr id="3" name="Rectangle 2"/>
          <p:cNvSpPr/>
          <p:nvPr/>
        </p:nvSpPr>
        <p:spPr>
          <a:xfrm>
            <a:off x="533400" y="3059668"/>
            <a:ext cx="8001000" cy="338554"/>
          </a:xfrm>
          <a:prstGeom prst="rect">
            <a:avLst/>
          </a:prstGeom>
        </p:spPr>
        <p:txBody>
          <a:bodyPr wrap="square">
            <a:spAutoFit/>
          </a:bodyPr>
          <a:lstStyle/>
          <a:p>
            <a:r>
              <a:rPr lang="en-IN" sz="1600" dirty="0"/>
              <a:t>Table 9.3 Home Ownership by Race (in Percentages)</a:t>
            </a:r>
          </a:p>
        </p:txBody>
      </p:sp>
    </p:spTree>
    <p:extLst>
      <p:ext uri="{BB962C8B-B14F-4D97-AF65-F5344CB8AC3E}">
        <p14:creationId xmlns:p14="http://schemas.microsoft.com/office/powerpoint/2010/main" val="313648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fontScale="90000"/>
          </a:bodyPr>
          <a:lstStyle/>
          <a:p>
            <a:r>
              <a:rPr lang="en-US" noProof="0" dirty="0" smtClean="0"/>
              <a:t>How to Compute </a:t>
            </a:r>
            <a:r>
              <a:rPr lang="en-US" noProof="0" dirty="0"/>
              <a:t>P</a:t>
            </a:r>
            <a:r>
              <a:rPr lang="en-US" noProof="0" dirty="0" smtClean="0"/>
              <a:t>ercentages in a Bivariate Table </a:t>
            </a:r>
            <a:r>
              <a:rPr lang="en-US" sz="2700" noProof="0" dirty="0" smtClean="0"/>
              <a:t>(3 of 3)</a:t>
            </a:r>
            <a:endParaRPr lang="en-US" sz="2700" noProof="0" dirty="0"/>
          </a:p>
        </p:txBody>
      </p:sp>
      <p:sp>
        <p:nvSpPr>
          <p:cNvPr id="9" name="Content Placeholder 8"/>
          <p:cNvSpPr>
            <a:spLocks noGrp="1"/>
          </p:cNvSpPr>
          <p:nvPr>
            <p:ph idx="1"/>
          </p:nvPr>
        </p:nvSpPr>
        <p:spPr>
          <a:xfrm>
            <a:off x="304800" y="2209800"/>
            <a:ext cx="8382000" cy="4146550"/>
          </a:xfrm>
        </p:spPr>
        <p:txBody>
          <a:bodyPr>
            <a:normAutofit/>
          </a:bodyPr>
          <a:lstStyle/>
          <a:p>
            <a:pPr marL="0" indent="0">
              <a:spcBef>
                <a:spcPts val="0"/>
              </a:spcBef>
              <a:buNone/>
              <a:defRPr/>
            </a:pPr>
            <a:r>
              <a:rPr lang="en-US" noProof="0" dirty="0"/>
              <a:t>Comparing the Percentages </a:t>
            </a:r>
            <a:r>
              <a:rPr lang="en-US" noProof="0" dirty="0" smtClean="0"/>
              <a:t>across </a:t>
            </a:r>
            <a:r>
              <a:rPr lang="en-US" noProof="0" dirty="0"/>
              <a:t>Different Categories of the Independent Variable</a:t>
            </a:r>
          </a:p>
          <a:p>
            <a:pPr lvl="0"/>
            <a:r>
              <a:rPr lang="en-US" noProof="0" dirty="0" smtClean="0"/>
              <a:t>Difference between percentage points.</a:t>
            </a:r>
          </a:p>
          <a:p>
            <a:pPr lvl="0"/>
            <a:r>
              <a:rPr lang="en-US" noProof="0" dirty="0" smtClean="0"/>
              <a:t>Limit </a:t>
            </a:r>
            <a:r>
              <a:rPr lang="en-US" noProof="0" dirty="0"/>
              <a:t>to 10 percentage </a:t>
            </a:r>
            <a:r>
              <a:rPr lang="en-US" noProof="0" dirty="0" smtClean="0"/>
              <a:t>point or greater difference.</a:t>
            </a:r>
          </a:p>
          <a:p>
            <a:pPr lvl="0"/>
            <a:r>
              <a:rPr lang="en-US" noProof="0" dirty="0" smtClean="0"/>
              <a:t>Number </a:t>
            </a:r>
            <a:r>
              <a:rPr lang="en-US" noProof="0" dirty="0"/>
              <a:t>of comparison to interpret </a:t>
            </a:r>
            <a:r>
              <a:rPr lang="en-US" noProof="0" dirty="0" smtClean="0"/>
              <a:t>table.</a:t>
            </a:r>
          </a:p>
          <a:p>
            <a:pPr>
              <a:spcBef>
                <a:spcPts val="0"/>
              </a:spcBef>
              <a:defRPr/>
            </a:pPr>
            <a:endParaRPr lang="en-US"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350721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685800"/>
            <a:ext cx="8229600" cy="1295400"/>
          </a:xfrm>
        </p:spPr>
        <p:txBody>
          <a:bodyPr>
            <a:normAutofit fontScale="90000"/>
          </a:bodyPr>
          <a:lstStyle/>
          <a:p>
            <a:r>
              <a:rPr lang="en-US" noProof="0" dirty="0" smtClean="0"/>
              <a:t>The Properties of a Bivariate Relationship </a:t>
            </a:r>
            <a:r>
              <a:rPr lang="en-US" sz="2700" noProof="0" dirty="0" smtClean="0"/>
              <a:t>(1 of 3)</a:t>
            </a:r>
            <a:endParaRPr lang="en-US" sz="2700" noProof="0" dirty="0"/>
          </a:p>
        </p:txBody>
      </p:sp>
      <p:sp>
        <p:nvSpPr>
          <p:cNvPr id="2" name="Content Placeholder 1"/>
          <p:cNvSpPr>
            <a:spLocks noGrp="1"/>
          </p:cNvSpPr>
          <p:nvPr>
            <p:ph idx="1"/>
          </p:nvPr>
        </p:nvSpPr>
        <p:spPr>
          <a:xfrm>
            <a:off x="457200" y="2209800"/>
            <a:ext cx="8229600" cy="3916363"/>
          </a:xfrm>
        </p:spPr>
        <p:txBody>
          <a:bodyPr/>
          <a:lstStyle/>
          <a:p>
            <a:pPr lvl="0"/>
            <a:r>
              <a:rPr lang="en-US" noProof="0" dirty="0" smtClean="0"/>
              <a:t>The existence of the relationship.</a:t>
            </a:r>
          </a:p>
          <a:p>
            <a:pPr lvl="0"/>
            <a:r>
              <a:rPr lang="en-US" noProof="0" dirty="0" smtClean="0"/>
              <a:t>The strength of the relationship.</a:t>
            </a:r>
          </a:p>
          <a:p>
            <a:pPr lvl="0"/>
            <a:r>
              <a:rPr lang="en-US" noProof="0" dirty="0" smtClean="0"/>
              <a:t>The direction of the relationship.</a:t>
            </a:r>
          </a:p>
          <a:p>
            <a:endParaRPr lang="en-US" noProof="0" dirty="0" smtClean="0"/>
          </a:p>
          <a:p>
            <a:endParaRPr lang="en-US" noProof="0" dirty="0" smtClean="0"/>
          </a:p>
          <a:p>
            <a:endParaRPr lang="en-US" noProof="0" dirty="0"/>
          </a:p>
        </p:txBody>
      </p:sp>
      <p:sp>
        <p:nvSpPr>
          <p:cNvPr id="6" name="Footer Placeholder 5"/>
          <p:cNvSpPr>
            <a:spLocks noGrp="1"/>
          </p:cNvSpPr>
          <p:nvPr>
            <p:ph type="ftr" sz="quarter" idx="11"/>
          </p:nvPr>
        </p:nvSpPr>
        <p:spPr/>
        <p:txBody>
          <a:bodyPr/>
          <a:lstStyle/>
          <a:p>
            <a:r>
              <a:rPr lang="en-US" dirty="0" smtClean="0"/>
              <a:t>Frankfort-Nachmias/Leon-Guerrero, Social Statistics for a Diverse Society, 9e. © SAGE Publications, 2020.</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2791269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2140</TotalTime>
  <Words>3414</Words>
  <Application>Microsoft Office PowerPoint</Application>
  <PresentationFormat>On-screen Show (4:3)</PresentationFormat>
  <Paragraphs>556</Paragraphs>
  <Slides>22</Slides>
  <Notes>22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22</vt:i4>
      </vt:variant>
    </vt:vector>
  </HeadingPairs>
  <TitlesOfParts>
    <vt:vector size="28" baseType="lpstr">
      <vt:lpstr>Arial</vt:lpstr>
      <vt:lpstr>Calibri</vt:lpstr>
      <vt:lpstr>Cambria Math</vt:lpstr>
      <vt:lpstr>Times New Roman</vt:lpstr>
      <vt:lpstr>Office Theme</vt:lpstr>
      <vt:lpstr>1_Office Theme</vt:lpstr>
      <vt:lpstr>Chapter 9: Bivariate Tables</vt:lpstr>
      <vt:lpstr>Introduction</vt:lpstr>
      <vt:lpstr>How to Construct a Bivariate Table (1 of 3)</vt:lpstr>
      <vt:lpstr>How to Construct a Bivariate Table (2 of 3)</vt:lpstr>
      <vt:lpstr>How to Construct a Bivariate Table (cont.) (3 of 3)</vt:lpstr>
      <vt:lpstr>How to Compute Percentages in a Bivariate Table (1 of 3)</vt:lpstr>
      <vt:lpstr>How to Compute Percentages in a Bivariate Table (2 of 3)</vt:lpstr>
      <vt:lpstr>How to Compute Percentages in a Bivariate Table (3 of 3)</vt:lpstr>
      <vt:lpstr>The Properties of a Bivariate Relationship (1 of 3)</vt:lpstr>
      <vt:lpstr>The Properties of a Bivariate Relationship (2 of 3)</vt:lpstr>
      <vt:lpstr>The Properties of a Bivariate Relationship (3 of 3)</vt:lpstr>
      <vt:lpstr>Elaboration (1 of 11)</vt:lpstr>
      <vt:lpstr>Elaboration (2 of 11)</vt:lpstr>
      <vt:lpstr>Elaboration (3 of 11)</vt:lpstr>
      <vt:lpstr>Elaboration (4 of 11)</vt:lpstr>
      <vt:lpstr>Elaboration (5 of 11)</vt:lpstr>
      <vt:lpstr>Elaboration (6 of 11)</vt:lpstr>
      <vt:lpstr>Elaboration (Cont.) (7 of 11)</vt:lpstr>
      <vt:lpstr>Elaboration (8 of 11)</vt:lpstr>
      <vt:lpstr>Elaboration (9 of 11)</vt:lpstr>
      <vt:lpstr>Elaboration (10 of 11)</vt:lpstr>
      <vt:lpstr>Elaboration (11 of 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Ancheta, Katie</dc:creator>
  <cp:lastModifiedBy>Kelly DeRosa</cp:lastModifiedBy>
  <cp:revision>333</cp:revision>
  <dcterms:created xsi:type="dcterms:W3CDTF">2006-08-16T00:00:00Z</dcterms:created>
  <dcterms:modified xsi:type="dcterms:W3CDTF">2020-02-05T15:53:53Z</dcterms:modified>
</cp:coreProperties>
</file>