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14"/>
  </p:notesMasterIdLst>
  <p:sldIdLst>
    <p:sldId id="312" r:id="rId3"/>
    <p:sldId id="315" r:id="rId4"/>
    <p:sldId id="334" r:id="rId5"/>
    <p:sldId id="335" r:id="rId6"/>
    <p:sldId id="336" r:id="rId7"/>
    <p:sldId id="337" r:id="rId8"/>
    <p:sldId id="339" r:id="rId9"/>
    <p:sldId id="342" r:id="rId10"/>
    <p:sldId id="343" r:id="rId11"/>
    <p:sldId id="344" r:id="rId12"/>
    <p:sldId id="34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a Slagle" initials="TS" lastIdx="10" clrIdx="0">
    <p:extLst/>
  </p:cmAuthor>
  <p:cmAuthor id="2" name="Goutham Madhavan, Integra-PDY, IN" initials="GMII" lastIdx="1" clrIdx="1">
    <p:extLst/>
  </p:cmAuthor>
  <p:cmAuthor id="3" name="Editorial Integra " initials="EI" lastIdx="7" clrIdx="2">
    <p:extLst/>
  </p:cmAuthor>
  <p:cmAuthor id="4" name="Editorial Integra" initials="Q"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00" autoAdjust="0"/>
    <p:restoredTop sz="89467" autoAdjust="0"/>
  </p:normalViewPr>
  <p:slideViewPr>
    <p:cSldViewPr>
      <p:cViewPr varScale="1">
        <p:scale>
          <a:sx n="103" d="100"/>
          <a:sy n="103" d="100"/>
        </p:scale>
        <p:origin x="858" y="102"/>
      </p:cViewPr>
      <p:guideLst>
        <p:guide orient="horz" pos="2160"/>
        <p:guide pos="2880"/>
      </p:guideLst>
    </p:cSldViewPr>
  </p:slideViewPr>
  <p:outlineViewPr>
    <p:cViewPr>
      <p:scale>
        <a:sx n="50" d="100"/>
        <a:sy n="50" d="100"/>
      </p:scale>
      <p:origin x="0" y="3996"/>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974C31-EB4A-4B21-8134-CB5741A1DC5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4031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10.5</a:t>
                </a:r>
                <a:r>
                  <a:rPr lang="en-US" sz="1200" kern="1200" dirty="0">
                    <a:solidFill>
                      <a:schemeClr val="tx1"/>
                    </a:solidFill>
                    <a:effectLst/>
                    <a:latin typeface="+mn-lt"/>
                    <a:ea typeface="+mn-ea"/>
                    <a:cs typeface="+mn-cs"/>
                  </a:rPr>
                  <a:t>: Apply and interpret measures of association: lambda, Cramer’s </a:t>
                </a:r>
                <a:r>
                  <a:rPr lang="en-US" sz="1200" i="1" kern="1200" dirty="0">
                    <a:solidFill>
                      <a:schemeClr val="tx1"/>
                    </a:solidFill>
                    <a:effectLst/>
                    <a:latin typeface="+mn-lt"/>
                    <a:ea typeface="+mn-ea"/>
                    <a:cs typeface="+mn-cs"/>
                  </a:rPr>
                  <a:t>V</a:t>
                </a:r>
                <a:r>
                  <a:rPr lang="en-US" sz="1200" kern="1200" dirty="0">
                    <a:solidFill>
                      <a:schemeClr val="tx1"/>
                    </a:solidFill>
                    <a:effectLst/>
                    <a:latin typeface="+mn-lt"/>
                    <a:ea typeface="+mn-ea"/>
                    <a:cs typeface="+mn-cs"/>
                  </a:rPr>
                  <a:t>, gamma, and Kendall’s tau-</a:t>
                </a:r>
                <a:r>
                  <a:rPr lang="en-US" sz="1200" i="1" kern="1200" dirty="0">
                    <a:solidFill>
                      <a:schemeClr val="tx1"/>
                    </a:solidFill>
                    <a:effectLst/>
                    <a:latin typeface="+mn-lt"/>
                    <a:ea typeface="+mn-ea"/>
                    <a:cs typeface="+mn-cs"/>
                  </a:rPr>
                  <a:t>b</a:t>
                </a:r>
                <a:r>
                  <a:rPr lang="en-US" sz="1200" kern="1200" dirty="0">
                    <a:solidFill>
                      <a:schemeClr val="tx1"/>
                    </a:solidFill>
                    <a:effectLst/>
                    <a:latin typeface="+mn-lt"/>
                    <a:ea typeface="+mn-ea"/>
                    <a:cs typeface="+mn-cs"/>
                  </a:rPr>
                  <a:t>.</a:t>
                </a:r>
                <a:endParaRPr lang="en-US" sz="1200" kern="120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Cramer’s </a:t>
                </a:r>
                <a:r>
                  <a:rPr lang="en-US" sz="1200" b="1" i="1" kern="1200" dirty="0">
                    <a:solidFill>
                      <a:schemeClr val="tx1"/>
                    </a:solidFill>
                    <a:effectLst/>
                    <a:latin typeface="+mn-lt"/>
                    <a:ea typeface="+mn-ea"/>
                    <a:cs typeface="+mn-cs"/>
                  </a:rPr>
                  <a:t>V </a:t>
                </a:r>
                <a:r>
                  <a:rPr lang="en-US" sz="1200" kern="1200" dirty="0">
                    <a:solidFill>
                      <a:schemeClr val="tx1"/>
                    </a:solidFill>
                    <a:effectLst/>
                    <a:latin typeface="+mn-lt"/>
                    <a:ea typeface="+mn-ea"/>
                    <a:cs typeface="+mn-cs"/>
                  </a:rPr>
                  <a:t>is an alternative measure of association that can be used for nominal variables. It is based on the value of chi-square and ranges between 0 to 1, with 0 indicating no association and 1 indicating perfect association.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It cannot take negative values, it is considered a nondirectional measure.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Cramer’s </a:t>
                </a:r>
                <a:r>
                  <a:rPr lang="en-US" sz="1200" i="1" kern="1200" dirty="0">
                    <a:solidFill>
                      <a:schemeClr val="tx1"/>
                    </a:solidFill>
                    <a:effectLst/>
                    <a:latin typeface="+mn-lt"/>
                    <a:ea typeface="+mn-ea"/>
                    <a:cs typeface="+mn-cs"/>
                  </a:rPr>
                  <a:t>V</a:t>
                </a:r>
                <a:r>
                  <a:rPr lang="en-US" sz="1200" kern="1200" dirty="0">
                    <a:solidFill>
                      <a:schemeClr val="tx1"/>
                    </a:solidFill>
                    <a:effectLst/>
                    <a:latin typeface="+mn-lt"/>
                    <a:ea typeface="+mn-ea"/>
                    <a:cs typeface="+mn-cs"/>
                  </a:rPr>
                  <a:t> is somewhat limited because the results cannot be interpreted using the PRE framework. It is calculated using the formula:</a:t>
                </a:r>
                <a:endParaRPr lang="en-US" sz="1200" i="1" kern="1200" dirty="0" smtClean="0">
                  <a:solidFill>
                    <a:schemeClr val="tx1"/>
                  </a:solidFill>
                  <a:effectLst/>
                  <a:latin typeface="Cambria Math" panose="02040503050406030204" pitchFamily="18" charset="0"/>
                  <a:ea typeface="+mn-ea"/>
                  <a:cs typeface="+mn-cs"/>
                </a:endParaRPr>
              </a:p>
              <a:p>
                <a:pPr/>
                <a14:m>
                  <m:oMathPara xmlns:m="http://schemas.openxmlformats.org/officeDocument/2006/math">
                    <m:oMathParaPr>
                      <m:jc m:val="centerGroup"/>
                    </m:oMathParaPr>
                    <m:oMath xmlns:m="http://schemas.openxmlformats.org/officeDocument/2006/math">
                      <m:r>
                        <a:rPr lang="en-US" sz="1200" i="1" kern="1200">
                          <a:solidFill>
                            <a:schemeClr val="tx1"/>
                          </a:solidFill>
                          <a:effectLst/>
                          <a:latin typeface="Cambria Math" panose="02040503050406030204" pitchFamily="18" charset="0"/>
                          <a:ea typeface="+mn-ea"/>
                          <a:cs typeface="+mn-cs"/>
                        </a:rPr>
                        <m:t>𝑉</m:t>
                      </m:r>
                      <m:r>
                        <a:rPr lang="en-US" sz="1200" kern="1200">
                          <a:solidFill>
                            <a:schemeClr val="tx1"/>
                          </a:solidFill>
                          <a:effectLst/>
                          <a:latin typeface="Cambria Math" panose="02040503050406030204" pitchFamily="18" charset="0"/>
                          <a:ea typeface="+mn-ea"/>
                          <a:cs typeface="+mn-cs"/>
                        </a:rPr>
                        <m:t>=</m:t>
                      </m:r>
                      <m:rad>
                        <m:radPr>
                          <m:degHide m:val="on"/>
                          <m:ctrlPr>
                            <a:rPr lang="en-IN" sz="1200" i="1" kern="1200">
                              <a:solidFill>
                                <a:schemeClr val="tx1"/>
                              </a:solidFill>
                              <a:effectLst/>
                              <a:latin typeface="Cambria Math" panose="02040503050406030204" pitchFamily="18" charset="0"/>
                              <a:ea typeface="+mn-ea"/>
                              <a:cs typeface="+mn-cs"/>
                            </a:rPr>
                          </m:ctrlPr>
                        </m:radPr>
                        <m:deg/>
                        <m:e>
                          <m:f>
                            <m:fPr>
                              <m:ctrlPr>
                                <a:rPr lang="en-IN" sz="1200" i="1" kern="1200">
                                  <a:solidFill>
                                    <a:schemeClr val="tx1"/>
                                  </a:solidFill>
                                  <a:effectLst/>
                                  <a:latin typeface="Cambria Math" panose="02040503050406030204" pitchFamily="18" charset="0"/>
                                  <a:ea typeface="+mn-ea"/>
                                  <a:cs typeface="+mn-cs"/>
                                </a:rPr>
                              </m:ctrlPr>
                            </m:fPr>
                            <m:num>
                              <m:sSup>
                                <m:sSupPr>
                                  <m:ctrlPr>
                                    <a:rPr lang="en-IN" sz="1200" i="1" kern="1200">
                                      <a:solidFill>
                                        <a:schemeClr val="tx1"/>
                                      </a:solidFill>
                                      <a:effectLst/>
                                      <a:latin typeface="Cambria Math" panose="02040503050406030204" pitchFamily="18" charset="0"/>
                                      <a:ea typeface="+mn-ea"/>
                                      <a:cs typeface="+mn-cs"/>
                                    </a:rPr>
                                  </m:ctrlPr>
                                </m:sSupPr>
                                <m:e>
                                  <m:r>
                                    <a:rPr lang="en-US" sz="1200" i="1" kern="1200">
                                      <a:solidFill>
                                        <a:schemeClr val="tx1"/>
                                      </a:solidFill>
                                      <a:effectLst/>
                                      <a:latin typeface="Cambria Math" panose="02040503050406030204" pitchFamily="18" charset="0"/>
                                      <a:ea typeface="+mn-ea"/>
                                      <a:cs typeface="+mn-cs"/>
                                    </a:rPr>
                                    <m:t>𝑥</m:t>
                                  </m:r>
                                </m:e>
                                <m:sup>
                                  <m:r>
                                    <a:rPr lang="en-US" sz="1200" kern="1200">
                                      <a:solidFill>
                                        <a:schemeClr val="tx1"/>
                                      </a:solidFill>
                                      <a:effectLst/>
                                      <a:latin typeface="Cambria Math" panose="02040503050406030204" pitchFamily="18" charset="0"/>
                                      <a:ea typeface="+mn-ea"/>
                                      <a:cs typeface="+mn-cs"/>
                                    </a:rPr>
                                    <m:t>2</m:t>
                                  </m:r>
                                </m:sup>
                              </m:sSup>
                            </m:num>
                            <m:den>
                              <m:r>
                                <a:rPr lang="en-US" sz="1200" i="1" kern="1200">
                                  <a:solidFill>
                                    <a:schemeClr val="tx1"/>
                                  </a:solidFill>
                                  <a:effectLst/>
                                  <a:latin typeface="Cambria Math" panose="02040503050406030204" pitchFamily="18" charset="0"/>
                                  <a:ea typeface="+mn-ea"/>
                                  <a:cs typeface="+mn-cs"/>
                                </a:rPr>
                                <m:t>𝑁</m:t>
                              </m:r>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𝑚</m:t>
                                  </m:r>
                                </m:e>
                              </m:d>
                            </m:den>
                          </m:f>
                        </m:e>
                      </m:rad>
                    </m:oMath>
                  </m:oMathPara>
                </a14:m>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where </a:t>
                </a:r>
                <a:r>
                  <a:rPr lang="en-US" sz="1200" i="1" kern="1200" dirty="0">
                    <a:solidFill>
                      <a:schemeClr val="tx1"/>
                    </a:solidFill>
                    <a:effectLst/>
                    <a:latin typeface="+mn-lt"/>
                    <a:ea typeface="+mn-ea"/>
                    <a:cs typeface="+mn-cs"/>
                  </a:rPr>
                  <a:t>m </a:t>
                </a:r>
                <a:r>
                  <a:rPr lang="en-US" sz="1200" i="0" kern="1200" dirty="0" smtClean="0">
                    <a:solidFill>
                      <a:schemeClr val="tx1"/>
                    </a:solidFill>
                    <a:effectLst/>
                    <a:latin typeface="+mn-lt"/>
                    <a:ea typeface="+mn-ea"/>
                    <a:cs typeface="+mn-cs"/>
                  </a:rPr>
                  <a:t>is</a:t>
                </a:r>
                <a:r>
                  <a:rPr lang="en-US" sz="1200" i="0" kern="1200" baseline="0" dirty="0" smtClean="0">
                    <a:solidFill>
                      <a:schemeClr val="tx1"/>
                    </a:solidFill>
                    <a:effectLst/>
                    <a:latin typeface="+mn-lt"/>
                    <a:ea typeface="+mn-ea"/>
                    <a:cs typeface="+mn-cs"/>
                  </a:rPr>
                  <a:t> the</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smaller of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𝑟</m:t>
                    </m:r>
                    <m:r>
                      <a:rPr lang="en-US" sz="1200" i="1" kern="1200">
                        <a:solidFill>
                          <a:schemeClr val="tx1"/>
                        </a:solidFill>
                        <a:effectLst/>
                        <a:latin typeface="Cambria Math" panose="02040503050406030204" pitchFamily="18" charset="0"/>
                        <a:ea typeface="+mn-ea"/>
                        <a:cs typeface="+mn-cs"/>
                      </a:rPr>
                      <m:t>–1) </m:t>
                    </m:r>
                    <m:r>
                      <a:rPr lang="en-US" sz="1200" i="1" kern="1200">
                        <a:solidFill>
                          <a:schemeClr val="tx1"/>
                        </a:solidFill>
                        <a:effectLst/>
                        <a:latin typeface="Cambria Math" panose="02040503050406030204" pitchFamily="18" charset="0"/>
                        <a:ea typeface="+mn-ea"/>
                        <a:cs typeface="+mn-cs"/>
                      </a:rPr>
                      <m:t>𝑜𝑟</m:t>
                    </m:r>
                    <m:r>
                      <a:rPr lang="en-US" sz="1200" i="1" kern="120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𝑐</m:t>
                    </m:r>
                    <m:r>
                      <a:rPr lang="en-US" sz="1200" i="1" kern="1200">
                        <a:solidFill>
                          <a:schemeClr val="tx1"/>
                        </a:solidFill>
                        <a:effectLst/>
                        <a:latin typeface="Cambria Math" panose="02040503050406030204" pitchFamily="18" charset="0"/>
                        <a:ea typeface="+mn-ea"/>
                        <a:cs typeface="+mn-cs"/>
                      </a:rPr>
                      <m:t>–1).</m:t>
                    </m:r>
                  </m:oMath>
                </a14:m>
                <a:endParaRPr lang="en-US"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10.5</a:t>
                </a:r>
                <a:r>
                  <a:rPr lang="en-US" sz="1200" kern="1200" dirty="0">
                    <a:solidFill>
                      <a:schemeClr val="tx1"/>
                    </a:solidFill>
                    <a:effectLst/>
                    <a:latin typeface="+mn-lt"/>
                    <a:ea typeface="+mn-ea"/>
                    <a:cs typeface="+mn-cs"/>
                  </a:rPr>
                  <a:t>: Apply and interpret measures of association: lambda, Cramer’s </a:t>
                </a:r>
                <a:r>
                  <a:rPr lang="en-US" sz="1200" i="1" kern="1200" dirty="0">
                    <a:solidFill>
                      <a:schemeClr val="tx1"/>
                    </a:solidFill>
                    <a:effectLst/>
                    <a:latin typeface="+mn-lt"/>
                    <a:ea typeface="+mn-ea"/>
                    <a:cs typeface="+mn-cs"/>
                  </a:rPr>
                  <a:t>V</a:t>
                </a:r>
                <a:r>
                  <a:rPr lang="en-US" sz="1200" kern="1200" dirty="0">
                    <a:solidFill>
                      <a:schemeClr val="tx1"/>
                    </a:solidFill>
                    <a:effectLst/>
                    <a:latin typeface="+mn-lt"/>
                    <a:ea typeface="+mn-ea"/>
                    <a:cs typeface="+mn-cs"/>
                  </a:rPr>
                  <a:t>, gamma, and Kendall’s tau-</a:t>
                </a:r>
                <a:r>
                  <a:rPr lang="en-US" sz="1200" i="1" kern="1200" dirty="0">
                    <a:solidFill>
                      <a:schemeClr val="tx1"/>
                    </a:solidFill>
                    <a:effectLst/>
                    <a:latin typeface="+mn-lt"/>
                    <a:ea typeface="+mn-ea"/>
                    <a:cs typeface="+mn-cs"/>
                  </a:rPr>
                  <a:t>b</a:t>
                </a:r>
                <a:r>
                  <a:rPr lang="en-US" sz="1200" kern="1200" dirty="0">
                    <a:solidFill>
                      <a:schemeClr val="tx1"/>
                    </a:solidFill>
                    <a:effectLst/>
                    <a:latin typeface="+mn-lt"/>
                    <a:ea typeface="+mn-ea"/>
                    <a:cs typeface="+mn-cs"/>
                  </a:rPr>
                  <a:t>.</a:t>
                </a:r>
                <a:endParaRPr lang="en-US" sz="1200" kern="120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Cramer’s </a:t>
                </a:r>
                <a:r>
                  <a:rPr lang="en-US" sz="1200" b="1" i="1" kern="1200" dirty="0">
                    <a:solidFill>
                      <a:schemeClr val="tx1"/>
                    </a:solidFill>
                    <a:effectLst/>
                    <a:latin typeface="+mn-lt"/>
                    <a:ea typeface="+mn-ea"/>
                    <a:cs typeface="+mn-cs"/>
                  </a:rPr>
                  <a:t>V </a:t>
                </a:r>
                <a:r>
                  <a:rPr lang="en-US" sz="1200" kern="1200" dirty="0">
                    <a:solidFill>
                      <a:schemeClr val="tx1"/>
                    </a:solidFill>
                    <a:effectLst/>
                    <a:latin typeface="+mn-lt"/>
                    <a:ea typeface="+mn-ea"/>
                    <a:cs typeface="+mn-cs"/>
                  </a:rPr>
                  <a:t>is an alternative measure of association that can be used for nominal variables. It is based on the value of chi-square and ranges between 0 to 1, with 0 indicating no association and 1 indicating perfect association.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It cannot take negative values, it is considered a nondirectional measure.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Cramer’s </a:t>
                </a:r>
                <a:r>
                  <a:rPr lang="en-US" sz="1200" i="1" kern="1200" dirty="0">
                    <a:solidFill>
                      <a:schemeClr val="tx1"/>
                    </a:solidFill>
                    <a:effectLst/>
                    <a:latin typeface="+mn-lt"/>
                    <a:ea typeface="+mn-ea"/>
                    <a:cs typeface="+mn-cs"/>
                  </a:rPr>
                  <a:t>V</a:t>
                </a:r>
                <a:r>
                  <a:rPr lang="en-US" sz="1200" kern="1200" dirty="0">
                    <a:solidFill>
                      <a:schemeClr val="tx1"/>
                    </a:solidFill>
                    <a:effectLst/>
                    <a:latin typeface="+mn-lt"/>
                    <a:ea typeface="+mn-ea"/>
                    <a:cs typeface="+mn-cs"/>
                  </a:rPr>
                  <a:t> is somewhat limited because the results cannot be interpreted using the PRE framework. It is calculated using the formula:</a:t>
                </a:r>
                <a:endParaRPr lang="en-US" sz="1200" i="1" kern="1200" dirty="0" smtClean="0">
                  <a:solidFill>
                    <a:schemeClr val="tx1"/>
                  </a:solidFill>
                  <a:effectLst/>
                  <a:latin typeface="Cambria Math" panose="02040503050406030204" pitchFamily="18" charset="0"/>
                  <a:ea typeface="+mn-ea"/>
                  <a:cs typeface="+mn-cs"/>
                </a:endParaRPr>
              </a:p>
              <a:p>
                <a:r>
                  <a:rPr lang="en-US" sz="1200" i="0" kern="1200">
                    <a:solidFill>
                      <a:schemeClr val="tx1"/>
                    </a:solidFill>
                    <a:effectLst/>
                    <a:latin typeface="Cambria Math" panose="02040503050406030204" pitchFamily="18" charset="0"/>
                    <a:ea typeface="+mn-ea"/>
                    <a:cs typeface="+mn-cs"/>
                  </a:rPr>
                  <a:t>𝑉=</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𝑥</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𝑚</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where </a:t>
                </a:r>
                <a:r>
                  <a:rPr lang="en-US" sz="1200" i="1" kern="1200" dirty="0">
                    <a:solidFill>
                      <a:schemeClr val="tx1"/>
                    </a:solidFill>
                    <a:effectLst/>
                    <a:latin typeface="+mn-lt"/>
                    <a:ea typeface="+mn-ea"/>
                    <a:cs typeface="+mn-cs"/>
                  </a:rPr>
                  <a:t>m </a:t>
                </a:r>
                <a:r>
                  <a:rPr lang="en-US" sz="1200" i="0" kern="1200" dirty="0" smtClean="0">
                    <a:solidFill>
                      <a:schemeClr val="tx1"/>
                    </a:solidFill>
                    <a:effectLst/>
                    <a:latin typeface="+mn-lt"/>
                    <a:ea typeface="+mn-ea"/>
                    <a:cs typeface="+mn-cs"/>
                  </a:rPr>
                  <a:t>is</a:t>
                </a:r>
                <a:r>
                  <a:rPr lang="en-US" sz="1200" i="0" kern="1200" baseline="0" dirty="0" smtClean="0">
                    <a:solidFill>
                      <a:schemeClr val="tx1"/>
                    </a:solidFill>
                    <a:effectLst/>
                    <a:latin typeface="+mn-lt"/>
                    <a:ea typeface="+mn-ea"/>
                    <a:cs typeface="+mn-cs"/>
                  </a:rPr>
                  <a:t> the</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smaller of </a:t>
                </a:r>
                <a:r>
                  <a:rPr lang="en-US" sz="1200" i="0" kern="1200">
                    <a:solidFill>
                      <a:schemeClr val="tx1"/>
                    </a:solidFill>
                    <a:effectLst/>
                    <a:latin typeface="Cambria Math" panose="02040503050406030204" pitchFamily="18" charset="0"/>
                    <a:ea typeface="+mn-ea"/>
                    <a:cs typeface="+mn-cs"/>
                  </a:rPr>
                  <a:t>(𝑟–1) 𝑜𝑟 (𝑐–1).</a:t>
                </a:r>
                <a:endParaRPr lang="en-US"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10</a:t>
            </a:fld>
            <a:endParaRPr lang="en-US" dirty="0"/>
          </a:p>
        </p:txBody>
      </p:sp>
    </p:spTree>
    <p:extLst>
      <p:ext uri="{BB962C8B-B14F-4D97-AF65-F5344CB8AC3E}">
        <p14:creationId xmlns:p14="http://schemas.microsoft.com/office/powerpoint/2010/main" val="3581934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10.6</a:t>
            </a:r>
            <a:r>
              <a:rPr lang="en-US" sz="1200" kern="1200" dirty="0">
                <a:solidFill>
                  <a:schemeClr val="tx1"/>
                </a:solidFill>
                <a:effectLst/>
                <a:latin typeface="+mn-lt"/>
                <a:ea typeface="+mn-ea"/>
                <a:cs typeface="+mn-cs"/>
              </a:rPr>
              <a:t>: Interpret output for chi-square and measures of association.</a:t>
            </a:r>
            <a:endParaRPr lang="en-US" sz="1200" kern="120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Gamma</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Kendall’s tau-</a:t>
            </a:r>
            <a:r>
              <a:rPr lang="en-US" sz="1200" b="1" i="1" kern="1200" dirty="0">
                <a:solidFill>
                  <a:schemeClr val="tx1"/>
                </a:solidFill>
                <a:effectLst/>
                <a:latin typeface="+mn-lt"/>
                <a:ea typeface="+mn-ea"/>
                <a:cs typeface="+mn-cs"/>
              </a:rPr>
              <a:t>b</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are </a:t>
            </a:r>
            <a:r>
              <a:rPr lang="en-US" sz="1200" b="1" kern="1200" dirty="0">
                <a:solidFill>
                  <a:schemeClr val="tx1"/>
                </a:solidFill>
                <a:effectLst/>
                <a:latin typeface="+mn-lt"/>
                <a:ea typeface="+mn-ea"/>
                <a:cs typeface="+mn-cs"/>
              </a:rPr>
              <a:t>symmetrical measures of association </a:t>
            </a:r>
            <a:r>
              <a:rPr lang="en-US" sz="1200" kern="1200" dirty="0">
                <a:solidFill>
                  <a:schemeClr val="tx1"/>
                </a:solidFill>
                <a:effectLst/>
                <a:latin typeface="+mn-lt"/>
                <a:ea typeface="+mn-ea"/>
                <a:cs typeface="+mn-cs"/>
              </a:rPr>
              <a:t>suitable for use with ordinal variables or with dichotomous nominal variables. This means that their value will be the same regardless of which variable is the independent variable or the dependent variable.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Strength and direction of association:</a:t>
            </a:r>
            <a:r>
              <a:rPr lang="en-US" baseline="0" dirty="0" smtClean="0"/>
              <a:t> </a:t>
            </a:r>
            <a:r>
              <a:rPr lang="en-US" sz="1200" kern="1200" dirty="0" smtClean="0">
                <a:solidFill>
                  <a:schemeClr val="tx1"/>
                </a:solidFill>
                <a:effectLst/>
                <a:latin typeface="+mn-lt"/>
                <a:ea typeface="+mn-ea"/>
                <a:cs typeface="+mn-cs"/>
              </a:rPr>
              <a:t>Both gamma and Kendall’s tau-</a:t>
            </a:r>
            <a:r>
              <a:rPr lang="en-US" sz="1200" i="1" kern="1200" dirty="0" smtClean="0">
                <a:solidFill>
                  <a:schemeClr val="tx1"/>
                </a:solidFill>
                <a:effectLst/>
                <a:latin typeface="+mn-lt"/>
                <a:ea typeface="+mn-ea"/>
                <a:cs typeface="+mn-cs"/>
              </a:rPr>
              <a:t>b</a:t>
            </a:r>
            <a:r>
              <a:rPr lang="en-US" sz="1200" kern="1200" dirty="0" smtClean="0">
                <a:solidFill>
                  <a:schemeClr val="tx1"/>
                </a:solidFill>
                <a:effectLst/>
                <a:latin typeface="+mn-lt"/>
                <a:ea typeface="+mn-ea"/>
                <a:cs typeface="+mn-cs"/>
              </a:rPr>
              <a:t> can vary from 0.0 to ±1.0 and provide us with an indication of the strength and direction of the association between the variables.</a:t>
            </a:r>
            <a:endParaRPr lang="en-US" dirty="0" smtClean="0"/>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Can be positive or negative:</a:t>
            </a: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 gamma or Kendall’s tau-</a:t>
            </a:r>
            <a:r>
              <a:rPr lang="en-US" sz="1200" i="1" kern="1200" dirty="0" smtClean="0">
                <a:solidFill>
                  <a:schemeClr val="tx1"/>
                </a:solidFill>
                <a:effectLst/>
                <a:latin typeface="+mn-lt"/>
                <a:ea typeface="+mn-ea"/>
                <a:cs typeface="+mn-cs"/>
              </a:rPr>
              <a:t>b</a:t>
            </a:r>
            <a:r>
              <a:rPr lang="en-US" sz="1200" kern="1200" dirty="0" smtClean="0">
                <a:solidFill>
                  <a:schemeClr val="tx1"/>
                </a:solidFill>
                <a:effectLst/>
                <a:latin typeface="+mn-lt"/>
                <a:ea typeface="+mn-ea"/>
                <a:cs typeface="+mn-cs"/>
              </a:rPr>
              <a:t> of 1.0 indicates that the relationship between the variables is positive and that the dependent variable can be predicted without any errors based on the independent variable.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 gamma of −1.0 indicates a perfect, negative association between the variables.</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11</a:t>
            </a:fld>
            <a:endParaRPr lang="en-US" dirty="0"/>
          </a:p>
        </p:txBody>
      </p:sp>
    </p:spTree>
    <p:extLst>
      <p:ext uri="{BB962C8B-B14F-4D97-AF65-F5344CB8AC3E}">
        <p14:creationId xmlns:p14="http://schemas.microsoft.com/office/powerpoint/2010/main" val="1981667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10.1</a:t>
            </a:r>
            <a:r>
              <a:rPr lang="en-US" sz="1200" kern="1200" dirty="0">
                <a:solidFill>
                  <a:schemeClr val="tx1"/>
                </a:solidFill>
                <a:effectLst/>
                <a:latin typeface="+mn-lt"/>
                <a:ea typeface="+mn-ea"/>
                <a:cs typeface="+mn-cs"/>
              </a:rPr>
              <a:t>: Summarize the application of a chi-square test.</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Chi-square test</a:t>
            </a:r>
            <a:r>
              <a:rPr lang="en-US" sz="1200" b="1" kern="1200" baseline="0" dirty="0">
                <a:solidFill>
                  <a:schemeClr val="tx1"/>
                </a:solidFill>
                <a:effectLst/>
                <a:latin typeface="+mn-lt"/>
                <a:ea typeface="+mn-ea"/>
                <a:cs typeface="+mn-cs"/>
              </a:rPr>
              <a:t> </a:t>
            </a:r>
            <a:r>
              <a:rPr lang="en-US" sz="1200" b="0" kern="1200" baseline="0" dirty="0">
                <a:solidFill>
                  <a:schemeClr val="tx1"/>
                </a:solidFill>
                <a:effectLst/>
                <a:latin typeface="+mn-lt"/>
                <a:ea typeface="+mn-ea"/>
                <a:cs typeface="+mn-cs"/>
              </a:rPr>
              <a:t>(</a:t>
            </a:r>
            <a:r>
              <a:rPr lang="en-US" sz="1200" kern="1200" dirty="0">
                <a:solidFill>
                  <a:schemeClr val="tx1"/>
                </a:solidFill>
                <a:effectLst/>
                <a:latin typeface="+mn-lt"/>
                <a:ea typeface="+mn-ea"/>
                <a:cs typeface="+mn-cs"/>
              </a:rPr>
              <a:t>pronounced kai-square and written as </a:t>
            </a:r>
            <a:r>
              <a:rPr lang="en-US" sz="1200" i="1" kern="1200" dirty="0">
                <a:solidFill>
                  <a:schemeClr val="tx1"/>
                </a:solidFill>
                <a:effectLst/>
                <a:latin typeface="+mn-lt"/>
                <a:ea typeface="+mn-ea"/>
                <a:cs typeface="+mn-cs"/>
                <a:sym typeface="Symbol" panose="05050102010706020507" pitchFamily="18" charset="2"/>
              </a:rPr>
              <a:t></a:t>
            </a:r>
            <a:r>
              <a:rPr lang="en-US" sz="1200" kern="1200" baseline="30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is an inferential statistical technique designed to test for significant relationships between two variables organized in a bivariate </a:t>
            </a:r>
            <a:r>
              <a:rPr lang="en-US" sz="1200" kern="1200" dirty="0" smtClean="0">
                <a:solidFill>
                  <a:schemeClr val="tx1"/>
                </a:solidFill>
                <a:effectLst/>
                <a:latin typeface="+mn-lt"/>
                <a:ea typeface="+mn-ea"/>
                <a:cs typeface="+mn-cs"/>
              </a:rPr>
              <a:t>table.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Application of Chi-square test:</a:t>
            </a:r>
            <a:r>
              <a:rPr lang="en-US" baseline="0" dirty="0" smtClean="0"/>
              <a:t> </a:t>
            </a:r>
            <a:r>
              <a:rPr lang="en-US" sz="1200" kern="1200" dirty="0" smtClean="0">
                <a:solidFill>
                  <a:schemeClr val="tx1"/>
                </a:solidFill>
                <a:effectLst/>
                <a:latin typeface="+mn-lt"/>
                <a:ea typeface="+mn-ea"/>
                <a:cs typeface="+mn-cs"/>
              </a:rPr>
              <a:t>Chi-square test can also be applied to distribution of scores for a single variable.</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Referred to as the goodness-of-fit test</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chi-square can compare the actual distribution of a variable with a set of expected frequencies.</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2</a:t>
            </a:fld>
            <a:endParaRPr lang="en-US" dirty="0"/>
          </a:p>
        </p:txBody>
      </p:sp>
    </p:spTree>
    <p:extLst>
      <p:ext uri="{BB962C8B-B14F-4D97-AF65-F5344CB8AC3E}">
        <p14:creationId xmlns:p14="http://schemas.microsoft.com/office/powerpoint/2010/main" val="3368604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10.1</a:t>
            </a:r>
            <a:r>
              <a:rPr lang="en-US" sz="1200" kern="1200" dirty="0">
                <a:solidFill>
                  <a:schemeClr val="tx1"/>
                </a:solidFill>
                <a:effectLst/>
                <a:latin typeface="+mn-lt"/>
                <a:ea typeface="+mn-ea"/>
                <a:cs typeface="+mn-cs"/>
              </a:rPr>
              <a:t>: Summarize the application of a chi-square test.</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b="1" dirty="0"/>
              <a:t>Statistically independent: </a:t>
            </a:r>
            <a:r>
              <a:rPr lang="en-US" sz="1200" kern="1200" dirty="0">
                <a:solidFill>
                  <a:schemeClr val="tx1"/>
                </a:solidFill>
                <a:effectLst/>
                <a:latin typeface="+mn-lt"/>
                <a:ea typeface="+mn-ea"/>
                <a:cs typeface="+mn-cs"/>
              </a:rPr>
              <a:t>When two variables are not associated, one can say that they are </a:t>
            </a:r>
            <a:r>
              <a:rPr lang="en-US" sz="1200" b="0" kern="1200" dirty="0">
                <a:solidFill>
                  <a:schemeClr val="tx1"/>
                </a:solidFill>
                <a:effectLst/>
                <a:latin typeface="+mn-lt"/>
                <a:ea typeface="+mn-ea"/>
                <a:cs typeface="+mn-cs"/>
              </a:rPr>
              <a:t>statistically independent</a:t>
            </a:r>
            <a:r>
              <a:rPr lang="en-US" sz="1200" kern="1200" dirty="0">
                <a:solidFill>
                  <a:schemeClr val="tx1"/>
                </a:solidFill>
                <a:effectLst/>
                <a:latin typeface="+mn-lt"/>
                <a:ea typeface="+mn-ea"/>
                <a:cs typeface="+mn-cs"/>
              </a:rPr>
              <a:t>. That is, an individual’s score on one variable is independent of his or her score on the second variable. </a:t>
            </a:r>
          </a:p>
          <a:p>
            <a:endParaRPr lang="en-US" sz="1200" kern="1200" dirty="0">
              <a:solidFill>
                <a:schemeClr val="tx1"/>
              </a:solidFill>
              <a:effectLst/>
              <a:latin typeface="+mn-lt"/>
              <a:ea typeface="+mn-ea"/>
              <a:cs typeface="+mn-cs"/>
            </a:endParaRPr>
          </a:p>
          <a:p>
            <a:r>
              <a:rPr lang="en-US" dirty="0"/>
              <a:t>Identifies statistical independence in a bivariate table</a:t>
            </a:r>
            <a:r>
              <a:rPr lang="en-US" baseline="0" dirty="0"/>
              <a:t> </a:t>
            </a:r>
            <a:r>
              <a:rPr lang="en-US" sz="1200" kern="1200" dirty="0">
                <a:solidFill>
                  <a:schemeClr val="tx1"/>
                </a:solidFill>
                <a:effectLst/>
                <a:latin typeface="+mn-lt"/>
                <a:ea typeface="+mn-ea"/>
                <a:cs typeface="+mn-cs"/>
              </a:rPr>
              <a:t>by comparing the distribution of the dependent variable in each category of the independent variable.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Two variables, statistically independent: </a:t>
            </a: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two variables are statistically independent, the percentage distributions of the dependent variable within each category of the independent variable are identical.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3</a:t>
            </a:fld>
            <a:endParaRPr lang="en-US" dirty="0"/>
          </a:p>
        </p:txBody>
      </p:sp>
    </p:spTree>
    <p:extLst>
      <p:ext uri="{BB962C8B-B14F-4D97-AF65-F5344CB8AC3E}">
        <p14:creationId xmlns:p14="http://schemas.microsoft.com/office/powerpoint/2010/main" val="402819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10.2</a:t>
                </a:r>
                <a:r>
                  <a:rPr lang="en-US" sz="1200" kern="1200" dirty="0">
                    <a:solidFill>
                      <a:schemeClr val="tx1"/>
                    </a:solidFill>
                    <a:effectLst/>
                    <a:latin typeface="+mn-lt"/>
                    <a:ea typeface="+mn-ea"/>
                    <a:cs typeface="+mn-cs"/>
                  </a:rPr>
                  <a:t>: Calculate and interpret a test for the bivariate relationship between nominal or ordinal variables.</a:t>
                </a:r>
                <a:endParaRPr lang="en-US" sz="1200" kern="120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assumptions</a:t>
                </a:r>
                <a:r>
                  <a:rPr lang="en-US" sz="1200" kern="1200" dirty="0">
                    <a:solidFill>
                      <a:schemeClr val="tx1"/>
                    </a:solidFill>
                    <a:effectLst/>
                    <a:latin typeface="+mn-lt"/>
                    <a:ea typeface="+mn-ea"/>
                    <a:cs typeface="+mn-cs"/>
                  </a:rPr>
                  <a:t>: The chi-square test requires no assumptions about the shape of the population distribution from which the sample was drawn. However, like all inferential techniques, it assumes random sampling. It can be applied to variables measured at a nominal and/or an ordinal level of measurement.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Stating the </a:t>
                </a:r>
                <a:r>
                  <a:rPr lang="en-US" sz="1200" kern="1200" dirty="0" smtClean="0">
                    <a:solidFill>
                      <a:schemeClr val="tx1"/>
                    </a:solidFill>
                    <a:effectLst/>
                    <a:latin typeface="+mn-lt"/>
                    <a:ea typeface="+mn-ea"/>
                    <a:cs typeface="+mn-cs"/>
                  </a:rPr>
                  <a:t>research </a:t>
                </a:r>
                <a:r>
                  <a:rPr lang="en-US" sz="1200" kern="1200" dirty="0">
                    <a:solidFill>
                      <a:schemeClr val="tx1"/>
                    </a:solidFill>
                    <a:effectLst/>
                    <a:latin typeface="+mn-lt"/>
                    <a:ea typeface="+mn-ea"/>
                    <a:cs typeface="+mn-cs"/>
                  </a:rPr>
                  <a:t>and the </a:t>
                </a:r>
                <a:r>
                  <a:rPr lang="en-US" sz="1200" kern="1200" dirty="0" smtClean="0">
                    <a:solidFill>
                      <a:schemeClr val="tx1"/>
                    </a:solidFill>
                    <a:effectLst/>
                    <a:latin typeface="+mn-lt"/>
                    <a:ea typeface="+mn-ea"/>
                    <a:cs typeface="+mn-cs"/>
                  </a:rPr>
                  <a:t>null hypotheses</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research hypothesis (</a:t>
                </a:r>
                <a:r>
                  <a:rPr lang="en-US" sz="1200" i="1" kern="1200" dirty="0">
                    <a:solidFill>
                      <a:schemeClr val="tx1"/>
                    </a:solidFill>
                    <a:effectLst/>
                    <a:latin typeface="+mn-lt"/>
                    <a:ea typeface="+mn-ea"/>
                    <a:cs typeface="+mn-cs"/>
                  </a:rPr>
                  <a:t>H</a:t>
                </a:r>
                <a:r>
                  <a:rPr lang="en-US" sz="1200" kern="1200" baseline="-25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proposes that the two variables are related in the population.</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i="1" kern="1200" dirty="0">
                    <a:solidFill>
                      <a:schemeClr val="tx1"/>
                    </a:solidFill>
                    <a:effectLst/>
                    <a:latin typeface="+mn-lt"/>
                    <a:ea typeface="+mn-ea"/>
                    <a:cs typeface="+mn-cs"/>
                  </a:rPr>
                  <a:t>H</a:t>
                </a:r>
                <a:r>
                  <a:rPr lang="en-US" sz="1200" kern="1200" baseline="-25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The two variables are related in the </a:t>
                </a:r>
                <a:r>
                  <a:rPr lang="en-US" sz="1200" kern="1200" dirty="0" smtClean="0">
                    <a:solidFill>
                      <a:schemeClr val="tx1"/>
                    </a:solidFill>
                    <a:effectLst/>
                    <a:latin typeface="+mn-lt"/>
                    <a:ea typeface="+mn-ea"/>
                    <a:cs typeface="+mn-cs"/>
                  </a:rPr>
                  <a:t>population. </a:t>
                </a: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null hypothesis (</a:t>
                </a:r>
                <a:r>
                  <a:rPr lang="en-US" sz="1200" i="1" kern="1200" dirty="0">
                    <a:solidFill>
                      <a:schemeClr val="tx1"/>
                    </a:solidFill>
                    <a:effectLst/>
                    <a:latin typeface="+mn-lt"/>
                    <a:ea typeface="+mn-ea"/>
                    <a:cs typeface="+mn-cs"/>
                  </a:rPr>
                  <a:t>H</a:t>
                </a:r>
                <a:r>
                  <a:rPr lang="en-US" sz="1200" i="0" kern="1200" baseline="-25000" dirty="0">
                    <a:solidFill>
                      <a:schemeClr val="tx1"/>
                    </a:solidFill>
                    <a:effectLst/>
                    <a:latin typeface="+mn-lt"/>
                    <a:ea typeface="+mn-ea"/>
                    <a:cs typeface="+mn-cs"/>
                  </a:rPr>
                  <a:t>0</a:t>
                </a:r>
                <a:r>
                  <a:rPr lang="en-US" sz="1200" kern="1200" dirty="0">
                    <a:solidFill>
                      <a:schemeClr val="tx1"/>
                    </a:solidFill>
                    <a:effectLst/>
                    <a:latin typeface="+mn-lt"/>
                    <a:ea typeface="+mn-ea"/>
                    <a:cs typeface="+mn-cs"/>
                  </a:rPr>
                  <a:t>) states that no association exists between two cross-tabulated variables in the population, and therefore, the variables are statistically independent.</a:t>
                </a:r>
                <a:endParaRPr lang="en-IN"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concept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expected frequencies</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Assuming </a:t>
                </a:r>
                <a:r>
                  <a:rPr lang="en-US" sz="1200" kern="1200" dirty="0">
                    <a:solidFill>
                      <a:schemeClr val="tx1"/>
                    </a:solidFill>
                    <a:effectLst/>
                    <a:latin typeface="+mn-lt"/>
                    <a:ea typeface="+mn-ea"/>
                    <a:cs typeface="+mn-cs"/>
                  </a:rPr>
                  <a:t>that the null hypothesis is true, we compute the cell frequencies that we would expect to find if the variables are statistically independent. These frequencies are called </a:t>
                </a:r>
                <a:r>
                  <a:rPr lang="en-US" sz="1200" b="1" kern="1200" dirty="0">
                    <a:solidFill>
                      <a:schemeClr val="tx1"/>
                    </a:solidFill>
                    <a:effectLst/>
                    <a:latin typeface="+mn-lt"/>
                    <a:ea typeface="+mn-ea"/>
                    <a:cs typeface="+mn-cs"/>
                  </a:rPr>
                  <a:t>expected frequencies </a:t>
                </a:r>
                <a:r>
                  <a:rPr lang="en-US" sz="1200" kern="1200" dirty="0">
                    <a:solidFill>
                      <a:schemeClr val="tx1"/>
                    </a:solidFill>
                    <a:effectLst/>
                    <a:latin typeface="+mn-lt"/>
                    <a:ea typeface="+mn-ea"/>
                    <a:cs typeface="+mn-cs"/>
                  </a:rPr>
                  <a:t>(and are symbolized as </a:t>
                </a:r>
                <a:r>
                  <a:rPr lang="en-US" sz="1200" i="1" kern="1200" dirty="0">
                    <a:solidFill>
                      <a:schemeClr val="tx1"/>
                    </a:solidFill>
                    <a:effectLst/>
                    <a:latin typeface="+mn-lt"/>
                    <a:ea typeface="+mn-ea"/>
                    <a:cs typeface="+mn-cs"/>
                  </a:rPr>
                  <a:t>f</a:t>
                </a:r>
                <a:r>
                  <a:rPr lang="en-US" sz="1200" kern="1200" baseline="-2500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chi-square test is based on cell-by-cell comparisons between the expected frequencies (</a:t>
                </a:r>
                <a:r>
                  <a:rPr lang="en-US" sz="1200" i="1" kern="1200" dirty="0">
                    <a:solidFill>
                      <a:schemeClr val="tx1"/>
                    </a:solidFill>
                    <a:effectLst/>
                    <a:latin typeface="+mn-lt"/>
                    <a:ea typeface="+mn-ea"/>
                    <a:cs typeface="+mn-cs"/>
                  </a:rPr>
                  <a:t>f</a:t>
                </a:r>
                <a:r>
                  <a:rPr lang="en-US" sz="1200" kern="1200" baseline="-2500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 and the frequencies actually observed (</a:t>
                </a:r>
                <a:r>
                  <a:rPr lang="en-US" sz="1200" b="1" kern="1200" dirty="0">
                    <a:solidFill>
                      <a:schemeClr val="tx1"/>
                    </a:solidFill>
                    <a:effectLst/>
                    <a:latin typeface="+mn-lt"/>
                    <a:ea typeface="+mn-ea"/>
                    <a:cs typeface="+mn-cs"/>
                  </a:rPr>
                  <a:t>observed frequencies </a:t>
                </a:r>
                <a:r>
                  <a:rPr lang="en-US" sz="1200" kern="1200" dirty="0">
                    <a:solidFill>
                      <a:schemeClr val="tx1"/>
                    </a:solidFill>
                    <a:effectLst/>
                    <a:latin typeface="+mn-lt"/>
                    <a:ea typeface="+mn-ea"/>
                    <a:cs typeface="+mn-cs"/>
                  </a:rPr>
                  <a:t>are symbolized as </a:t>
                </a:r>
                <a:r>
                  <a:rPr lang="en-US" sz="1200" i="1" kern="1200" dirty="0">
                    <a:solidFill>
                      <a:schemeClr val="tx1"/>
                    </a:solidFill>
                    <a:effectLst/>
                    <a:latin typeface="+mn-lt"/>
                    <a:ea typeface="+mn-ea"/>
                    <a:cs typeface="+mn-cs"/>
                  </a:rPr>
                  <a:t>f</a:t>
                </a:r>
                <a:r>
                  <a:rPr lang="en-US" sz="1200" i="0" kern="1200" baseline="-25000" dirty="0">
                    <a:solidFill>
                      <a:schemeClr val="tx1"/>
                    </a:solidFill>
                    <a:effectLst/>
                    <a:latin typeface="+mn-lt"/>
                    <a:ea typeface="+mn-ea"/>
                    <a:cs typeface="+mn-cs"/>
                  </a:rPr>
                  <a:t>o</a:t>
                </a:r>
                <a:r>
                  <a:rPr lang="en-US" sz="1200" kern="1200" dirty="0" smtClean="0">
                    <a:solidFill>
                      <a:schemeClr val="tx1"/>
                    </a:solidFill>
                    <a:effectLst/>
                    <a:latin typeface="+mn-lt"/>
                    <a:ea typeface="+mn-ea"/>
                    <a:cs typeface="+mn-cs"/>
                  </a:rPr>
                  <a:t>).</a:t>
                </a:r>
              </a:p>
              <a:p>
                <a:pPr marL="228600" indent="-228600">
                  <a:buFont typeface="+mj-lt"/>
                  <a:buAutoNum type="arabicPeriod"/>
                </a:pPr>
                <a:endParaRPr lang="en-US" sz="1200" kern="1200" dirty="0" smtClean="0">
                  <a:solidFill>
                    <a:schemeClr val="tx1"/>
                  </a:solidFill>
                  <a:effectLst/>
                  <a:latin typeface="+mn-lt"/>
                  <a:ea typeface="+mn-ea"/>
                  <a:cs typeface="+mn-cs"/>
                </a:endParaRPr>
              </a:p>
              <a:p>
                <a:pPr marL="0" indent="0">
                  <a:buFont typeface="+mj-lt"/>
                  <a:buNone/>
                </a:pPr>
                <a:r>
                  <a:rPr lang="en-US" sz="1200" kern="1200" dirty="0" smtClean="0">
                    <a:solidFill>
                      <a:schemeClr val="tx1"/>
                    </a:solidFill>
                    <a:effectLst/>
                    <a:latin typeface="+mn-lt"/>
                    <a:ea typeface="+mn-ea"/>
                    <a:cs typeface="+mn-cs"/>
                  </a:rPr>
                  <a:t>Calculating the expected frequencies: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difference between </a:t>
                </a:r>
                <a:r>
                  <a:rPr lang="en-US" sz="1200" i="1" kern="1200" dirty="0">
                    <a:solidFill>
                      <a:schemeClr val="tx1"/>
                    </a:solidFill>
                    <a:effectLst/>
                    <a:latin typeface="+mn-lt"/>
                    <a:ea typeface="+mn-ea"/>
                    <a:cs typeface="+mn-cs"/>
                  </a:rPr>
                  <a:t>f</a:t>
                </a:r>
                <a:r>
                  <a:rPr lang="en-US" sz="1200" kern="1200" baseline="-25000" dirty="0">
                    <a:solidFill>
                      <a:schemeClr val="tx1"/>
                    </a:solidFill>
                    <a:effectLst/>
                    <a:latin typeface="+mn-lt"/>
                    <a:ea typeface="+mn-ea"/>
                    <a:cs typeface="+mn-cs"/>
                  </a:rPr>
                  <a:t>o</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f</a:t>
                </a:r>
                <a:r>
                  <a:rPr lang="en-US" sz="1200" kern="1200" baseline="-2500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 will determine the likelihood that the null hypothesis is true and that the variables are, in fact, statistically </a:t>
                </a:r>
                <a:r>
                  <a:rPr lang="en-US" sz="1200" kern="1200" dirty="0" smtClean="0">
                    <a:solidFill>
                      <a:schemeClr val="tx1"/>
                    </a:solidFill>
                    <a:effectLst/>
                    <a:latin typeface="+mn-lt"/>
                    <a:ea typeface="+mn-ea"/>
                    <a:cs typeface="+mn-cs"/>
                  </a:rPr>
                  <a:t>independent.</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can calculate the expected frequencies using this formula: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𝑓</m:t>
                        </m:r>
                      </m:e>
                      <m:sub>
                        <m:r>
                          <m:rPr>
                            <m:sty m:val="p"/>
                          </m:rPr>
                          <a:rPr lang="en-US" sz="1200" i="0" kern="1200">
                            <a:solidFill>
                              <a:schemeClr val="tx1"/>
                            </a:solidFill>
                            <a:effectLst/>
                            <a:latin typeface="Cambria Math" panose="02040503050406030204" pitchFamily="18" charset="0"/>
                            <a:ea typeface="+mn-ea"/>
                            <a:cs typeface="+mn-cs"/>
                          </a:rPr>
                          <m:t>e</m:t>
                        </m:r>
                      </m:sub>
                    </m:sSub>
                    <m:r>
                      <a:rPr lang="en-US" sz="1200" i="1"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d>
                          <m:dPr>
                            <m:ctrlPr>
                              <a:rPr lang="en-IN" sz="1200" i="1" kern="1200">
                                <a:solidFill>
                                  <a:schemeClr val="tx1"/>
                                </a:solidFill>
                                <a:effectLst/>
                                <a:latin typeface="Cambria Math" panose="02040503050406030204" pitchFamily="18" charset="0"/>
                                <a:ea typeface="+mn-ea"/>
                                <a:cs typeface="+mn-cs"/>
                              </a:rPr>
                            </m:ctrlPr>
                          </m:dPr>
                          <m:e>
                            <m:r>
                              <m:rPr>
                                <m:sty m:val="p"/>
                              </m:rPr>
                              <a:rPr lang="en-US" sz="1200" kern="1200">
                                <a:solidFill>
                                  <a:schemeClr val="tx1"/>
                                </a:solidFill>
                                <a:effectLst/>
                                <a:latin typeface="Cambria Math" panose="02040503050406030204" pitchFamily="18" charset="0"/>
                                <a:ea typeface="+mn-ea"/>
                                <a:cs typeface="+mn-cs"/>
                              </a:rPr>
                              <m:t>Column</m:t>
                            </m:r>
                            <m:r>
                              <a:rPr lang="en-US" sz="1200" i="1" kern="1200">
                                <a:solidFill>
                                  <a:schemeClr val="tx1"/>
                                </a:solidFill>
                                <a:effectLst/>
                                <a:latin typeface="Cambria Math" panose="02040503050406030204" pitchFamily="18" charset="0"/>
                                <a:ea typeface="+mn-ea"/>
                                <a:cs typeface="+mn-cs"/>
                              </a:rPr>
                              <m:t> </m:t>
                            </m:r>
                            <m:r>
                              <m:rPr>
                                <m:sty m:val="p"/>
                              </m:rPr>
                              <a:rPr lang="en-US" sz="1200" b="0" i="0" kern="1200" smtClean="0">
                                <a:solidFill>
                                  <a:schemeClr val="tx1"/>
                                </a:solidFill>
                                <a:effectLst/>
                                <a:latin typeface="Cambria Math"/>
                                <a:ea typeface="+mn-ea"/>
                                <a:cs typeface="+mn-cs"/>
                              </a:rPr>
                              <m:t>m</m:t>
                            </m:r>
                            <m:r>
                              <m:rPr>
                                <m:sty m:val="p"/>
                              </m:rPr>
                              <a:rPr lang="en-US" sz="1200" kern="1200">
                                <a:solidFill>
                                  <a:schemeClr val="tx1"/>
                                </a:solidFill>
                                <a:effectLst/>
                                <a:latin typeface="Cambria Math" panose="02040503050406030204" pitchFamily="18" charset="0"/>
                                <a:ea typeface="+mn-ea"/>
                                <a:cs typeface="+mn-cs"/>
                              </a:rPr>
                              <m:t>arginal</m:t>
                            </m:r>
                          </m:e>
                        </m:d>
                        <m:d>
                          <m:dPr>
                            <m:ctrlPr>
                              <a:rPr lang="en-IN" sz="1200" i="1" kern="1200">
                                <a:solidFill>
                                  <a:schemeClr val="tx1"/>
                                </a:solidFill>
                                <a:effectLst/>
                                <a:latin typeface="Cambria Math" panose="02040503050406030204" pitchFamily="18" charset="0"/>
                                <a:ea typeface="+mn-ea"/>
                                <a:cs typeface="+mn-cs"/>
                              </a:rPr>
                            </m:ctrlPr>
                          </m:dPr>
                          <m:e>
                            <m:r>
                              <m:rPr>
                                <m:sty m:val="p"/>
                              </m:rPr>
                              <a:rPr lang="en-US" sz="1200" kern="1200">
                                <a:solidFill>
                                  <a:schemeClr val="tx1"/>
                                </a:solidFill>
                                <a:effectLst/>
                                <a:latin typeface="Cambria Math" panose="02040503050406030204" pitchFamily="18" charset="0"/>
                                <a:ea typeface="+mn-ea"/>
                                <a:cs typeface="+mn-cs"/>
                              </a:rPr>
                              <m:t>Row</m:t>
                            </m:r>
                            <m:r>
                              <a:rPr lang="en-US" sz="1200" i="1" kern="1200">
                                <a:solidFill>
                                  <a:schemeClr val="tx1"/>
                                </a:solidFill>
                                <a:effectLst/>
                                <a:latin typeface="Cambria Math" panose="02040503050406030204" pitchFamily="18" charset="0"/>
                                <a:ea typeface="+mn-ea"/>
                                <a:cs typeface="+mn-cs"/>
                              </a:rPr>
                              <m:t> </m:t>
                            </m:r>
                            <m:r>
                              <m:rPr>
                                <m:sty m:val="p"/>
                              </m:rPr>
                              <a:rPr lang="en-US" sz="1200" b="0" i="0" kern="1200" smtClean="0">
                                <a:solidFill>
                                  <a:schemeClr val="tx1"/>
                                </a:solidFill>
                                <a:effectLst/>
                                <a:latin typeface="Cambria Math"/>
                                <a:ea typeface="+mn-ea"/>
                                <a:cs typeface="+mn-cs"/>
                              </a:rPr>
                              <m:t>m</m:t>
                            </m:r>
                            <m:r>
                              <m:rPr>
                                <m:sty m:val="p"/>
                              </m:rPr>
                              <a:rPr lang="en-US" sz="1200" kern="1200">
                                <a:solidFill>
                                  <a:schemeClr val="tx1"/>
                                </a:solidFill>
                                <a:effectLst/>
                                <a:latin typeface="Cambria Math" panose="02040503050406030204" pitchFamily="18" charset="0"/>
                                <a:ea typeface="+mn-ea"/>
                                <a:cs typeface="+mn-cs"/>
                              </a:rPr>
                              <m:t>arginal</m:t>
                            </m:r>
                          </m:e>
                        </m:d>
                      </m:num>
                      <m:den>
                        <m:r>
                          <a:rPr lang="en-US" sz="1200" i="1" kern="1200">
                            <a:solidFill>
                              <a:schemeClr val="tx1"/>
                            </a:solidFill>
                            <a:effectLst/>
                            <a:latin typeface="Cambria Math" panose="02040503050406030204" pitchFamily="18" charset="0"/>
                            <a:ea typeface="+mn-ea"/>
                            <a:cs typeface="+mn-cs"/>
                          </a:rPr>
                          <m:t>𝑁</m:t>
                        </m:r>
                      </m:den>
                    </m:f>
                  </m:oMath>
                </a14:m>
                <a:r>
                  <a:rPr lang="en-IN" sz="1200" kern="1200" dirty="0">
                    <a:solidFill>
                      <a:schemeClr val="tx1"/>
                    </a:solidFill>
                    <a:effectLst/>
                    <a:latin typeface="+mn-lt"/>
                    <a:ea typeface="+mn-ea"/>
                    <a:cs typeface="+mn-cs"/>
                  </a:rPr>
                  <a:t>.</a:t>
                </a:r>
              </a:p>
              <a:p>
                <a:pPr marL="0" indent="0">
                  <a:buFont typeface="+mj-lt"/>
                  <a:buNone/>
                </a:pPr>
                <a:endParaRPr lang="en-US" sz="1200" kern="120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10.2</a:t>
                </a:r>
                <a:r>
                  <a:rPr lang="en-US" sz="1200" kern="1200" dirty="0">
                    <a:solidFill>
                      <a:schemeClr val="tx1"/>
                    </a:solidFill>
                    <a:effectLst/>
                    <a:latin typeface="+mn-lt"/>
                    <a:ea typeface="+mn-ea"/>
                    <a:cs typeface="+mn-cs"/>
                  </a:rPr>
                  <a:t>: Calculate and interpret a test for the bivariate relationship between nominal or ordinal variables.</a:t>
                </a:r>
                <a:endParaRPr lang="en-US" sz="1200" kern="120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assumptions</a:t>
                </a:r>
                <a:r>
                  <a:rPr lang="en-US" sz="1200" kern="1200" dirty="0">
                    <a:solidFill>
                      <a:schemeClr val="tx1"/>
                    </a:solidFill>
                    <a:effectLst/>
                    <a:latin typeface="+mn-lt"/>
                    <a:ea typeface="+mn-ea"/>
                    <a:cs typeface="+mn-cs"/>
                  </a:rPr>
                  <a:t>: The chi-square test requires no assumptions about the shape of the population distribution from which the sample was drawn. However, like all inferential techniques, it assumes random sampling. It can be applied to variables measured at a nominal and/or an ordinal level of measurement.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Stating the </a:t>
                </a:r>
                <a:r>
                  <a:rPr lang="en-US" sz="1200" kern="1200" dirty="0" smtClean="0">
                    <a:solidFill>
                      <a:schemeClr val="tx1"/>
                    </a:solidFill>
                    <a:effectLst/>
                    <a:latin typeface="+mn-lt"/>
                    <a:ea typeface="+mn-ea"/>
                    <a:cs typeface="+mn-cs"/>
                  </a:rPr>
                  <a:t>research </a:t>
                </a:r>
                <a:r>
                  <a:rPr lang="en-US" sz="1200" kern="1200" dirty="0">
                    <a:solidFill>
                      <a:schemeClr val="tx1"/>
                    </a:solidFill>
                    <a:effectLst/>
                    <a:latin typeface="+mn-lt"/>
                    <a:ea typeface="+mn-ea"/>
                    <a:cs typeface="+mn-cs"/>
                  </a:rPr>
                  <a:t>and the </a:t>
                </a:r>
                <a:r>
                  <a:rPr lang="en-US" sz="1200" kern="1200" dirty="0" smtClean="0">
                    <a:solidFill>
                      <a:schemeClr val="tx1"/>
                    </a:solidFill>
                    <a:effectLst/>
                    <a:latin typeface="+mn-lt"/>
                    <a:ea typeface="+mn-ea"/>
                    <a:cs typeface="+mn-cs"/>
                  </a:rPr>
                  <a:t>null hypotheses</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research hypothesis (</a:t>
                </a:r>
                <a:r>
                  <a:rPr lang="en-US" sz="1200" i="1" kern="1200" dirty="0">
                    <a:solidFill>
                      <a:schemeClr val="tx1"/>
                    </a:solidFill>
                    <a:effectLst/>
                    <a:latin typeface="+mn-lt"/>
                    <a:ea typeface="+mn-ea"/>
                    <a:cs typeface="+mn-cs"/>
                  </a:rPr>
                  <a:t>H</a:t>
                </a:r>
                <a:r>
                  <a:rPr lang="en-US" sz="1200" kern="1200" baseline="-25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proposes that the two variables are related in the population.</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i="1" kern="1200" dirty="0">
                    <a:solidFill>
                      <a:schemeClr val="tx1"/>
                    </a:solidFill>
                    <a:effectLst/>
                    <a:latin typeface="+mn-lt"/>
                    <a:ea typeface="+mn-ea"/>
                    <a:cs typeface="+mn-cs"/>
                  </a:rPr>
                  <a:t>H</a:t>
                </a:r>
                <a:r>
                  <a:rPr lang="en-US" sz="1200" kern="1200" baseline="-25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The two variables are related in the </a:t>
                </a:r>
                <a:r>
                  <a:rPr lang="en-US" sz="1200" kern="1200" dirty="0" smtClean="0">
                    <a:solidFill>
                      <a:schemeClr val="tx1"/>
                    </a:solidFill>
                    <a:effectLst/>
                    <a:latin typeface="+mn-lt"/>
                    <a:ea typeface="+mn-ea"/>
                    <a:cs typeface="+mn-cs"/>
                  </a:rPr>
                  <a:t>population. </a:t>
                </a: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null hypothesis (</a:t>
                </a:r>
                <a:r>
                  <a:rPr lang="en-US" sz="1200" i="1" kern="1200" dirty="0">
                    <a:solidFill>
                      <a:schemeClr val="tx1"/>
                    </a:solidFill>
                    <a:effectLst/>
                    <a:latin typeface="+mn-lt"/>
                    <a:ea typeface="+mn-ea"/>
                    <a:cs typeface="+mn-cs"/>
                  </a:rPr>
                  <a:t>H</a:t>
                </a:r>
                <a:r>
                  <a:rPr lang="en-US" sz="1200" i="0" kern="1200" baseline="-25000" dirty="0">
                    <a:solidFill>
                      <a:schemeClr val="tx1"/>
                    </a:solidFill>
                    <a:effectLst/>
                    <a:latin typeface="+mn-lt"/>
                    <a:ea typeface="+mn-ea"/>
                    <a:cs typeface="+mn-cs"/>
                  </a:rPr>
                  <a:t>0</a:t>
                </a:r>
                <a:r>
                  <a:rPr lang="en-US" sz="1200" kern="1200" dirty="0">
                    <a:solidFill>
                      <a:schemeClr val="tx1"/>
                    </a:solidFill>
                    <a:effectLst/>
                    <a:latin typeface="+mn-lt"/>
                    <a:ea typeface="+mn-ea"/>
                    <a:cs typeface="+mn-cs"/>
                  </a:rPr>
                  <a:t>) states that no association exists between two cross-tabulated variables in the population, and therefore, the variables are statistically independent.</a:t>
                </a:r>
                <a:endParaRPr lang="en-IN"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concept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expected frequencies</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Assuming </a:t>
                </a:r>
                <a:r>
                  <a:rPr lang="en-US" sz="1200" kern="1200" dirty="0">
                    <a:solidFill>
                      <a:schemeClr val="tx1"/>
                    </a:solidFill>
                    <a:effectLst/>
                    <a:latin typeface="+mn-lt"/>
                    <a:ea typeface="+mn-ea"/>
                    <a:cs typeface="+mn-cs"/>
                  </a:rPr>
                  <a:t>that the null hypothesis is true, we compute the cell frequencies that we would expect to find if the variables are statistically independent. These frequencies are called </a:t>
                </a:r>
                <a:r>
                  <a:rPr lang="en-US" sz="1200" b="1" kern="1200" dirty="0">
                    <a:solidFill>
                      <a:schemeClr val="tx1"/>
                    </a:solidFill>
                    <a:effectLst/>
                    <a:latin typeface="+mn-lt"/>
                    <a:ea typeface="+mn-ea"/>
                    <a:cs typeface="+mn-cs"/>
                  </a:rPr>
                  <a:t>expected frequencies </a:t>
                </a:r>
                <a:r>
                  <a:rPr lang="en-US" sz="1200" kern="1200" dirty="0">
                    <a:solidFill>
                      <a:schemeClr val="tx1"/>
                    </a:solidFill>
                    <a:effectLst/>
                    <a:latin typeface="+mn-lt"/>
                    <a:ea typeface="+mn-ea"/>
                    <a:cs typeface="+mn-cs"/>
                  </a:rPr>
                  <a:t>(and are symbolized as </a:t>
                </a:r>
                <a:r>
                  <a:rPr lang="en-US" sz="1200" i="1" kern="1200" dirty="0">
                    <a:solidFill>
                      <a:schemeClr val="tx1"/>
                    </a:solidFill>
                    <a:effectLst/>
                    <a:latin typeface="+mn-lt"/>
                    <a:ea typeface="+mn-ea"/>
                    <a:cs typeface="+mn-cs"/>
                  </a:rPr>
                  <a:t>f</a:t>
                </a:r>
                <a:r>
                  <a:rPr lang="en-US" sz="1200" kern="1200" baseline="-2500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chi-square test is based on cell-by-cell comparisons between the expected frequencies (</a:t>
                </a:r>
                <a:r>
                  <a:rPr lang="en-US" sz="1200" i="1" kern="1200" dirty="0">
                    <a:solidFill>
                      <a:schemeClr val="tx1"/>
                    </a:solidFill>
                    <a:effectLst/>
                    <a:latin typeface="+mn-lt"/>
                    <a:ea typeface="+mn-ea"/>
                    <a:cs typeface="+mn-cs"/>
                  </a:rPr>
                  <a:t>f</a:t>
                </a:r>
                <a:r>
                  <a:rPr lang="en-US" sz="1200" kern="1200" baseline="-2500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 and the frequencies actually observed (</a:t>
                </a:r>
                <a:r>
                  <a:rPr lang="en-US" sz="1200" b="1" kern="1200" dirty="0">
                    <a:solidFill>
                      <a:schemeClr val="tx1"/>
                    </a:solidFill>
                    <a:effectLst/>
                    <a:latin typeface="+mn-lt"/>
                    <a:ea typeface="+mn-ea"/>
                    <a:cs typeface="+mn-cs"/>
                  </a:rPr>
                  <a:t>observed frequencies </a:t>
                </a:r>
                <a:r>
                  <a:rPr lang="en-US" sz="1200" kern="1200" dirty="0">
                    <a:solidFill>
                      <a:schemeClr val="tx1"/>
                    </a:solidFill>
                    <a:effectLst/>
                    <a:latin typeface="+mn-lt"/>
                    <a:ea typeface="+mn-ea"/>
                    <a:cs typeface="+mn-cs"/>
                  </a:rPr>
                  <a:t>are symbolized as </a:t>
                </a:r>
                <a:r>
                  <a:rPr lang="en-US" sz="1200" i="1" kern="1200" dirty="0">
                    <a:solidFill>
                      <a:schemeClr val="tx1"/>
                    </a:solidFill>
                    <a:effectLst/>
                    <a:latin typeface="+mn-lt"/>
                    <a:ea typeface="+mn-ea"/>
                    <a:cs typeface="+mn-cs"/>
                  </a:rPr>
                  <a:t>f</a:t>
                </a:r>
                <a:r>
                  <a:rPr lang="en-US" sz="1200" i="0" kern="1200" baseline="-25000" dirty="0">
                    <a:solidFill>
                      <a:schemeClr val="tx1"/>
                    </a:solidFill>
                    <a:effectLst/>
                    <a:latin typeface="+mn-lt"/>
                    <a:ea typeface="+mn-ea"/>
                    <a:cs typeface="+mn-cs"/>
                  </a:rPr>
                  <a:t>o</a:t>
                </a:r>
                <a:r>
                  <a:rPr lang="en-US" sz="1200" kern="1200" dirty="0" smtClean="0">
                    <a:solidFill>
                      <a:schemeClr val="tx1"/>
                    </a:solidFill>
                    <a:effectLst/>
                    <a:latin typeface="+mn-lt"/>
                    <a:ea typeface="+mn-ea"/>
                    <a:cs typeface="+mn-cs"/>
                  </a:rPr>
                  <a:t>).</a:t>
                </a:r>
              </a:p>
              <a:p>
                <a:pPr marL="228600" indent="-228600">
                  <a:buFont typeface="+mj-lt"/>
                  <a:buAutoNum type="arabicPeriod"/>
                </a:pPr>
                <a:endParaRPr lang="en-US" sz="1200" kern="1200" dirty="0" smtClean="0">
                  <a:solidFill>
                    <a:schemeClr val="tx1"/>
                  </a:solidFill>
                  <a:effectLst/>
                  <a:latin typeface="+mn-lt"/>
                  <a:ea typeface="+mn-ea"/>
                  <a:cs typeface="+mn-cs"/>
                </a:endParaRPr>
              </a:p>
              <a:p>
                <a:pPr marL="0" indent="0">
                  <a:buFont typeface="+mj-lt"/>
                  <a:buNone/>
                </a:pPr>
                <a:r>
                  <a:rPr lang="en-US" sz="1200" kern="1200" dirty="0" smtClean="0">
                    <a:solidFill>
                      <a:schemeClr val="tx1"/>
                    </a:solidFill>
                    <a:effectLst/>
                    <a:latin typeface="+mn-lt"/>
                    <a:ea typeface="+mn-ea"/>
                    <a:cs typeface="+mn-cs"/>
                  </a:rPr>
                  <a:t>Calculating the expected frequencies: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difference between </a:t>
                </a:r>
                <a:r>
                  <a:rPr lang="en-US" sz="1200" i="1" kern="1200" dirty="0">
                    <a:solidFill>
                      <a:schemeClr val="tx1"/>
                    </a:solidFill>
                    <a:effectLst/>
                    <a:latin typeface="+mn-lt"/>
                    <a:ea typeface="+mn-ea"/>
                    <a:cs typeface="+mn-cs"/>
                  </a:rPr>
                  <a:t>f</a:t>
                </a:r>
                <a:r>
                  <a:rPr lang="en-US" sz="1200" kern="1200" baseline="-25000" dirty="0">
                    <a:solidFill>
                      <a:schemeClr val="tx1"/>
                    </a:solidFill>
                    <a:effectLst/>
                    <a:latin typeface="+mn-lt"/>
                    <a:ea typeface="+mn-ea"/>
                    <a:cs typeface="+mn-cs"/>
                  </a:rPr>
                  <a:t>o</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f</a:t>
                </a:r>
                <a:r>
                  <a:rPr lang="en-US" sz="1200" kern="1200" baseline="-2500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 will determine the likelihood that the null hypothesis is true and that the variables are, in fact, statistically </a:t>
                </a:r>
                <a:r>
                  <a:rPr lang="en-US" sz="1200" kern="1200" dirty="0" smtClean="0">
                    <a:solidFill>
                      <a:schemeClr val="tx1"/>
                    </a:solidFill>
                    <a:effectLst/>
                    <a:latin typeface="+mn-lt"/>
                    <a:ea typeface="+mn-ea"/>
                    <a:cs typeface="+mn-cs"/>
                  </a:rPr>
                  <a:t>independent.</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can calculate the expected frequencies using this formula:  </a:t>
                </a:r>
                <a:r>
                  <a:rPr lang="en-US" sz="1200" i="0" kern="1200">
                    <a:solidFill>
                      <a:schemeClr val="tx1"/>
                    </a:solidFill>
                    <a:effectLst/>
                    <a:latin typeface="Cambria Math" panose="02040503050406030204" pitchFamily="18" charset="0"/>
                    <a:ea typeface="+mn-ea"/>
                    <a:cs typeface="+mn-cs"/>
                  </a:rPr>
                  <a:t>𝑓</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e=</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Column </a:t>
                </a:r>
                <a:r>
                  <a:rPr lang="en-US" sz="1200" b="0" i="0" kern="1200" smtClean="0">
                    <a:solidFill>
                      <a:schemeClr val="tx1"/>
                    </a:solidFill>
                    <a:effectLst/>
                    <a:latin typeface="Cambria Math"/>
                    <a:ea typeface="+mn-ea"/>
                    <a:cs typeface="+mn-cs"/>
                  </a:rPr>
                  <a:t>m</a:t>
                </a:r>
                <a:r>
                  <a:rPr lang="en-US" sz="1200" i="0" kern="1200">
                    <a:solidFill>
                      <a:schemeClr val="tx1"/>
                    </a:solidFill>
                    <a:effectLst/>
                    <a:latin typeface="Cambria Math" panose="02040503050406030204" pitchFamily="18" charset="0"/>
                    <a:ea typeface="+mn-ea"/>
                    <a:cs typeface="+mn-cs"/>
                  </a:rPr>
                  <a:t>arginal</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Row </a:t>
                </a:r>
                <a:r>
                  <a:rPr lang="en-US" sz="1200" b="0" i="0" kern="1200" smtClean="0">
                    <a:solidFill>
                      <a:schemeClr val="tx1"/>
                    </a:solidFill>
                    <a:effectLst/>
                    <a:latin typeface="Cambria Math"/>
                    <a:ea typeface="+mn-ea"/>
                    <a:cs typeface="+mn-cs"/>
                  </a:rPr>
                  <a:t>m</a:t>
                </a:r>
                <a:r>
                  <a:rPr lang="en-US" sz="1200" i="0" kern="1200">
                    <a:solidFill>
                      <a:schemeClr val="tx1"/>
                    </a:solidFill>
                    <a:effectLst/>
                    <a:latin typeface="Cambria Math" panose="02040503050406030204" pitchFamily="18" charset="0"/>
                    <a:ea typeface="+mn-ea"/>
                    <a:cs typeface="+mn-cs"/>
                  </a:rPr>
                  <a:t>arginal</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kern="1200" dirty="0">
                    <a:solidFill>
                      <a:schemeClr val="tx1"/>
                    </a:solidFill>
                    <a:effectLst/>
                    <a:latin typeface="+mn-lt"/>
                    <a:ea typeface="+mn-ea"/>
                    <a:cs typeface="+mn-cs"/>
                  </a:rPr>
                  <a:t>.</a:t>
                </a:r>
              </a:p>
              <a:p>
                <a:pPr marL="0" indent="0">
                  <a:buFont typeface="+mj-lt"/>
                  <a:buNone/>
                </a:pPr>
                <a:endParaRPr lang="en-US" sz="1200" kern="120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4</a:t>
            </a:fld>
            <a:endParaRPr lang="en-US" dirty="0"/>
          </a:p>
        </p:txBody>
      </p:sp>
    </p:spTree>
    <p:extLst>
      <p:ext uri="{BB962C8B-B14F-4D97-AF65-F5344CB8AC3E}">
        <p14:creationId xmlns:p14="http://schemas.microsoft.com/office/powerpoint/2010/main" val="944674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10.2</a:t>
                </a:r>
                <a:r>
                  <a:rPr lang="en-US" sz="1200" kern="1200" dirty="0">
                    <a:solidFill>
                      <a:schemeClr val="tx1"/>
                    </a:solidFill>
                    <a:effectLst/>
                    <a:latin typeface="+mn-lt"/>
                    <a:ea typeface="+mn-ea"/>
                    <a:cs typeface="+mn-cs"/>
                  </a:rPr>
                  <a:t>: Calculate and interpret a test for the bivariate relationship between nominal or ordinal </a:t>
                </a:r>
                <a:r>
                  <a:rPr lang="en-US" sz="1200" kern="1200" dirty="0" smtClean="0">
                    <a:solidFill>
                      <a:schemeClr val="tx1"/>
                    </a:solidFill>
                    <a:effectLst/>
                    <a:latin typeface="+mn-lt"/>
                    <a:ea typeface="+mn-ea"/>
                    <a:cs typeface="+mn-cs"/>
                  </a:rPr>
                  <a:t>variables.</a:t>
                </a:r>
                <a:endParaRPr lang="en-US" sz="1200" kern="1200" dirty="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Calculating the obtained chi-square: </a:t>
                </a: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next step in calculating chi-square is to compare the differences between the expected and observed </a:t>
                </a:r>
                <a:r>
                  <a:rPr lang="en-US" sz="1200" kern="1200" dirty="0" smtClean="0">
                    <a:solidFill>
                      <a:schemeClr val="tx1"/>
                    </a:solidFill>
                    <a:effectLst/>
                    <a:latin typeface="+mn-lt"/>
                    <a:ea typeface="+mn-ea"/>
                    <a:cs typeface="+mn-cs"/>
                  </a:rPr>
                  <a:t>frequencies.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b="1" kern="1200" dirty="0" smtClean="0">
                    <a:solidFill>
                      <a:schemeClr val="tx1"/>
                    </a:solidFill>
                    <a:effectLst/>
                    <a:latin typeface="+mn-lt"/>
                    <a:ea typeface="+mn-ea"/>
                    <a:cs typeface="+mn-cs"/>
                  </a:rPr>
                  <a:t>Obtained </a:t>
                </a:r>
                <a:r>
                  <a:rPr lang="en-US" sz="1200" b="1" kern="1200" dirty="0">
                    <a:solidFill>
                      <a:schemeClr val="tx1"/>
                    </a:solidFill>
                    <a:effectLst/>
                    <a:latin typeface="+mn-lt"/>
                    <a:ea typeface="+mn-ea"/>
                    <a:cs typeface="+mn-cs"/>
                  </a:rPr>
                  <a:t>chi-square statistic</a:t>
                </a:r>
                <a:r>
                  <a:rPr lang="en-US" sz="1200" kern="1200" dirty="0">
                    <a:solidFill>
                      <a:schemeClr val="tx1"/>
                    </a:solidFill>
                    <a:effectLst/>
                    <a:latin typeface="+mn-lt"/>
                    <a:ea typeface="+mn-ea"/>
                    <a:cs typeface="+mn-cs"/>
                  </a:rPr>
                  <a:t>: </a:t>
                </a:r>
                <a14:m>
                  <m:oMath xmlns:m="http://schemas.openxmlformats.org/officeDocument/2006/math">
                    <m:sSup>
                      <m:sSupPr>
                        <m:ctrlPr>
                          <a:rPr lang="en-IN" sz="1200" i="1" kern="1200">
                            <a:solidFill>
                              <a:schemeClr val="tx1"/>
                            </a:solidFill>
                            <a:effectLst/>
                            <a:latin typeface="Cambria Math" panose="02040503050406030204" pitchFamily="18" charset="0"/>
                            <a:ea typeface="+mn-ea"/>
                            <a:cs typeface="+mn-cs"/>
                          </a:rPr>
                        </m:ctrlPr>
                      </m:sSupPr>
                      <m:e>
                        <m:r>
                          <a:rPr lang="en-US" sz="1200" i="1" kern="1200">
                            <a:solidFill>
                              <a:schemeClr val="tx1"/>
                            </a:solidFill>
                            <a:effectLst/>
                            <a:latin typeface="Cambria Math" panose="02040503050406030204" pitchFamily="18" charset="0"/>
                            <a:ea typeface="+mn-ea"/>
                            <a:cs typeface="+mn-cs"/>
                          </a:rPr>
                          <m:t>𝑥</m:t>
                        </m:r>
                      </m:e>
                      <m:sup>
                        <m:r>
                          <a:rPr lang="en-US" sz="1200" kern="1200">
                            <a:solidFill>
                              <a:schemeClr val="tx1"/>
                            </a:solidFill>
                            <a:effectLst/>
                            <a:latin typeface="Cambria Math" panose="02040503050406030204" pitchFamily="18" charset="0"/>
                            <a:ea typeface="+mn-ea"/>
                            <a:cs typeface="+mn-cs"/>
                          </a:rPr>
                          <m:t>2</m:t>
                        </m:r>
                      </m:sup>
                    </m:sSup>
                    <m:r>
                      <a:rPr lang="en-US" sz="1200" kern="1200">
                        <a:solidFill>
                          <a:schemeClr val="tx1"/>
                        </a:solidFill>
                        <a:effectLst/>
                        <a:latin typeface="Cambria Math" panose="02040503050406030204" pitchFamily="18" charset="0"/>
                        <a:ea typeface="+mn-ea"/>
                        <a:cs typeface="+mn-cs"/>
                      </a:rPr>
                      <m:t>=</m:t>
                    </m:r>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f>
                          <m:fPr>
                            <m:ctrlPr>
                              <a:rPr lang="en-IN" sz="1200" i="1" kern="1200">
                                <a:solidFill>
                                  <a:schemeClr val="tx1"/>
                                </a:solidFill>
                                <a:effectLst/>
                                <a:latin typeface="Cambria Math" panose="02040503050406030204" pitchFamily="18" charset="0"/>
                                <a:ea typeface="+mn-ea"/>
                                <a:cs typeface="+mn-cs"/>
                              </a:rPr>
                            </m:ctrlPr>
                          </m:fPr>
                          <m:num>
                            <m:sSup>
                              <m:sSupPr>
                                <m:ctrlPr>
                                  <a:rPr lang="en-IN" sz="1200" i="1" kern="1200">
                                    <a:solidFill>
                                      <a:schemeClr val="tx1"/>
                                    </a:solidFill>
                                    <a:effectLst/>
                                    <a:latin typeface="Cambria Math" panose="02040503050406030204" pitchFamily="18" charset="0"/>
                                    <a:ea typeface="+mn-ea"/>
                                    <a:cs typeface="+mn-cs"/>
                                  </a:rPr>
                                </m:ctrlPr>
                              </m:sSupPr>
                              <m:e>
                                <m:d>
                                  <m:dPr>
                                    <m:ctrlPr>
                                      <a:rPr lang="en-IN" sz="1200" i="1" kern="1200">
                                        <a:solidFill>
                                          <a:schemeClr val="tx1"/>
                                        </a:solidFill>
                                        <a:effectLst/>
                                        <a:latin typeface="Cambria Math" panose="02040503050406030204" pitchFamily="18" charset="0"/>
                                        <a:ea typeface="+mn-ea"/>
                                        <a:cs typeface="+mn-cs"/>
                                      </a:rPr>
                                    </m:ctrlPr>
                                  </m:dPr>
                                  <m:e>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𝑓</m:t>
                                        </m:r>
                                      </m:e>
                                      <m:sub>
                                        <m:r>
                                          <m:rPr>
                                            <m:sty m:val="p"/>
                                          </m:rPr>
                                          <a:rPr lang="en-US" sz="1200" i="0" kern="1200">
                                            <a:solidFill>
                                              <a:schemeClr val="tx1"/>
                                            </a:solidFill>
                                            <a:effectLst/>
                                            <a:latin typeface="Cambria Math" panose="02040503050406030204" pitchFamily="18" charset="0"/>
                                            <a:ea typeface="+mn-ea"/>
                                            <a:cs typeface="+mn-cs"/>
                                          </a:rPr>
                                          <m:t>o</m:t>
                                        </m:r>
                                      </m:sub>
                                    </m:sSub>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𝑓</m:t>
                                        </m:r>
                                      </m:e>
                                      <m:sub>
                                        <m:r>
                                          <m:rPr>
                                            <m:sty m:val="p"/>
                                          </m:rPr>
                                          <a:rPr lang="en-US" sz="1200" i="0" kern="1200">
                                            <a:solidFill>
                                              <a:schemeClr val="tx1"/>
                                            </a:solidFill>
                                            <a:effectLst/>
                                            <a:latin typeface="Cambria Math" panose="02040503050406030204" pitchFamily="18" charset="0"/>
                                            <a:ea typeface="+mn-ea"/>
                                            <a:cs typeface="+mn-cs"/>
                                          </a:rPr>
                                          <m:t>e</m:t>
                                        </m:r>
                                      </m:sub>
                                    </m:sSub>
                                  </m:e>
                                </m:d>
                              </m:e>
                              <m:sup>
                                <m:r>
                                  <a:rPr lang="en-US" sz="1200" kern="1200">
                                    <a:solidFill>
                                      <a:schemeClr val="tx1"/>
                                    </a:solidFill>
                                    <a:effectLst/>
                                    <a:latin typeface="Cambria Math" panose="02040503050406030204" pitchFamily="18" charset="0"/>
                                    <a:ea typeface="+mn-ea"/>
                                    <a:cs typeface="+mn-cs"/>
                                  </a:rPr>
                                  <m:t>2</m:t>
                                </m:r>
                              </m:sup>
                            </m:sSup>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𝑓</m:t>
                                </m:r>
                              </m:e>
                              <m:sub>
                                <m:r>
                                  <m:rPr>
                                    <m:sty m:val="p"/>
                                  </m:rPr>
                                  <a:rPr lang="en-US" sz="1200" i="0" kern="1200">
                                    <a:solidFill>
                                      <a:schemeClr val="tx1"/>
                                    </a:solidFill>
                                    <a:effectLst/>
                                    <a:latin typeface="Cambria Math" panose="02040503050406030204" pitchFamily="18" charset="0"/>
                                    <a:ea typeface="+mn-ea"/>
                                    <a:cs typeface="+mn-cs"/>
                                  </a:rPr>
                                  <m:t>e</m:t>
                                </m:r>
                              </m:sub>
                            </m:sSub>
                          </m:den>
                        </m:f>
                      </m:e>
                    </m:nary>
                  </m:oMath>
                </a14:m>
                <a:r>
                  <a:rPr lang="en-IN" sz="1200" kern="1200" dirty="0" smtClean="0">
                    <a:solidFill>
                      <a:schemeClr val="tx1"/>
                    </a:solidFill>
                    <a:effectLst/>
                    <a:latin typeface="+mn-lt"/>
                    <a:ea typeface="+mn-ea"/>
                    <a:cs typeface="+mn-cs"/>
                  </a:rPr>
                  <a:t>.</a:t>
                </a:r>
              </a:p>
              <a:p>
                <a:endParaRPr lang="en-IN"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The sampling distribution </a:t>
                </a:r>
                <a:r>
                  <a:rPr lang="en-IN" sz="1200" kern="1200" dirty="0">
                    <a:solidFill>
                      <a:schemeClr val="tx1"/>
                    </a:solidFill>
                    <a:effectLst/>
                    <a:latin typeface="+mn-lt"/>
                    <a:ea typeface="+mn-ea"/>
                    <a:cs typeface="+mn-cs"/>
                  </a:rPr>
                  <a:t>of </a:t>
                </a:r>
                <a:r>
                  <a:rPr lang="en-IN" sz="1200" kern="1200" dirty="0" smtClean="0">
                    <a:solidFill>
                      <a:schemeClr val="tx1"/>
                    </a:solidFill>
                    <a:effectLst/>
                    <a:latin typeface="+mn-lt"/>
                    <a:ea typeface="+mn-ea"/>
                    <a:cs typeface="+mn-cs"/>
                  </a:rPr>
                  <a:t>chi-square: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sampling distribution of chi-square tells the probability of getting values of chi-square, assuming no relationship exists in the </a:t>
                </a:r>
                <a:r>
                  <a:rPr lang="en-US" sz="1200" kern="1200" dirty="0" smtClean="0">
                    <a:solidFill>
                      <a:schemeClr val="tx1"/>
                    </a:solidFill>
                    <a:effectLst/>
                    <a:latin typeface="+mn-lt"/>
                    <a:ea typeface="+mn-ea"/>
                    <a:cs typeface="+mn-cs"/>
                  </a:rPr>
                  <a:t>population.</a:t>
                </a:r>
                <a:endParaRPr lang="en-IN" sz="1200" kern="1200" dirty="0" smtClean="0">
                  <a:solidFill>
                    <a:schemeClr val="tx1"/>
                  </a:solidFill>
                  <a:effectLst/>
                  <a:latin typeface="+mn-lt"/>
                  <a:ea typeface="+mn-ea"/>
                  <a:cs typeface="+mn-cs"/>
                </a:endParaRPr>
              </a:p>
              <a:p>
                <a:endParaRPr lang="en-IN"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Determining the degrees of freedom:</a:t>
                </a:r>
              </a:p>
              <a:p>
                <a:pPr marL="228600" indent="-228600">
                  <a:buFont typeface="+mj-lt"/>
                  <a:buAutoNum type="arabicPeriod"/>
                </a:pPr>
                <a:r>
                  <a:rPr lang="en-US" sz="1200" kern="1200" dirty="0" smtClean="0">
                    <a:solidFill>
                      <a:schemeClr val="tx1"/>
                    </a:solidFill>
                    <a:effectLst/>
                    <a:latin typeface="+mn-lt"/>
                    <a:ea typeface="+mn-ea"/>
                    <a:cs typeface="+mn-cs"/>
                  </a:rPr>
                  <a:t>With </a:t>
                </a:r>
                <a:r>
                  <a:rPr lang="en-US" sz="1200" kern="1200" dirty="0">
                    <a:solidFill>
                      <a:schemeClr val="tx1"/>
                    </a:solidFill>
                    <a:effectLst/>
                    <a:latin typeface="+mn-lt"/>
                    <a:ea typeface="+mn-ea"/>
                    <a:cs typeface="+mn-cs"/>
                  </a:rPr>
                  <a:t>cross-tabulation data, we find the degrees of freedom by using </a:t>
                </a:r>
                <a:r>
                  <a:rPr lang="en-US" sz="1200" kern="1200" dirty="0" smtClean="0">
                    <a:solidFill>
                      <a:schemeClr val="tx1"/>
                    </a:solidFill>
                    <a:effectLst/>
                    <a:latin typeface="+mn-lt"/>
                    <a:ea typeface="+mn-ea"/>
                    <a:cs typeface="+mn-cs"/>
                  </a:rPr>
                  <a:t>their </a:t>
                </a:r>
                <a:r>
                  <a:rPr lang="en-US" sz="1200" kern="1200" dirty="0">
                    <a:solidFill>
                      <a:schemeClr val="tx1"/>
                    </a:solidFill>
                    <a:effectLst/>
                    <a:latin typeface="+mn-lt"/>
                    <a:ea typeface="+mn-ea"/>
                    <a:cs typeface="+mn-cs"/>
                  </a:rPr>
                  <a:t>formula, </a:t>
                </a:r>
                <a14:m>
                  <m:oMath xmlns:m="http://schemas.openxmlformats.org/officeDocument/2006/math">
                    <m:r>
                      <m:rPr>
                        <m:sty m:val="p"/>
                      </m:rPr>
                      <a:rPr lang="en-US" sz="1200" i="0" kern="1200">
                        <a:solidFill>
                          <a:schemeClr val="tx1"/>
                        </a:solidFill>
                        <a:effectLst/>
                        <a:latin typeface="Cambria Math" panose="02040503050406030204" pitchFamily="18" charset="0"/>
                        <a:ea typeface="+mn-ea"/>
                        <a:cs typeface="+mn-cs"/>
                      </a:rPr>
                      <m:t>df</m:t>
                    </m:r>
                    <m:r>
                      <a:rPr lang="en-US" sz="1200" i="1" kern="1200">
                        <a:solidFill>
                          <a:schemeClr val="tx1"/>
                        </a:solidFill>
                        <a:effectLst/>
                        <a:latin typeface="Cambria Math" panose="02040503050406030204" pitchFamily="18" charset="0"/>
                        <a:ea typeface="+mn-ea"/>
                        <a:cs typeface="+mn-cs"/>
                      </a:rPr>
                      <m:t>=</m:t>
                    </m:r>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𝑟</m:t>
                        </m:r>
                        <m:r>
                          <a:rPr lang="en-US" sz="1200" i="1" kern="1200">
                            <a:solidFill>
                              <a:schemeClr val="tx1"/>
                            </a:solidFill>
                            <a:effectLst/>
                            <a:latin typeface="Cambria Math" panose="02040503050406030204" pitchFamily="18" charset="0"/>
                            <a:ea typeface="+mn-ea"/>
                            <a:cs typeface="+mn-cs"/>
                          </a:rPr>
                          <m:t>−1</m:t>
                        </m:r>
                      </m:e>
                    </m:d>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𝑐</m:t>
                        </m:r>
                        <m:r>
                          <a:rPr lang="en-US" sz="1200" i="1" kern="1200">
                            <a:solidFill>
                              <a:schemeClr val="tx1"/>
                            </a:solidFill>
                            <a:effectLst/>
                            <a:latin typeface="Cambria Math" panose="02040503050406030204" pitchFamily="18" charset="0"/>
                            <a:ea typeface="+mn-ea"/>
                            <a:cs typeface="+mn-cs"/>
                          </a:rPr>
                          <m:t>−1</m:t>
                        </m:r>
                      </m:e>
                    </m:d>
                  </m:oMath>
                </a14:m>
                <a:r>
                  <a:rPr lang="en-IN"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where </a:t>
                </a:r>
                <a:r>
                  <a:rPr lang="en-US" sz="1200" i="1" kern="1200" dirty="0">
                    <a:solidFill>
                      <a:schemeClr val="tx1"/>
                    </a:solidFill>
                    <a:effectLst/>
                    <a:latin typeface="+mn-lt"/>
                    <a:ea typeface="+mn-ea"/>
                    <a:cs typeface="+mn-cs"/>
                  </a:rPr>
                  <a:t>r </a:t>
                </a:r>
                <a:r>
                  <a:rPr lang="en-US" sz="1200" kern="1200" dirty="0" smtClean="0">
                    <a:solidFill>
                      <a:schemeClr val="tx1"/>
                    </a:solidFill>
                    <a:effectLst/>
                    <a:latin typeface="+mn-lt"/>
                    <a:ea typeface="+mn-ea"/>
                    <a:cs typeface="+mn-cs"/>
                  </a:rPr>
                  <a:t>is the </a:t>
                </a:r>
                <a:r>
                  <a:rPr lang="en-US" sz="1200" kern="1200" dirty="0">
                    <a:solidFill>
                      <a:schemeClr val="tx1"/>
                    </a:solidFill>
                    <a:effectLst/>
                    <a:latin typeface="+mn-lt"/>
                    <a:ea typeface="+mn-ea"/>
                    <a:cs typeface="+mn-cs"/>
                  </a:rPr>
                  <a:t>number of </a:t>
                </a:r>
                <a:r>
                  <a:rPr lang="en-US" sz="1200" kern="1200" dirty="0" smtClean="0">
                    <a:solidFill>
                      <a:schemeClr val="tx1"/>
                    </a:solidFill>
                    <a:effectLst/>
                    <a:latin typeface="+mn-lt"/>
                    <a:ea typeface="+mn-ea"/>
                    <a:cs typeface="+mn-cs"/>
                  </a:rPr>
                  <a:t>rows and </a:t>
                </a:r>
                <a:r>
                  <a:rPr lang="en-US" sz="1200" i="1" kern="1200" dirty="0">
                    <a:solidFill>
                      <a:schemeClr val="tx1"/>
                    </a:solidFill>
                    <a:effectLst/>
                    <a:latin typeface="+mn-lt"/>
                    <a:ea typeface="+mn-ea"/>
                    <a:cs typeface="+mn-cs"/>
                  </a:rPr>
                  <a:t>c </a:t>
                </a:r>
                <a:r>
                  <a:rPr lang="en-US" sz="1200" kern="1200" dirty="0" smtClean="0">
                    <a:solidFill>
                      <a:schemeClr val="tx1"/>
                    </a:solidFill>
                    <a:effectLst/>
                    <a:latin typeface="+mn-lt"/>
                    <a:ea typeface="+mn-ea"/>
                    <a:cs typeface="+mn-cs"/>
                  </a:rPr>
                  <a:t>is the </a:t>
                </a:r>
                <a:r>
                  <a:rPr lang="en-US" sz="1200" kern="1200" dirty="0">
                    <a:solidFill>
                      <a:schemeClr val="tx1"/>
                    </a:solidFill>
                    <a:effectLst/>
                    <a:latin typeface="+mn-lt"/>
                    <a:ea typeface="+mn-ea"/>
                    <a:cs typeface="+mn-cs"/>
                  </a:rPr>
                  <a:t>number of </a:t>
                </a:r>
                <a:r>
                  <a:rPr lang="en-US" sz="1200" kern="1200" dirty="0" smtClean="0">
                    <a:solidFill>
                      <a:schemeClr val="tx1"/>
                    </a:solidFill>
                    <a:effectLst/>
                    <a:latin typeface="+mn-lt"/>
                    <a:ea typeface="+mn-ea"/>
                    <a:cs typeface="+mn-cs"/>
                  </a:rPr>
                  <a:t>columns.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Yates’s </a:t>
                </a:r>
                <a:r>
                  <a:rPr lang="en-US" sz="1200" kern="1200" dirty="0">
                    <a:solidFill>
                      <a:schemeClr val="tx1"/>
                    </a:solidFill>
                    <a:effectLst/>
                    <a:latin typeface="+mn-lt"/>
                    <a:ea typeface="+mn-ea"/>
                    <a:cs typeface="+mn-cs"/>
                  </a:rPr>
                  <a:t>correction for continuity:  </a:t>
                </a:r>
                <a14:m>
                  <m:oMath xmlns:m="http://schemas.openxmlformats.org/officeDocument/2006/math">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𝑥</m:t>
                        </m:r>
                      </m:e>
                      <m:sub>
                        <m:r>
                          <a:rPr lang="en-US" sz="1200" i="1" kern="1200">
                            <a:solidFill>
                              <a:schemeClr val="tx1"/>
                            </a:solidFill>
                            <a:effectLst/>
                            <a:latin typeface="Cambria Math" panose="02040503050406030204" pitchFamily="18" charset="0"/>
                            <a:ea typeface="+mn-ea"/>
                            <a:cs typeface="+mn-cs"/>
                          </a:rPr>
                          <m:t>𝑐</m:t>
                        </m:r>
                      </m:sub>
                      <m:sup>
                        <m:r>
                          <a:rPr lang="en-US" sz="1200" kern="1200">
                            <a:solidFill>
                              <a:schemeClr val="tx1"/>
                            </a:solidFill>
                            <a:effectLst/>
                            <a:latin typeface="Cambria Math" panose="02040503050406030204" pitchFamily="18" charset="0"/>
                            <a:ea typeface="+mn-ea"/>
                            <a:cs typeface="+mn-cs"/>
                          </a:rPr>
                          <m:t>2</m:t>
                        </m:r>
                      </m:sup>
                    </m:sSubSup>
                    <m:r>
                      <a:rPr lang="en-US" sz="1200" kern="1200">
                        <a:solidFill>
                          <a:schemeClr val="tx1"/>
                        </a:solidFill>
                        <a:effectLst/>
                        <a:latin typeface="Cambria Math" panose="02040503050406030204" pitchFamily="18" charset="0"/>
                        <a:ea typeface="+mn-ea"/>
                        <a:cs typeface="+mn-cs"/>
                      </a:rPr>
                      <m:t>=</m:t>
                    </m:r>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f>
                          <m:fPr>
                            <m:ctrlPr>
                              <a:rPr lang="en-IN" sz="1200" i="1" kern="1200">
                                <a:solidFill>
                                  <a:schemeClr val="tx1"/>
                                </a:solidFill>
                                <a:effectLst/>
                                <a:latin typeface="Cambria Math" panose="02040503050406030204" pitchFamily="18" charset="0"/>
                                <a:ea typeface="+mn-ea"/>
                                <a:cs typeface="+mn-cs"/>
                              </a:rPr>
                            </m:ctrlPr>
                          </m:fPr>
                          <m:num>
                            <m:sSup>
                              <m:sSupPr>
                                <m:ctrlPr>
                                  <a:rPr lang="en-IN" sz="1200" i="1" kern="1200">
                                    <a:solidFill>
                                      <a:schemeClr val="tx1"/>
                                    </a:solidFill>
                                    <a:effectLst/>
                                    <a:latin typeface="Cambria Math" panose="02040503050406030204" pitchFamily="18" charset="0"/>
                                    <a:ea typeface="+mn-ea"/>
                                    <a:cs typeface="+mn-cs"/>
                                  </a:rPr>
                                </m:ctrlPr>
                              </m:sSupPr>
                              <m:e>
                                <m:d>
                                  <m:dPr>
                                    <m:ctrlPr>
                                      <a:rPr lang="en-IN"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𝑓</m:t>
                                        </m:r>
                                      </m:e>
                                      <m:sub>
                                        <m:r>
                                          <m:rPr>
                                            <m:sty m:val="p"/>
                                          </m:rPr>
                                          <a:rPr lang="en-US" sz="1200" i="0" kern="1200">
                                            <a:solidFill>
                                              <a:schemeClr val="tx1"/>
                                            </a:solidFill>
                                            <a:effectLst/>
                                            <a:latin typeface="Cambria Math" panose="02040503050406030204" pitchFamily="18" charset="0"/>
                                            <a:ea typeface="+mn-ea"/>
                                            <a:cs typeface="+mn-cs"/>
                                          </a:rPr>
                                          <m:t>o</m:t>
                                        </m:r>
                                      </m:sub>
                                    </m:sSub>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𝑓</m:t>
                                        </m:r>
                                      </m:e>
                                      <m:sub>
                                        <m:r>
                                          <m:rPr>
                                            <m:sty m:val="p"/>
                                          </m:rPr>
                                          <a:rPr lang="en-US" sz="1200" i="0" kern="1200">
                                            <a:solidFill>
                                              <a:schemeClr val="tx1"/>
                                            </a:solidFill>
                                            <a:effectLst/>
                                            <a:latin typeface="Cambria Math" panose="02040503050406030204" pitchFamily="18" charset="0"/>
                                            <a:ea typeface="+mn-ea"/>
                                            <a:cs typeface="+mn-cs"/>
                                          </a:rPr>
                                          <m:t>e</m:t>
                                        </m:r>
                                      </m:sub>
                                    </m:sSub>
                                    <m:r>
                                      <a:rPr lang="en-US" sz="1200"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0.5</m:t>
                                    </m:r>
                                  </m:e>
                                </m:d>
                              </m:e>
                              <m:sup>
                                <m:r>
                                  <a:rPr lang="en-US" sz="1200" kern="1200">
                                    <a:solidFill>
                                      <a:schemeClr val="tx1"/>
                                    </a:solidFill>
                                    <a:effectLst/>
                                    <a:latin typeface="Cambria Math" panose="02040503050406030204" pitchFamily="18" charset="0"/>
                                    <a:ea typeface="+mn-ea"/>
                                    <a:cs typeface="+mn-cs"/>
                                  </a:rPr>
                                  <m:t>2</m:t>
                                </m:r>
                              </m:sup>
                            </m:sSup>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𝑓</m:t>
                                </m:r>
                              </m:e>
                              <m:sub>
                                <m:r>
                                  <m:rPr>
                                    <m:sty m:val="p"/>
                                  </m:rPr>
                                  <a:rPr lang="en-US" sz="1200" i="0" kern="1200">
                                    <a:solidFill>
                                      <a:schemeClr val="tx1"/>
                                    </a:solidFill>
                                    <a:effectLst/>
                                    <a:latin typeface="Cambria Math" panose="02040503050406030204" pitchFamily="18" charset="0"/>
                                    <a:ea typeface="+mn-ea"/>
                                    <a:cs typeface="+mn-cs"/>
                                  </a:rPr>
                                  <m:t>e</m:t>
                                </m:r>
                              </m:sub>
                            </m:sSub>
                          </m:den>
                        </m:f>
                      </m:e>
                    </m:nary>
                  </m:oMath>
                </a14:m>
                <a:r>
                  <a:rPr lang="en-IN" sz="1200" kern="1200" dirty="0" smtClean="0">
                    <a:solidFill>
                      <a:schemeClr val="tx1"/>
                    </a:solidFill>
                    <a:effectLst/>
                    <a:latin typeface="+mn-lt"/>
                    <a:ea typeface="+mn-ea"/>
                    <a:cs typeface="+mn-cs"/>
                  </a:rPr>
                  <a:t>.</a:t>
                </a:r>
              </a:p>
              <a:p>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Making </a:t>
                </a:r>
                <a:r>
                  <a:rPr lang="en-US" sz="1200" kern="1200" dirty="0">
                    <a:solidFill>
                      <a:schemeClr val="tx1"/>
                    </a:solidFill>
                    <a:effectLst/>
                    <a:latin typeface="+mn-lt"/>
                    <a:ea typeface="+mn-ea"/>
                    <a:cs typeface="+mn-cs"/>
                  </a:rPr>
                  <a:t>a </a:t>
                </a:r>
                <a:r>
                  <a:rPr lang="en-US" sz="1200" kern="1200" dirty="0" smtClean="0">
                    <a:solidFill>
                      <a:schemeClr val="tx1"/>
                    </a:solidFill>
                    <a:effectLst/>
                    <a:latin typeface="+mn-lt"/>
                    <a:ea typeface="+mn-ea"/>
                    <a:cs typeface="+mn-cs"/>
                  </a:rPr>
                  <a:t>final decision:</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With </a:t>
                </a:r>
                <a:r>
                  <a:rPr lang="en-US" sz="1200" kern="1200" dirty="0">
                    <a:solidFill>
                      <a:schemeClr val="tx1"/>
                    </a:solidFill>
                    <a:effectLst/>
                    <a:latin typeface="+mn-lt"/>
                    <a:ea typeface="+mn-ea"/>
                    <a:cs typeface="+mn-cs"/>
                  </a:rPr>
                  <a:t>the Yates’s correction, the corrected chi-square is 57.54. Refer to Table 10.6 for </a:t>
                </a:r>
                <a:r>
                  <a:rPr lang="en-US" sz="1200" kern="1200" dirty="0" smtClean="0">
                    <a:solidFill>
                      <a:schemeClr val="tx1"/>
                    </a:solidFill>
                    <a:effectLst/>
                    <a:latin typeface="+mn-lt"/>
                    <a:ea typeface="+mn-ea"/>
                    <a:cs typeface="+mn-cs"/>
                  </a:rPr>
                  <a:t>calculations.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can establish that the probability of obtaining a chi-square of 57.54 is less than </a:t>
                </a:r>
                <a:r>
                  <a:rPr lang="en-US" sz="1200" kern="1200" dirty="0" smtClean="0">
                    <a:solidFill>
                      <a:schemeClr val="tx1"/>
                    </a:solidFill>
                    <a:effectLst/>
                    <a:latin typeface="+mn-lt"/>
                    <a:ea typeface="+mn-ea"/>
                    <a:cs typeface="+mn-cs"/>
                  </a:rPr>
                  <a:t>0.001, </a:t>
                </a:r>
                <a:r>
                  <a:rPr lang="en-US" sz="1200" kern="1200" dirty="0">
                    <a:solidFill>
                      <a:schemeClr val="tx1"/>
                    </a:solidFill>
                    <a:effectLst/>
                    <a:latin typeface="+mn-lt"/>
                    <a:ea typeface="+mn-ea"/>
                    <a:cs typeface="+mn-cs"/>
                  </a:rPr>
                  <a:t>if the null hypothesis were true.</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10.2</a:t>
                </a:r>
                <a:r>
                  <a:rPr lang="en-US" sz="1200" kern="1200" dirty="0">
                    <a:solidFill>
                      <a:schemeClr val="tx1"/>
                    </a:solidFill>
                    <a:effectLst/>
                    <a:latin typeface="+mn-lt"/>
                    <a:ea typeface="+mn-ea"/>
                    <a:cs typeface="+mn-cs"/>
                  </a:rPr>
                  <a:t>: Calculate and interpret a test for the bivariate relationship between nominal or ordinal </a:t>
                </a:r>
                <a:r>
                  <a:rPr lang="en-US" sz="1200" kern="1200" dirty="0" smtClean="0">
                    <a:solidFill>
                      <a:schemeClr val="tx1"/>
                    </a:solidFill>
                    <a:effectLst/>
                    <a:latin typeface="+mn-lt"/>
                    <a:ea typeface="+mn-ea"/>
                    <a:cs typeface="+mn-cs"/>
                  </a:rPr>
                  <a:t>variables.</a:t>
                </a:r>
                <a:endParaRPr lang="en-US" sz="1200" kern="1200" dirty="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Calculating the obtained chi-square: </a:t>
                </a: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next step in calculating chi-square is to compare the differences between the expected and observed </a:t>
                </a:r>
                <a:r>
                  <a:rPr lang="en-US" sz="1200" kern="1200" dirty="0" smtClean="0">
                    <a:solidFill>
                      <a:schemeClr val="tx1"/>
                    </a:solidFill>
                    <a:effectLst/>
                    <a:latin typeface="+mn-lt"/>
                    <a:ea typeface="+mn-ea"/>
                    <a:cs typeface="+mn-cs"/>
                  </a:rPr>
                  <a:t>frequencies.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b="1" kern="1200" dirty="0" smtClean="0">
                    <a:solidFill>
                      <a:schemeClr val="tx1"/>
                    </a:solidFill>
                    <a:effectLst/>
                    <a:latin typeface="+mn-lt"/>
                    <a:ea typeface="+mn-ea"/>
                    <a:cs typeface="+mn-cs"/>
                  </a:rPr>
                  <a:t>Obtained </a:t>
                </a:r>
                <a:r>
                  <a:rPr lang="en-US" sz="1200" b="1" kern="1200" dirty="0">
                    <a:solidFill>
                      <a:schemeClr val="tx1"/>
                    </a:solidFill>
                    <a:effectLst/>
                    <a:latin typeface="+mn-lt"/>
                    <a:ea typeface="+mn-ea"/>
                    <a:cs typeface="+mn-cs"/>
                  </a:rPr>
                  <a:t>chi-square statistic</a:t>
                </a:r>
                <a:r>
                  <a:rPr lang="en-US" sz="1200" kern="1200" dirty="0">
                    <a:solidFill>
                      <a:schemeClr val="tx1"/>
                    </a:solidFill>
                    <a:effectLst/>
                    <a:latin typeface="+mn-lt"/>
                    <a:ea typeface="+mn-ea"/>
                    <a:cs typeface="+mn-cs"/>
                  </a:rPr>
                  <a:t>: </a:t>
                </a:r>
                <a:r>
                  <a:rPr lang="en-US" sz="1200" i="0" kern="1200">
                    <a:solidFill>
                      <a:schemeClr val="tx1"/>
                    </a:solidFill>
                    <a:effectLst/>
                    <a:latin typeface="Cambria Math" panose="02040503050406030204" pitchFamily="18" charset="0"/>
                    <a:ea typeface="+mn-ea"/>
                    <a:cs typeface="+mn-cs"/>
                  </a:rPr>
                  <a:t>𝑥</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𝑓</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o−𝑓</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e</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𝑓</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e</a:t>
                </a:r>
                <a:r>
                  <a:rPr lang="en-US" sz="1200" i="0" kern="1200">
                    <a:solidFill>
                      <a:schemeClr val="tx1"/>
                    </a:solidFill>
                    <a:effectLst/>
                    <a:latin typeface="Cambria Math"/>
                    <a:ea typeface="+mn-ea"/>
                    <a:cs typeface="+mn-cs"/>
                  </a:rPr>
                  <a:t> </a:t>
                </a:r>
                <a:r>
                  <a:rPr lang="en-IN" sz="1200" kern="1200" dirty="0" smtClean="0">
                    <a:solidFill>
                      <a:schemeClr val="tx1"/>
                    </a:solidFill>
                    <a:effectLst/>
                    <a:latin typeface="+mn-lt"/>
                    <a:ea typeface="+mn-ea"/>
                    <a:cs typeface="+mn-cs"/>
                  </a:rPr>
                  <a:t>.</a:t>
                </a:r>
              </a:p>
              <a:p>
                <a:endParaRPr lang="en-IN"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The sampling distribution </a:t>
                </a:r>
                <a:r>
                  <a:rPr lang="en-IN" sz="1200" kern="1200" dirty="0">
                    <a:solidFill>
                      <a:schemeClr val="tx1"/>
                    </a:solidFill>
                    <a:effectLst/>
                    <a:latin typeface="+mn-lt"/>
                    <a:ea typeface="+mn-ea"/>
                    <a:cs typeface="+mn-cs"/>
                  </a:rPr>
                  <a:t>of </a:t>
                </a:r>
                <a:r>
                  <a:rPr lang="en-IN" sz="1200" kern="1200" dirty="0" smtClean="0">
                    <a:solidFill>
                      <a:schemeClr val="tx1"/>
                    </a:solidFill>
                    <a:effectLst/>
                    <a:latin typeface="+mn-lt"/>
                    <a:ea typeface="+mn-ea"/>
                    <a:cs typeface="+mn-cs"/>
                  </a:rPr>
                  <a:t>chi-square: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sampling distribution of chi-square tells the probability of getting values of chi-square, assuming no relationship exists in the </a:t>
                </a:r>
                <a:r>
                  <a:rPr lang="en-US" sz="1200" kern="1200" dirty="0" smtClean="0">
                    <a:solidFill>
                      <a:schemeClr val="tx1"/>
                    </a:solidFill>
                    <a:effectLst/>
                    <a:latin typeface="+mn-lt"/>
                    <a:ea typeface="+mn-ea"/>
                    <a:cs typeface="+mn-cs"/>
                  </a:rPr>
                  <a:t>population.</a:t>
                </a:r>
                <a:endParaRPr lang="en-IN" sz="1200" kern="1200" dirty="0" smtClean="0">
                  <a:solidFill>
                    <a:schemeClr val="tx1"/>
                  </a:solidFill>
                  <a:effectLst/>
                  <a:latin typeface="+mn-lt"/>
                  <a:ea typeface="+mn-ea"/>
                  <a:cs typeface="+mn-cs"/>
                </a:endParaRPr>
              </a:p>
              <a:p>
                <a:endParaRPr lang="en-IN"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Determining the degrees of freedom:</a:t>
                </a:r>
              </a:p>
              <a:p>
                <a:pPr marL="228600" indent="-228600">
                  <a:buFont typeface="+mj-lt"/>
                  <a:buAutoNum type="arabicPeriod"/>
                </a:pPr>
                <a:r>
                  <a:rPr lang="en-US" sz="1200" kern="1200" dirty="0" smtClean="0">
                    <a:solidFill>
                      <a:schemeClr val="tx1"/>
                    </a:solidFill>
                    <a:effectLst/>
                    <a:latin typeface="+mn-lt"/>
                    <a:ea typeface="+mn-ea"/>
                    <a:cs typeface="+mn-cs"/>
                  </a:rPr>
                  <a:t>With </a:t>
                </a:r>
                <a:r>
                  <a:rPr lang="en-US" sz="1200" kern="1200" dirty="0">
                    <a:solidFill>
                      <a:schemeClr val="tx1"/>
                    </a:solidFill>
                    <a:effectLst/>
                    <a:latin typeface="+mn-lt"/>
                    <a:ea typeface="+mn-ea"/>
                    <a:cs typeface="+mn-cs"/>
                  </a:rPr>
                  <a:t>cross-tabulation data, we find the degrees of freedom by using </a:t>
                </a:r>
                <a:r>
                  <a:rPr lang="en-US" sz="1200" kern="1200" dirty="0" smtClean="0">
                    <a:solidFill>
                      <a:schemeClr val="tx1"/>
                    </a:solidFill>
                    <a:effectLst/>
                    <a:latin typeface="+mn-lt"/>
                    <a:ea typeface="+mn-ea"/>
                    <a:cs typeface="+mn-cs"/>
                  </a:rPr>
                  <a:t>their </a:t>
                </a:r>
                <a:r>
                  <a:rPr lang="en-US" sz="1200" kern="1200" dirty="0">
                    <a:solidFill>
                      <a:schemeClr val="tx1"/>
                    </a:solidFill>
                    <a:effectLst/>
                    <a:latin typeface="+mn-lt"/>
                    <a:ea typeface="+mn-ea"/>
                    <a:cs typeface="+mn-cs"/>
                  </a:rPr>
                  <a:t>formula, </a:t>
                </a:r>
                <a:r>
                  <a:rPr lang="en-US" sz="1200" i="0" kern="1200">
                    <a:solidFill>
                      <a:schemeClr val="tx1"/>
                    </a:solidFill>
                    <a:effectLst/>
                    <a:latin typeface="Cambria Math" panose="02040503050406030204" pitchFamily="18" charset="0"/>
                    <a:ea typeface="+mn-ea"/>
                    <a:cs typeface="+mn-cs"/>
                  </a:rPr>
                  <a:t>df=</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𝑟−1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𝑐−1</a:t>
                </a:r>
                <a:r>
                  <a:rPr lang="en-US" sz="1200" i="0" kern="1200">
                    <a:solidFill>
                      <a:schemeClr val="tx1"/>
                    </a:solidFill>
                    <a:effectLst/>
                    <a:latin typeface="Cambria Math"/>
                    <a:ea typeface="+mn-ea"/>
                    <a:cs typeface="+mn-cs"/>
                  </a:rPr>
                  <a:t>)</a:t>
                </a:r>
                <a:r>
                  <a:rPr lang="en-IN"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where </a:t>
                </a:r>
                <a:r>
                  <a:rPr lang="en-US" sz="1200" i="1" kern="1200" dirty="0">
                    <a:solidFill>
                      <a:schemeClr val="tx1"/>
                    </a:solidFill>
                    <a:effectLst/>
                    <a:latin typeface="+mn-lt"/>
                    <a:ea typeface="+mn-ea"/>
                    <a:cs typeface="+mn-cs"/>
                  </a:rPr>
                  <a:t>r </a:t>
                </a:r>
                <a:r>
                  <a:rPr lang="en-US" sz="1200" kern="1200" dirty="0" smtClean="0">
                    <a:solidFill>
                      <a:schemeClr val="tx1"/>
                    </a:solidFill>
                    <a:effectLst/>
                    <a:latin typeface="+mn-lt"/>
                    <a:ea typeface="+mn-ea"/>
                    <a:cs typeface="+mn-cs"/>
                  </a:rPr>
                  <a:t>is the </a:t>
                </a:r>
                <a:r>
                  <a:rPr lang="en-US" sz="1200" kern="1200" dirty="0">
                    <a:solidFill>
                      <a:schemeClr val="tx1"/>
                    </a:solidFill>
                    <a:effectLst/>
                    <a:latin typeface="+mn-lt"/>
                    <a:ea typeface="+mn-ea"/>
                    <a:cs typeface="+mn-cs"/>
                  </a:rPr>
                  <a:t>number of </a:t>
                </a:r>
                <a:r>
                  <a:rPr lang="en-US" sz="1200" kern="1200" dirty="0" smtClean="0">
                    <a:solidFill>
                      <a:schemeClr val="tx1"/>
                    </a:solidFill>
                    <a:effectLst/>
                    <a:latin typeface="+mn-lt"/>
                    <a:ea typeface="+mn-ea"/>
                    <a:cs typeface="+mn-cs"/>
                  </a:rPr>
                  <a:t>rows and </a:t>
                </a:r>
                <a:r>
                  <a:rPr lang="en-US" sz="1200" i="1" kern="1200" dirty="0">
                    <a:solidFill>
                      <a:schemeClr val="tx1"/>
                    </a:solidFill>
                    <a:effectLst/>
                    <a:latin typeface="+mn-lt"/>
                    <a:ea typeface="+mn-ea"/>
                    <a:cs typeface="+mn-cs"/>
                  </a:rPr>
                  <a:t>c </a:t>
                </a:r>
                <a:r>
                  <a:rPr lang="en-US" sz="1200" kern="1200" dirty="0" smtClean="0">
                    <a:solidFill>
                      <a:schemeClr val="tx1"/>
                    </a:solidFill>
                    <a:effectLst/>
                    <a:latin typeface="+mn-lt"/>
                    <a:ea typeface="+mn-ea"/>
                    <a:cs typeface="+mn-cs"/>
                  </a:rPr>
                  <a:t>is the </a:t>
                </a:r>
                <a:r>
                  <a:rPr lang="en-US" sz="1200" kern="1200" dirty="0">
                    <a:solidFill>
                      <a:schemeClr val="tx1"/>
                    </a:solidFill>
                    <a:effectLst/>
                    <a:latin typeface="+mn-lt"/>
                    <a:ea typeface="+mn-ea"/>
                    <a:cs typeface="+mn-cs"/>
                  </a:rPr>
                  <a:t>number of </a:t>
                </a:r>
                <a:r>
                  <a:rPr lang="en-US" sz="1200" kern="1200" dirty="0" smtClean="0">
                    <a:solidFill>
                      <a:schemeClr val="tx1"/>
                    </a:solidFill>
                    <a:effectLst/>
                    <a:latin typeface="+mn-lt"/>
                    <a:ea typeface="+mn-ea"/>
                    <a:cs typeface="+mn-cs"/>
                  </a:rPr>
                  <a:t>columns.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Yates’s </a:t>
                </a:r>
                <a:r>
                  <a:rPr lang="en-US" sz="1200" kern="1200" dirty="0">
                    <a:solidFill>
                      <a:schemeClr val="tx1"/>
                    </a:solidFill>
                    <a:effectLst/>
                    <a:latin typeface="+mn-lt"/>
                    <a:ea typeface="+mn-ea"/>
                    <a:cs typeface="+mn-cs"/>
                  </a:rPr>
                  <a:t>correction for continuity:  </a:t>
                </a:r>
                <a:r>
                  <a:rPr lang="en-US" sz="1200" i="0" kern="1200">
                    <a:solidFill>
                      <a:schemeClr val="tx1"/>
                    </a:solidFill>
                    <a:effectLst/>
                    <a:latin typeface="Cambria Math" panose="02040503050406030204" pitchFamily="18" charset="0"/>
                    <a:ea typeface="+mn-ea"/>
                    <a:cs typeface="+mn-cs"/>
                  </a:rPr>
                  <a:t>𝑥</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𝑐</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│𝑓</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o−𝑓</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e│−0.5</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𝑓</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e</a:t>
                </a:r>
                <a:r>
                  <a:rPr lang="en-US" sz="1200" i="0" kern="1200">
                    <a:solidFill>
                      <a:schemeClr val="tx1"/>
                    </a:solidFill>
                    <a:effectLst/>
                    <a:latin typeface="Cambria Math"/>
                    <a:ea typeface="+mn-ea"/>
                    <a:cs typeface="+mn-cs"/>
                  </a:rPr>
                  <a:t> </a:t>
                </a:r>
                <a:r>
                  <a:rPr lang="en-IN" sz="1200" kern="1200" dirty="0" smtClean="0">
                    <a:solidFill>
                      <a:schemeClr val="tx1"/>
                    </a:solidFill>
                    <a:effectLst/>
                    <a:latin typeface="+mn-lt"/>
                    <a:ea typeface="+mn-ea"/>
                    <a:cs typeface="+mn-cs"/>
                  </a:rPr>
                  <a:t>.</a:t>
                </a:r>
              </a:p>
              <a:p>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Making </a:t>
                </a:r>
                <a:r>
                  <a:rPr lang="en-US" sz="1200" kern="1200" dirty="0">
                    <a:solidFill>
                      <a:schemeClr val="tx1"/>
                    </a:solidFill>
                    <a:effectLst/>
                    <a:latin typeface="+mn-lt"/>
                    <a:ea typeface="+mn-ea"/>
                    <a:cs typeface="+mn-cs"/>
                  </a:rPr>
                  <a:t>a </a:t>
                </a:r>
                <a:r>
                  <a:rPr lang="en-US" sz="1200" kern="1200" dirty="0" smtClean="0">
                    <a:solidFill>
                      <a:schemeClr val="tx1"/>
                    </a:solidFill>
                    <a:effectLst/>
                    <a:latin typeface="+mn-lt"/>
                    <a:ea typeface="+mn-ea"/>
                    <a:cs typeface="+mn-cs"/>
                  </a:rPr>
                  <a:t>final decision:</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With </a:t>
                </a:r>
                <a:r>
                  <a:rPr lang="en-US" sz="1200" kern="1200" dirty="0">
                    <a:solidFill>
                      <a:schemeClr val="tx1"/>
                    </a:solidFill>
                    <a:effectLst/>
                    <a:latin typeface="+mn-lt"/>
                    <a:ea typeface="+mn-ea"/>
                    <a:cs typeface="+mn-cs"/>
                  </a:rPr>
                  <a:t>the Yates’s correction, the corrected chi-square is 57.54. Refer to Table 10.6 for </a:t>
                </a:r>
                <a:r>
                  <a:rPr lang="en-US" sz="1200" kern="1200" dirty="0" smtClean="0">
                    <a:solidFill>
                      <a:schemeClr val="tx1"/>
                    </a:solidFill>
                    <a:effectLst/>
                    <a:latin typeface="+mn-lt"/>
                    <a:ea typeface="+mn-ea"/>
                    <a:cs typeface="+mn-cs"/>
                  </a:rPr>
                  <a:t>calculations.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can establish that the probability of obtaining a chi-square of 57.54 is less than </a:t>
                </a:r>
                <a:r>
                  <a:rPr lang="en-US" sz="1200" kern="1200" dirty="0" smtClean="0">
                    <a:solidFill>
                      <a:schemeClr val="tx1"/>
                    </a:solidFill>
                    <a:effectLst/>
                    <a:latin typeface="+mn-lt"/>
                    <a:ea typeface="+mn-ea"/>
                    <a:cs typeface="+mn-cs"/>
                  </a:rPr>
                  <a:t>0.001, </a:t>
                </a:r>
                <a:r>
                  <a:rPr lang="en-US" sz="1200" kern="1200" dirty="0">
                    <a:solidFill>
                      <a:schemeClr val="tx1"/>
                    </a:solidFill>
                    <a:effectLst/>
                    <a:latin typeface="+mn-lt"/>
                    <a:ea typeface="+mn-ea"/>
                    <a:cs typeface="+mn-cs"/>
                  </a:rPr>
                  <a:t>if the null hypothesis were true.</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5</a:t>
            </a:fld>
            <a:endParaRPr lang="en-US" dirty="0"/>
          </a:p>
        </p:txBody>
      </p:sp>
    </p:spTree>
    <p:extLst>
      <p:ext uri="{BB962C8B-B14F-4D97-AF65-F5344CB8AC3E}">
        <p14:creationId xmlns:p14="http://schemas.microsoft.com/office/powerpoint/2010/main" val="2132275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10.2</a:t>
            </a:r>
            <a:r>
              <a:rPr lang="en-US" sz="1200" kern="1200" dirty="0">
                <a:solidFill>
                  <a:schemeClr val="tx1"/>
                </a:solidFill>
                <a:effectLst/>
                <a:latin typeface="+mn-lt"/>
                <a:ea typeface="+mn-ea"/>
                <a:cs typeface="+mn-cs"/>
              </a:rPr>
              <a:t>: Calculate and interpret a test for the bivariate relationship between nominal or ordinal variables.</a:t>
            </a:r>
          </a:p>
          <a:p>
            <a:endParaRPr lang="en-US"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Some </a:t>
            </a:r>
            <a:r>
              <a:rPr lang="en-US" sz="1200" kern="1200" dirty="0">
                <a:solidFill>
                  <a:schemeClr val="tx1"/>
                </a:solidFill>
                <a:effectLst/>
                <a:latin typeface="+mn-lt"/>
                <a:ea typeface="+mn-ea"/>
                <a:cs typeface="+mn-cs"/>
              </a:rPr>
              <a:t>of the main properties of the chi-square distributions that can be observed in this </a:t>
            </a:r>
            <a:r>
              <a:rPr lang="en-US" sz="1200" kern="1200" dirty="0" smtClean="0">
                <a:solidFill>
                  <a:schemeClr val="tx1"/>
                </a:solidFill>
                <a:effectLst/>
                <a:latin typeface="+mn-lt"/>
                <a:ea typeface="+mn-ea"/>
                <a:cs typeface="+mn-cs"/>
              </a:rPr>
              <a:t>figure are as follows:</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The distributions are positively skewed.</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Chi-square values are always positive. The minimum possible value is zero, with no upper limit to its maximum value. A chi-square of zero means that the variables are completely independent and the observed frequencies in every cell are equal to the corresponding expected frequencies.</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As the number of degrees of freedom increases, the chi-square distribution becomes more symmetrical and, with degrees of freedom greater than 30, begins to resemble the normal curve.</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6</a:t>
            </a:fld>
            <a:endParaRPr lang="en-US" dirty="0"/>
          </a:p>
        </p:txBody>
      </p:sp>
    </p:spTree>
    <p:extLst>
      <p:ext uri="{BB962C8B-B14F-4D97-AF65-F5344CB8AC3E}">
        <p14:creationId xmlns:p14="http://schemas.microsoft.com/office/powerpoint/2010/main" val="3884203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10.2</a:t>
            </a:r>
            <a:r>
              <a:rPr lang="en-US" sz="1200" kern="1200" dirty="0">
                <a:solidFill>
                  <a:schemeClr val="tx1"/>
                </a:solidFill>
                <a:effectLst/>
                <a:latin typeface="+mn-lt"/>
                <a:ea typeface="+mn-ea"/>
                <a:cs typeface="+mn-cs"/>
              </a:rPr>
              <a:t>: Calculate and interpret a test for the bivariate relationship between nominal or ordinal variables.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Table 10.6: Calculating Yates’s Correction.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Here are some of the main properties of the chi-square distributions that can be observed in this figure:</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The distributions are positively skewed.</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Chi-square values are always positive. The minimum possible value is zero, with no upper limit to its maximum value. A chi-square of zero means that the variables are completely independent and the observed frequencies in every cell are equal to the corresponding expected frequencies.</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As the number of degrees of freedom increases, the chi-square distribution becomes more symmetrical and, with degrees of freedom greater than 30, begins to resemble the normal curve.</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7</a:t>
            </a:fld>
            <a:endParaRPr lang="en-US" dirty="0"/>
          </a:p>
        </p:txBody>
      </p:sp>
    </p:spTree>
    <p:extLst>
      <p:ext uri="{BB962C8B-B14F-4D97-AF65-F5344CB8AC3E}">
        <p14:creationId xmlns:p14="http://schemas.microsoft.com/office/powerpoint/2010/main" val="2555386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10.4</a:t>
                </a:r>
                <a:r>
                  <a:rPr lang="en-US" sz="1200" kern="1200" dirty="0">
                    <a:solidFill>
                      <a:schemeClr val="tx1"/>
                    </a:solidFill>
                    <a:effectLst/>
                    <a:latin typeface="+mn-lt"/>
                    <a:ea typeface="+mn-ea"/>
                    <a:cs typeface="+mn-cs"/>
                  </a:rPr>
                  <a:t>: Explain the concept of proportional reduction of error.</a:t>
                </a:r>
                <a:endParaRPr lang="en-US" sz="1200" kern="120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r>
                  <a:rPr lang="en-US" b="1" dirty="0"/>
                  <a:t>Measures of association:</a:t>
                </a:r>
                <a:r>
                  <a:rPr lang="en-US" b="1" baseline="0" dirty="0"/>
                  <a:t> </a:t>
                </a:r>
                <a:r>
                  <a:rPr lang="en-US" sz="1200" kern="1200" dirty="0">
                    <a:solidFill>
                      <a:schemeClr val="tx1"/>
                    </a:solidFill>
                    <a:effectLst/>
                    <a:latin typeface="+mn-lt"/>
                    <a:ea typeface="+mn-ea"/>
                    <a:cs typeface="+mn-cs"/>
                  </a:rPr>
                  <a:t>These measures enable to use a single summarizing measure or number for analyzing the pattern of relationship between two variables. </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dirty="0"/>
                  <a:t>Four measures of association:</a:t>
                </a:r>
              </a:p>
              <a:p>
                <a:pPr marL="228600" indent="-228600">
                  <a:buFont typeface="+mj-lt"/>
                  <a:buAutoNum type="arabicPeriod"/>
                </a:pPr>
                <a:r>
                  <a:rPr lang="en-US" sz="1200" kern="1200" dirty="0">
                    <a:solidFill>
                      <a:schemeClr val="tx1"/>
                    </a:solidFill>
                    <a:effectLst/>
                    <a:latin typeface="+mn-lt"/>
                    <a:ea typeface="+mn-ea"/>
                    <a:cs typeface="+mn-cs"/>
                  </a:rPr>
                  <a:t>L</a:t>
                </a:r>
                <a:r>
                  <a:rPr lang="en-US" sz="1200" kern="1200" dirty="0" smtClean="0">
                    <a:solidFill>
                      <a:schemeClr val="tx1"/>
                    </a:solidFill>
                    <a:effectLst/>
                    <a:latin typeface="+mn-lt"/>
                    <a:ea typeface="+mn-ea"/>
                    <a:cs typeface="+mn-cs"/>
                  </a:rPr>
                  <a:t>ambda </a:t>
                </a:r>
                <a:r>
                  <a:rPr lang="en-US" sz="1200" kern="1200" dirty="0">
                    <a:solidFill>
                      <a:schemeClr val="tx1"/>
                    </a:solidFill>
                    <a:effectLst/>
                    <a:latin typeface="+mn-lt"/>
                    <a:ea typeface="+mn-ea"/>
                    <a:cs typeface="+mn-cs"/>
                  </a:rPr>
                  <a:t>(measures of association for nominal variables).</a:t>
                </a:r>
              </a:p>
              <a:p>
                <a:pPr marL="228600" indent="-228600">
                  <a:buFont typeface="+mj-lt"/>
                  <a:buAutoNum type="arabicPeriod"/>
                </a:pPr>
                <a:r>
                  <a:rPr lang="en-US" sz="1200" kern="1200" dirty="0">
                    <a:solidFill>
                      <a:schemeClr val="tx1"/>
                    </a:solidFill>
                    <a:effectLst/>
                    <a:latin typeface="+mn-lt"/>
                    <a:ea typeface="+mn-ea"/>
                    <a:cs typeface="+mn-cs"/>
                  </a:rPr>
                  <a:t>Gamma.</a:t>
                </a:r>
              </a:p>
              <a:p>
                <a:pPr marL="228600" indent="-228600">
                  <a:buFont typeface="+mj-lt"/>
                  <a:buAutoNum type="arabicPeriod"/>
                </a:pPr>
                <a:r>
                  <a:rPr lang="en-US" sz="1200" kern="1200" dirty="0">
                    <a:solidFill>
                      <a:schemeClr val="tx1"/>
                    </a:solidFill>
                    <a:effectLst/>
                    <a:latin typeface="+mn-lt"/>
                    <a:ea typeface="+mn-ea"/>
                    <a:cs typeface="+mn-cs"/>
                  </a:rPr>
                  <a:t>Kendall’s tau-</a:t>
                </a:r>
                <a:r>
                  <a:rPr lang="en-US" sz="1200" i="1" kern="1200" dirty="0">
                    <a:solidFill>
                      <a:schemeClr val="tx1"/>
                    </a:solidFill>
                    <a:effectLst/>
                    <a:latin typeface="+mn-lt"/>
                    <a:ea typeface="+mn-ea"/>
                    <a:cs typeface="+mn-cs"/>
                  </a:rPr>
                  <a:t>b </a:t>
                </a:r>
                <a:r>
                  <a:rPr lang="en-US" sz="1200" kern="1200" dirty="0">
                    <a:solidFill>
                      <a:schemeClr val="tx1"/>
                    </a:solidFill>
                    <a:effectLst/>
                    <a:latin typeface="+mn-lt"/>
                    <a:ea typeface="+mn-ea"/>
                    <a:cs typeface="+mn-cs"/>
                  </a:rPr>
                  <a:t>(measures of association between ordinal variables).</a:t>
                </a:r>
              </a:p>
              <a:p>
                <a:pPr marL="228600" indent="-228600">
                  <a:buFont typeface="+mj-lt"/>
                  <a:buAutoNum type="arabicPeriod"/>
                </a:pPr>
                <a:r>
                  <a:rPr lang="en-US" sz="1200" kern="1200" dirty="0">
                    <a:solidFill>
                      <a:schemeClr val="tx1"/>
                    </a:solidFill>
                    <a:effectLst/>
                    <a:latin typeface="+mn-lt"/>
                    <a:ea typeface="+mn-ea"/>
                    <a:cs typeface="+mn-cs"/>
                  </a:rPr>
                  <a:t>Cramer’s </a:t>
                </a:r>
                <a:r>
                  <a:rPr lang="en-US" sz="1200" i="1" kern="1200" dirty="0">
                    <a:solidFill>
                      <a:schemeClr val="tx1"/>
                    </a:solidFill>
                    <a:effectLst/>
                    <a:latin typeface="+mn-lt"/>
                    <a:ea typeface="+mn-ea"/>
                    <a:cs typeface="+mn-cs"/>
                  </a:rPr>
                  <a:t>V </a:t>
                </a:r>
                <a:r>
                  <a:rPr lang="en-US" sz="1200" kern="1200" dirty="0">
                    <a:solidFill>
                      <a:schemeClr val="tx1"/>
                    </a:solidFill>
                    <a:effectLst/>
                    <a:latin typeface="+mn-lt"/>
                    <a:ea typeface="+mn-ea"/>
                    <a:cs typeface="+mn-cs"/>
                  </a:rPr>
                  <a:t>(a </a:t>
                </a:r>
                <a:r>
                  <a:rPr lang="en-US" sz="1200" kern="1200" dirty="0" smtClean="0">
                    <a:solidFill>
                      <a:schemeClr val="tx1"/>
                    </a:solidFill>
                    <a:effectLst/>
                    <a:latin typeface="+mn-lt"/>
                    <a:ea typeface="+mn-ea"/>
                    <a:cs typeface="+mn-cs"/>
                  </a:rPr>
                  <a:t>chi-square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related </a:t>
                </a:r>
                <a:r>
                  <a:rPr lang="en-US" sz="1200" kern="1200" dirty="0">
                    <a:solidFill>
                      <a:schemeClr val="tx1"/>
                    </a:solidFill>
                    <a:effectLst/>
                    <a:latin typeface="+mn-lt"/>
                    <a:ea typeface="+mn-ea"/>
                    <a:cs typeface="+mn-cs"/>
                  </a:rPr>
                  <a:t>measure of association).</a:t>
                </a:r>
              </a:p>
              <a:p>
                <a:pPr marL="228600" indent="-228600">
                  <a:buFont typeface="+mj-lt"/>
                  <a:buAutoNum type="arabicPeriod"/>
                </a:pPr>
                <a:endParaRPr lang="en-US" sz="1200" kern="1200" dirty="0">
                  <a:solidFill>
                    <a:schemeClr val="tx1"/>
                  </a:solidFill>
                  <a:effectLst/>
                  <a:latin typeface="+mn-lt"/>
                  <a:ea typeface="+mn-ea"/>
                  <a:cs typeface="+mn-cs"/>
                </a:endParaRPr>
              </a:p>
              <a:p>
                <a:r>
                  <a:rPr lang="en-US" b="1" dirty="0"/>
                  <a:t>Proportional reduction of error</a:t>
                </a:r>
                <a:r>
                  <a:rPr lang="en-US" b="1" baseline="0" dirty="0"/>
                  <a:t> </a:t>
                </a:r>
                <a:r>
                  <a:rPr lang="en-US" b="0" baseline="0" dirty="0"/>
                  <a:t>o</a:t>
                </a:r>
                <a:r>
                  <a:rPr lang="en-US" sz="1200" kern="1200" dirty="0">
                    <a:solidFill>
                      <a:schemeClr val="tx1"/>
                    </a:solidFill>
                    <a:effectLst/>
                    <a:latin typeface="+mn-lt"/>
                    <a:ea typeface="+mn-ea"/>
                    <a:cs typeface="+mn-cs"/>
                  </a:rPr>
                  <a:t>ften abbreviated as </a:t>
                </a:r>
                <a:r>
                  <a:rPr lang="en-US" sz="1200" b="1" kern="1200" dirty="0" smtClean="0">
                    <a:solidFill>
                      <a:schemeClr val="tx1"/>
                    </a:solidFill>
                    <a:effectLst/>
                    <a:latin typeface="+mn-lt"/>
                    <a:ea typeface="+mn-ea"/>
                    <a:cs typeface="+mn-cs"/>
                  </a:rPr>
                  <a:t>PRE</a:t>
                </a:r>
                <a:r>
                  <a:rPr lang="en-US" sz="1200" b="0" kern="1200" dirty="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According to the concept of PRE, two variables are associated when information about one variable (an independent variable) can help us improve our prediction of the other variable (a dependent variable). The conceptual formula for all</a:t>
                </a:r>
                <a:r>
                  <a:rPr lang="en-US" sz="1200" kern="1200" baseline="300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PRE measures of association is</a:t>
                </a:r>
                <a:endParaRPr lang="en-IN" sz="1200" kern="1200" dirty="0">
                  <a:solidFill>
                    <a:schemeClr val="tx1"/>
                  </a:solidFill>
                  <a:effectLst/>
                  <a:latin typeface="+mn-lt"/>
                  <a:ea typeface="+mn-ea"/>
                  <a:cs typeface="+mn-cs"/>
                </a:endParaRPr>
              </a:p>
              <a:p>
                <a:pPr/>
                <a14:m>
                  <m:oMathPara xmlns:m="http://schemas.openxmlformats.org/officeDocument/2006/math">
                    <m:oMathParaPr>
                      <m:jc m:val="centerGroup"/>
                    </m:oMathParaPr>
                    <m:oMath xmlns:m="http://schemas.openxmlformats.org/officeDocument/2006/math">
                      <m:r>
                        <m:rPr>
                          <m:sty m:val="p"/>
                        </m:rPr>
                        <a:rPr lang="en-US" sz="1200" i="0" kern="1200">
                          <a:solidFill>
                            <a:schemeClr val="tx1"/>
                          </a:solidFill>
                          <a:effectLst/>
                          <a:latin typeface="Cambria Math" panose="02040503050406030204" pitchFamily="18" charset="0"/>
                          <a:ea typeface="+mn-ea"/>
                          <a:cs typeface="+mn-cs"/>
                        </a:rPr>
                        <m:t>PRE</m:t>
                      </m:r>
                      <m:r>
                        <a:rPr lang="en-US" sz="1200"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𝐸</m:t>
                              </m:r>
                            </m:e>
                            <m:sub>
                              <m:r>
                                <a:rPr lang="en-US" sz="1200"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𝐸</m:t>
                              </m:r>
                            </m:e>
                            <m:sub>
                              <m:r>
                                <a:rPr lang="en-US" sz="1200" kern="1200">
                                  <a:solidFill>
                                    <a:schemeClr val="tx1"/>
                                  </a:solidFill>
                                  <a:effectLst/>
                                  <a:latin typeface="Cambria Math" panose="02040503050406030204" pitchFamily="18" charset="0"/>
                                  <a:ea typeface="+mn-ea"/>
                                  <a:cs typeface="+mn-cs"/>
                                </a:rPr>
                                <m:t>2</m:t>
                              </m:r>
                            </m:sub>
                          </m:sSub>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𝐸</m:t>
                              </m:r>
                            </m:e>
                            <m:sub>
                              <m:r>
                                <a:rPr lang="en-US" sz="1200" kern="1200">
                                  <a:solidFill>
                                    <a:schemeClr val="tx1"/>
                                  </a:solidFill>
                                  <a:effectLst/>
                                  <a:latin typeface="Cambria Math" panose="02040503050406030204" pitchFamily="18" charset="0"/>
                                  <a:ea typeface="+mn-ea"/>
                                  <a:cs typeface="+mn-cs"/>
                                </a:rPr>
                                <m:t>1</m:t>
                              </m:r>
                            </m:sub>
                          </m:sSub>
                        </m:den>
                      </m:f>
                    </m:oMath>
                  </m:oMathPara>
                </a14:m>
                <a:endParaRPr lang="en-IN"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where </a:t>
                </a:r>
                <a:r>
                  <a:rPr lang="en-US" sz="1200" i="1" kern="1200" dirty="0" smtClean="0">
                    <a:solidFill>
                      <a:schemeClr val="tx1"/>
                    </a:solidFill>
                    <a:effectLst/>
                    <a:latin typeface="+mn-lt"/>
                    <a:ea typeface="+mn-ea"/>
                    <a:cs typeface="+mn-cs"/>
                  </a:rPr>
                  <a:t>E</a:t>
                </a:r>
                <a:r>
                  <a:rPr lang="en-US" sz="1200" kern="1200" baseline="-250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is the </a:t>
                </a:r>
                <a:r>
                  <a:rPr lang="en-US" sz="1200" kern="1200" dirty="0">
                    <a:solidFill>
                      <a:schemeClr val="tx1"/>
                    </a:solidFill>
                    <a:effectLst/>
                    <a:latin typeface="+mn-lt"/>
                    <a:ea typeface="+mn-ea"/>
                    <a:cs typeface="+mn-cs"/>
                  </a:rPr>
                  <a:t>errors of prediction made when the independent variable is ignored (Prediction 1</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E</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is the </a:t>
                </a:r>
                <a:r>
                  <a:rPr lang="en-US" sz="1200" kern="1200" dirty="0">
                    <a:solidFill>
                      <a:schemeClr val="tx1"/>
                    </a:solidFill>
                    <a:effectLst/>
                    <a:latin typeface="+mn-lt"/>
                    <a:ea typeface="+mn-ea"/>
                    <a:cs typeface="+mn-cs"/>
                  </a:rPr>
                  <a:t>errors of prediction made when the prediction is based on the independent variable (Prediction 2).</a:t>
                </a:r>
                <a:r>
                  <a:rPr lang="en-US" sz="1200" kern="1200" baseline="0" dirty="0">
                    <a:solidFill>
                      <a:schemeClr val="tx1"/>
                    </a:solidFill>
                    <a:effectLst/>
                    <a:latin typeface="+mn-lt"/>
                    <a:ea typeface="+mn-ea"/>
                    <a:cs typeface="+mn-cs"/>
                  </a:rPr>
                  <a:t> </a:t>
                </a:r>
              </a:p>
              <a:p>
                <a:pPr marL="228600" indent="-228600">
                  <a:buFont typeface="+mj-lt"/>
                  <a:buAutoNum type="arabicPeriod"/>
                </a:pPr>
                <a:r>
                  <a:rPr lang="en-US" sz="1200" kern="1200" dirty="0">
                    <a:solidFill>
                      <a:schemeClr val="tx1"/>
                    </a:solidFill>
                    <a:effectLst/>
                    <a:latin typeface="+mn-lt"/>
                    <a:ea typeface="+mn-ea"/>
                    <a:cs typeface="+mn-cs"/>
                  </a:rPr>
                  <a:t>Although this general formula provides a framework for all PRE measures of association, only lambda is illustrated with this formula.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All </a:t>
                </a:r>
                <a:r>
                  <a:rPr lang="en-US" sz="1200" kern="1200" dirty="0">
                    <a:solidFill>
                      <a:schemeClr val="tx1"/>
                    </a:solidFill>
                    <a:effectLst/>
                    <a:latin typeface="+mn-lt"/>
                    <a:ea typeface="+mn-ea"/>
                    <a:cs typeface="+mn-cs"/>
                  </a:rPr>
                  <a:t>PRE measures are based on comparing predictive error levels that result from each of the two methods of prediction.</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Range of PRE: </a:t>
                </a:r>
                <a:r>
                  <a:rPr lang="en-US" sz="1200" kern="1200" dirty="0" smtClean="0">
                    <a:solidFill>
                      <a:schemeClr val="tx1"/>
                    </a:solidFill>
                    <a:effectLst/>
                    <a:latin typeface="+mn-lt"/>
                    <a:ea typeface="+mn-ea"/>
                    <a:cs typeface="+mn-cs"/>
                  </a:rPr>
                  <a:t>PRE </a:t>
                </a:r>
                <a:r>
                  <a:rPr lang="en-US" sz="1200" kern="1200" dirty="0">
                    <a:solidFill>
                      <a:schemeClr val="tx1"/>
                    </a:solidFill>
                    <a:effectLst/>
                    <a:latin typeface="+mn-lt"/>
                    <a:ea typeface="+mn-ea"/>
                    <a:cs typeface="+mn-cs"/>
                  </a:rPr>
                  <a:t>measures of association can range from 0.0 to ±1.0:</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PRE of zero indicates that the two variables are not associated; information about the independent variable will not improve predictions about the dependent variable. </a:t>
                </a: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10.4</a:t>
                </a:r>
                <a:r>
                  <a:rPr lang="en-US" sz="1200" kern="1200" dirty="0">
                    <a:solidFill>
                      <a:schemeClr val="tx1"/>
                    </a:solidFill>
                    <a:effectLst/>
                    <a:latin typeface="+mn-lt"/>
                    <a:ea typeface="+mn-ea"/>
                    <a:cs typeface="+mn-cs"/>
                  </a:rPr>
                  <a:t>: Explain the concept of proportional reduction of error.</a:t>
                </a:r>
                <a:endParaRPr lang="en-US" sz="1200" kern="120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r>
                  <a:rPr lang="en-US" b="1" dirty="0"/>
                  <a:t>Measures of association:</a:t>
                </a:r>
                <a:r>
                  <a:rPr lang="en-US" b="1" baseline="0" dirty="0"/>
                  <a:t> </a:t>
                </a:r>
                <a:r>
                  <a:rPr lang="en-US" sz="1200" kern="1200" dirty="0">
                    <a:solidFill>
                      <a:schemeClr val="tx1"/>
                    </a:solidFill>
                    <a:effectLst/>
                    <a:latin typeface="+mn-lt"/>
                    <a:ea typeface="+mn-ea"/>
                    <a:cs typeface="+mn-cs"/>
                  </a:rPr>
                  <a:t>These measures enable to use a single summarizing measure or number for analyzing the pattern of relationship between two variables. </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dirty="0"/>
                  <a:t>Four measures of association:</a:t>
                </a:r>
              </a:p>
              <a:p>
                <a:pPr marL="228600" indent="-228600">
                  <a:buFont typeface="+mj-lt"/>
                  <a:buAutoNum type="arabicPeriod"/>
                </a:pPr>
                <a:r>
                  <a:rPr lang="en-US" sz="1200" kern="1200" dirty="0">
                    <a:solidFill>
                      <a:schemeClr val="tx1"/>
                    </a:solidFill>
                    <a:effectLst/>
                    <a:latin typeface="+mn-lt"/>
                    <a:ea typeface="+mn-ea"/>
                    <a:cs typeface="+mn-cs"/>
                  </a:rPr>
                  <a:t>L</a:t>
                </a:r>
                <a:r>
                  <a:rPr lang="en-US" sz="1200" kern="1200" dirty="0" smtClean="0">
                    <a:solidFill>
                      <a:schemeClr val="tx1"/>
                    </a:solidFill>
                    <a:effectLst/>
                    <a:latin typeface="+mn-lt"/>
                    <a:ea typeface="+mn-ea"/>
                    <a:cs typeface="+mn-cs"/>
                  </a:rPr>
                  <a:t>ambda </a:t>
                </a:r>
                <a:r>
                  <a:rPr lang="en-US" sz="1200" kern="1200" dirty="0">
                    <a:solidFill>
                      <a:schemeClr val="tx1"/>
                    </a:solidFill>
                    <a:effectLst/>
                    <a:latin typeface="+mn-lt"/>
                    <a:ea typeface="+mn-ea"/>
                    <a:cs typeface="+mn-cs"/>
                  </a:rPr>
                  <a:t>(measures of association for nominal variables).</a:t>
                </a:r>
              </a:p>
              <a:p>
                <a:pPr marL="228600" indent="-228600">
                  <a:buFont typeface="+mj-lt"/>
                  <a:buAutoNum type="arabicPeriod"/>
                </a:pPr>
                <a:r>
                  <a:rPr lang="en-US" sz="1200" kern="1200" dirty="0">
                    <a:solidFill>
                      <a:schemeClr val="tx1"/>
                    </a:solidFill>
                    <a:effectLst/>
                    <a:latin typeface="+mn-lt"/>
                    <a:ea typeface="+mn-ea"/>
                    <a:cs typeface="+mn-cs"/>
                  </a:rPr>
                  <a:t>Gamma.</a:t>
                </a:r>
              </a:p>
              <a:p>
                <a:pPr marL="228600" indent="-228600">
                  <a:buFont typeface="+mj-lt"/>
                  <a:buAutoNum type="arabicPeriod"/>
                </a:pPr>
                <a:r>
                  <a:rPr lang="en-US" sz="1200" kern="1200" dirty="0">
                    <a:solidFill>
                      <a:schemeClr val="tx1"/>
                    </a:solidFill>
                    <a:effectLst/>
                    <a:latin typeface="+mn-lt"/>
                    <a:ea typeface="+mn-ea"/>
                    <a:cs typeface="+mn-cs"/>
                  </a:rPr>
                  <a:t>Kendall’s tau-</a:t>
                </a:r>
                <a:r>
                  <a:rPr lang="en-US" sz="1200" i="1" kern="1200" dirty="0">
                    <a:solidFill>
                      <a:schemeClr val="tx1"/>
                    </a:solidFill>
                    <a:effectLst/>
                    <a:latin typeface="+mn-lt"/>
                    <a:ea typeface="+mn-ea"/>
                    <a:cs typeface="+mn-cs"/>
                  </a:rPr>
                  <a:t>b </a:t>
                </a:r>
                <a:r>
                  <a:rPr lang="en-US" sz="1200" kern="1200" dirty="0">
                    <a:solidFill>
                      <a:schemeClr val="tx1"/>
                    </a:solidFill>
                    <a:effectLst/>
                    <a:latin typeface="+mn-lt"/>
                    <a:ea typeface="+mn-ea"/>
                    <a:cs typeface="+mn-cs"/>
                  </a:rPr>
                  <a:t>(measures of association between ordinal variables).</a:t>
                </a:r>
              </a:p>
              <a:p>
                <a:pPr marL="228600" indent="-228600">
                  <a:buFont typeface="+mj-lt"/>
                  <a:buAutoNum type="arabicPeriod"/>
                </a:pPr>
                <a:r>
                  <a:rPr lang="en-US" sz="1200" kern="1200" dirty="0">
                    <a:solidFill>
                      <a:schemeClr val="tx1"/>
                    </a:solidFill>
                    <a:effectLst/>
                    <a:latin typeface="+mn-lt"/>
                    <a:ea typeface="+mn-ea"/>
                    <a:cs typeface="+mn-cs"/>
                  </a:rPr>
                  <a:t>Cramer’s </a:t>
                </a:r>
                <a:r>
                  <a:rPr lang="en-US" sz="1200" i="1" kern="1200" dirty="0">
                    <a:solidFill>
                      <a:schemeClr val="tx1"/>
                    </a:solidFill>
                    <a:effectLst/>
                    <a:latin typeface="+mn-lt"/>
                    <a:ea typeface="+mn-ea"/>
                    <a:cs typeface="+mn-cs"/>
                  </a:rPr>
                  <a:t>V </a:t>
                </a:r>
                <a:r>
                  <a:rPr lang="en-US" sz="1200" kern="1200" dirty="0">
                    <a:solidFill>
                      <a:schemeClr val="tx1"/>
                    </a:solidFill>
                    <a:effectLst/>
                    <a:latin typeface="+mn-lt"/>
                    <a:ea typeface="+mn-ea"/>
                    <a:cs typeface="+mn-cs"/>
                  </a:rPr>
                  <a:t>(a </a:t>
                </a:r>
                <a:r>
                  <a:rPr lang="en-US" sz="1200" kern="1200" dirty="0" smtClean="0">
                    <a:solidFill>
                      <a:schemeClr val="tx1"/>
                    </a:solidFill>
                    <a:effectLst/>
                    <a:latin typeface="+mn-lt"/>
                    <a:ea typeface="+mn-ea"/>
                    <a:cs typeface="+mn-cs"/>
                  </a:rPr>
                  <a:t>chi-square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related </a:t>
                </a:r>
                <a:r>
                  <a:rPr lang="en-US" sz="1200" kern="1200" dirty="0">
                    <a:solidFill>
                      <a:schemeClr val="tx1"/>
                    </a:solidFill>
                    <a:effectLst/>
                    <a:latin typeface="+mn-lt"/>
                    <a:ea typeface="+mn-ea"/>
                    <a:cs typeface="+mn-cs"/>
                  </a:rPr>
                  <a:t>measure of association).</a:t>
                </a:r>
              </a:p>
              <a:p>
                <a:pPr marL="228600" indent="-228600">
                  <a:buFont typeface="+mj-lt"/>
                  <a:buAutoNum type="arabicPeriod"/>
                </a:pPr>
                <a:endParaRPr lang="en-US" sz="1200" kern="1200" dirty="0">
                  <a:solidFill>
                    <a:schemeClr val="tx1"/>
                  </a:solidFill>
                  <a:effectLst/>
                  <a:latin typeface="+mn-lt"/>
                  <a:ea typeface="+mn-ea"/>
                  <a:cs typeface="+mn-cs"/>
                </a:endParaRPr>
              </a:p>
              <a:p>
                <a:r>
                  <a:rPr lang="en-US" b="1" dirty="0"/>
                  <a:t>Proportional reduction of error</a:t>
                </a:r>
                <a:r>
                  <a:rPr lang="en-US" b="1" baseline="0" dirty="0"/>
                  <a:t> </a:t>
                </a:r>
                <a:r>
                  <a:rPr lang="en-US" b="0" baseline="0" dirty="0"/>
                  <a:t>o</a:t>
                </a:r>
                <a:r>
                  <a:rPr lang="en-US" sz="1200" kern="1200" dirty="0">
                    <a:solidFill>
                      <a:schemeClr val="tx1"/>
                    </a:solidFill>
                    <a:effectLst/>
                    <a:latin typeface="+mn-lt"/>
                    <a:ea typeface="+mn-ea"/>
                    <a:cs typeface="+mn-cs"/>
                  </a:rPr>
                  <a:t>ften abbreviated as </a:t>
                </a:r>
                <a:r>
                  <a:rPr lang="en-US" sz="1200" b="1" kern="1200" dirty="0" smtClean="0">
                    <a:solidFill>
                      <a:schemeClr val="tx1"/>
                    </a:solidFill>
                    <a:effectLst/>
                    <a:latin typeface="+mn-lt"/>
                    <a:ea typeface="+mn-ea"/>
                    <a:cs typeface="+mn-cs"/>
                  </a:rPr>
                  <a:t>PRE</a:t>
                </a:r>
                <a:r>
                  <a:rPr lang="en-US" sz="1200" b="0" kern="1200" dirty="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According to the concept of PRE, two variables are associated when information about one variable (an independent variable) can help us improve our prediction of the other variable (a dependent variable). The conceptual formula for all</a:t>
                </a:r>
                <a:r>
                  <a:rPr lang="en-US" sz="1200" kern="1200" baseline="300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PRE measures of association is</a:t>
                </a:r>
                <a:endParaRPr lang="en-IN" sz="1200" kern="1200" dirty="0">
                  <a:solidFill>
                    <a:schemeClr val="tx1"/>
                  </a:solidFill>
                  <a:effectLst/>
                  <a:latin typeface="+mn-lt"/>
                  <a:ea typeface="+mn-ea"/>
                  <a:cs typeface="+mn-cs"/>
                </a:endParaRPr>
              </a:p>
              <a:p>
                <a:r>
                  <a:rPr lang="en-US" sz="1200" i="0" kern="1200">
                    <a:solidFill>
                      <a:schemeClr val="tx1"/>
                    </a:solidFill>
                    <a:effectLst/>
                    <a:latin typeface="Cambria Math" panose="02040503050406030204" pitchFamily="18" charset="0"/>
                    <a:ea typeface="+mn-ea"/>
                    <a:cs typeface="+mn-cs"/>
                  </a:rPr>
                  <a:t>PRE=</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𝐸</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1−𝐸</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𝐸</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 </a:t>
                </a:r>
                <a:endParaRPr lang="en-IN"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where </a:t>
                </a:r>
                <a:r>
                  <a:rPr lang="en-US" sz="1200" i="1" kern="1200" dirty="0" smtClean="0">
                    <a:solidFill>
                      <a:schemeClr val="tx1"/>
                    </a:solidFill>
                    <a:effectLst/>
                    <a:latin typeface="+mn-lt"/>
                    <a:ea typeface="+mn-ea"/>
                    <a:cs typeface="+mn-cs"/>
                  </a:rPr>
                  <a:t>E</a:t>
                </a:r>
                <a:r>
                  <a:rPr lang="en-US" sz="1200" kern="1200" baseline="-250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is the </a:t>
                </a:r>
                <a:r>
                  <a:rPr lang="en-US" sz="1200" kern="1200" dirty="0">
                    <a:solidFill>
                      <a:schemeClr val="tx1"/>
                    </a:solidFill>
                    <a:effectLst/>
                    <a:latin typeface="+mn-lt"/>
                    <a:ea typeface="+mn-ea"/>
                    <a:cs typeface="+mn-cs"/>
                  </a:rPr>
                  <a:t>errors of prediction made when the independent variable is ignored (Prediction 1</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E</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is the </a:t>
                </a:r>
                <a:r>
                  <a:rPr lang="en-US" sz="1200" kern="1200" dirty="0">
                    <a:solidFill>
                      <a:schemeClr val="tx1"/>
                    </a:solidFill>
                    <a:effectLst/>
                    <a:latin typeface="+mn-lt"/>
                    <a:ea typeface="+mn-ea"/>
                    <a:cs typeface="+mn-cs"/>
                  </a:rPr>
                  <a:t>errors of prediction made when the prediction is based on the independent variable (Prediction 2).</a:t>
                </a:r>
                <a:r>
                  <a:rPr lang="en-US" sz="1200" kern="1200" baseline="0" dirty="0">
                    <a:solidFill>
                      <a:schemeClr val="tx1"/>
                    </a:solidFill>
                    <a:effectLst/>
                    <a:latin typeface="+mn-lt"/>
                    <a:ea typeface="+mn-ea"/>
                    <a:cs typeface="+mn-cs"/>
                  </a:rPr>
                  <a:t> </a:t>
                </a:r>
              </a:p>
              <a:p>
                <a:pPr marL="228600" indent="-228600">
                  <a:buFont typeface="+mj-lt"/>
                  <a:buAutoNum type="arabicPeriod"/>
                </a:pPr>
                <a:r>
                  <a:rPr lang="en-US" sz="1200" kern="1200" dirty="0">
                    <a:solidFill>
                      <a:schemeClr val="tx1"/>
                    </a:solidFill>
                    <a:effectLst/>
                    <a:latin typeface="+mn-lt"/>
                    <a:ea typeface="+mn-ea"/>
                    <a:cs typeface="+mn-cs"/>
                  </a:rPr>
                  <a:t>Although this general formula provides a framework for all PRE measures of association, only lambda is illustrated with this formula.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All </a:t>
                </a:r>
                <a:r>
                  <a:rPr lang="en-US" sz="1200" kern="1200" dirty="0">
                    <a:solidFill>
                      <a:schemeClr val="tx1"/>
                    </a:solidFill>
                    <a:effectLst/>
                    <a:latin typeface="+mn-lt"/>
                    <a:ea typeface="+mn-ea"/>
                    <a:cs typeface="+mn-cs"/>
                  </a:rPr>
                  <a:t>PRE measures are based on comparing predictive error levels that result from each of the two methods of prediction.</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Range of PRE: </a:t>
                </a:r>
                <a:r>
                  <a:rPr lang="en-US" sz="1200" kern="1200" dirty="0" smtClean="0">
                    <a:solidFill>
                      <a:schemeClr val="tx1"/>
                    </a:solidFill>
                    <a:effectLst/>
                    <a:latin typeface="+mn-lt"/>
                    <a:ea typeface="+mn-ea"/>
                    <a:cs typeface="+mn-cs"/>
                  </a:rPr>
                  <a:t>PRE </a:t>
                </a:r>
                <a:r>
                  <a:rPr lang="en-US" sz="1200" kern="1200" dirty="0">
                    <a:solidFill>
                      <a:schemeClr val="tx1"/>
                    </a:solidFill>
                    <a:effectLst/>
                    <a:latin typeface="+mn-lt"/>
                    <a:ea typeface="+mn-ea"/>
                    <a:cs typeface="+mn-cs"/>
                  </a:rPr>
                  <a:t>measures of association can range from 0.0 to ±1.0:</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PRE of zero indicates that the two variables are not associated; information about the independent variable will not improve predictions about the dependent variable. </a:t>
                </a: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8</a:t>
            </a:fld>
            <a:endParaRPr lang="en-US" dirty="0"/>
          </a:p>
        </p:txBody>
      </p:sp>
    </p:spTree>
    <p:extLst>
      <p:ext uri="{BB962C8B-B14F-4D97-AF65-F5344CB8AC3E}">
        <p14:creationId xmlns:p14="http://schemas.microsoft.com/office/powerpoint/2010/main" val="2319651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10.5</a:t>
            </a:r>
            <a:r>
              <a:rPr lang="en-US" sz="1200" kern="1200" dirty="0">
                <a:solidFill>
                  <a:schemeClr val="tx1"/>
                </a:solidFill>
                <a:effectLst/>
                <a:latin typeface="+mn-lt"/>
                <a:ea typeface="+mn-ea"/>
                <a:cs typeface="+mn-cs"/>
              </a:rPr>
              <a:t>: Apply and interpret measures of association: </a:t>
            </a:r>
            <a:r>
              <a:rPr lang="en-US" sz="1200" kern="1200" dirty="0" smtClean="0">
                <a:solidFill>
                  <a:schemeClr val="tx1"/>
                </a:solidFill>
                <a:effectLst/>
                <a:latin typeface="+mn-lt"/>
                <a:ea typeface="+mn-ea"/>
                <a:cs typeface="+mn-cs"/>
              </a:rPr>
              <a:t>Lambda</a:t>
            </a:r>
            <a:r>
              <a:rPr lang="en-US" sz="1200" kern="1200" dirty="0">
                <a:solidFill>
                  <a:schemeClr val="tx1"/>
                </a:solidFill>
                <a:effectLst/>
                <a:latin typeface="+mn-lt"/>
                <a:ea typeface="+mn-ea"/>
                <a:cs typeface="+mn-cs"/>
              </a:rPr>
              <a:t>, Cramer’s </a:t>
            </a:r>
            <a:r>
              <a:rPr lang="en-US" sz="1200" i="1" kern="1200" dirty="0">
                <a:solidFill>
                  <a:schemeClr val="tx1"/>
                </a:solidFill>
                <a:effectLst/>
                <a:latin typeface="+mn-lt"/>
                <a:ea typeface="+mn-ea"/>
                <a:cs typeface="+mn-cs"/>
              </a:rPr>
              <a:t>V</a:t>
            </a:r>
            <a:r>
              <a:rPr lang="en-US" sz="1200" kern="1200" dirty="0">
                <a:solidFill>
                  <a:schemeClr val="tx1"/>
                </a:solidFill>
                <a:effectLst/>
                <a:latin typeface="+mn-lt"/>
                <a:ea typeface="+mn-ea"/>
                <a:cs typeface="+mn-cs"/>
              </a:rPr>
              <a:t>, gamma, and Kendall’s tau-</a:t>
            </a:r>
            <a:r>
              <a:rPr lang="en-US" sz="1200" i="1" kern="1200" dirty="0">
                <a:solidFill>
                  <a:schemeClr val="tx1"/>
                </a:solidFill>
                <a:effectLst/>
                <a:latin typeface="+mn-lt"/>
                <a:ea typeface="+mn-ea"/>
                <a:cs typeface="+mn-cs"/>
              </a:rPr>
              <a:t>b</a:t>
            </a:r>
            <a:r>
              <a:rPr lang="en-US" sz="1200" kern="1200" dirty="0">
                <a:solidFill>
                  <a:schemeClr val="tx1"/>
                </a:solidFill>
                <a:effectLst/>
                <a:latin typeface="+mn-lt"/>
                <a:ea typeface="+mn-ea"/>
                <a:cs typeface="+mn-cs"/>
              </a:rPr>
              <a:t>.</a:t>
            </a:r>
            <a:endParaRPr lang="en-US" sz="1200" kern="120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Lambda</a:t>
            </a:r>
            <a:r>
              <a:rPr lang="en-US" sz="1200" b="1"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an asymmetrical measure used to determine the strength of the relationship between two nominal variables.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 </a:t>
            </a:r>
            <a:r>
              <a:rPr lang="en-US" sz="1200" b="1" kern="1200" dirty="0">
                <a:solidFill>
                  <a:schemeClr val="tx1"/>
                </a:solidFill>
                <a:effectLst/>
                <a:latin typeface="+mn-lt"/>
                <a:ea typeface="+mn-ea"/>
                <a:cs typeface="+mn-cs"/>
              </a:rPr>
              <a:t>asymmetrical measure </a:t>
            </a:r>
            <a:r>
              <a:rPr lang="en-US" sz="1200" kern="1200" dirty="0">
                <a:solidFill>
                  <a:schemeClr val="tx1"/>
                </a:solidFill>
                <a:effectLst/>
                <a:latin typeface="+mn-lt"/>
                <a:ea typeface="+mn-ea"/>
                <a:cs typeface="+mn-cs"/>
              </a:rPr>
              <a:t>will vary depending on which variable is considered the independent variable and which the dependent variable.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Always zero in situations: </a:t>
            </a:r>
            <a:r>
              <a:rPr lang="en-US" sz="1200" kern="1200" dirty="0" smtClean="0">
                <a:solidFill>
                  <a:schemeClr val="tx1"/>
                </a:solidFill>
                <a:effectLst/>
                <a:latin typeface="+mn-lt"/>
                <a:ea typeface="+mn-ea"/>
                <a:cs typeface="+mn-cs"/>
              </a:rPr>
              <a:t>Lambda </a:t>
            </a:r>
            <a:r>
              <a:rPr lang="en-US" sz="1200" kern="1200" dirty="0">
                <a:solidFill>
                  <a:schemeClr val="tx1"/>
                </a:solidFill>
                <a:effectLst/>
                <a:latin typeface="+mn-lt"/>
                <a:ea typeface="+mn-ea"/>
                <a:cs typeface="+mn-cs"/>
              </a:rPr>
              <a:t>is always zero in situations in which the mode for each category of the independent variable falls into the same category of the dependent variable. A problem with interpreting lambda arises in situations in which lambda is zero, but other measures of association indicate that the variables are associated. </a:t>
            </a:r>
          </a:p>
        </p:txBody>
      </p:sp>
      <p:sp>
        <p:nvSpPr>
          <p:cNvPr id="4" name="Slide Number Placeholder 3"/>
          <p:cNvSpPr>
            <a:spLocks noGrp="1"/>
          </p:cNvSpPr>
          <p:nvPr>
            <p:ph type="sldNum" sz="quarter" idx="10"/>
          </p:nvPr>
        </p:nvSpPr>
        <p:spPr/>
        <p:txBody>
          <a:bodyPr/>
          <a:lstStyle/>
          <a:p>
            <a:fld id="{39974C31-EB4A-4B21-8134-CB5741A1DC5F}" type="slidenum">
              <a:rPr lang="en-US" smtClean="0"/>
              <a:t>9</a:t>
            </a:fld>
            <a:endParaRPr lang="en-US" dirty="0"/>
          </a:p>
        </p:txBody>
      </p:sp>
    </p:spTree>
    <p:extLst>
      <p:ext uri="{BB962C8B-B14F-4D97-AF65-F5344CB8AC3E}">
        <p14:creationId xmlns:p14="http://schemas.microsoft.com/office/powerpoint/2010/main" val="2055075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Title 6"/>
          <p:cNvSpPr>
            <a:spLocks noGrp="1"/>
          </p:cNvSpPr>
          <p:nvPr>
            <p:ph type="title"/>
          </p:nvPr>
        </p:nvSpPr>
        <p:spPr>
          <a:xfrm>
            <a:off x="533400" y="2597150"/>
            <a:ext cx="8229600" cy="1143000"/>
          </a:xfrm>
        </p:spPr>
        <p:txBody>
          <a:bodyPr>
            <a:normAutofit/>
          </a:bodyPr>
          <a:lstStyle>
            <a:lvl1pPr>
              <a:defRPr sz="32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439428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22383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56934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502363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104205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380000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33452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64602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966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50375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98896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348877905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743200"/>
            <a:ext cx="9144000" cy="1143000"/>
          </a:xfrm>
        </p:spPr>
        <p:txBody>
          <a:bodyPr/>
          <a:lstStyle/>
          <a:p>
            <a:r>
              <a:rPr lang="en-US" noProof="0" dirty="0" smtClean="0"/>
              <a:t>Chapter 10: The Chi-square Test and Measures of Association</a:t>
            </a:r>
            <a:endParaRPr lang="en-US" noProof="0" dirty="0"/>
          </a:p>
        </p:txBody>
      </p:sp>
    </p:spTree>
    <p:extLst>
      <p:ext uri="{BB962C8B-B14F-4D97-AF65-F5344CB8AC3E}">
        <p14:creationId xmlns:p14="http://schemas.microsoft.com/office/powerpoint/2010/main" val="182490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10" name="Title 9"/>
          <p:cNvSpPr>
            <a:spLocks noGrp="1"/>
          </p:cNvSpPr>
          <p:nvPr>
            <p:ph type="title"/>
          </p:nvPr>
        </p:nvSpPr>
        <p:spPr>
          <a:xfrm>
            <a:off x="457200" y="989013"/>
            <a:ext cx="8229600" cy="1219200"/>
          </a:xfrm>
        </p:spPr>
        <p:txBody>
          <a:bodyPr>
            <a:normAutofit fontScale="90000"/>
          </a:bodyPr>
          <a:lstStyle/>
          <a:p>
            <a:r>
              <a:rPr lang="en-US" noProof="0" dirty="0"/>
              <a:t>Cramer’s </a:t>
            </a:r>
            <a:r>
              <a:rPr lang="en-US" i="1" noProof="0" dirty="0"/>
              <a:t>V</a:t>
            </a:r>
            <a:r>
              <a:rPr lang="en-US" noProof="0" dirty="0"/>
              <a:t>: A </a:t>
            </a:r>
            <a:r>
              <a:rPr lang="en-US" noProof="0" dirty="0" smtClean="0"/>
              <a:t>Chi-square-related </a:t>
            </a:r>
            <a:r>
              <a:rPr lang="en-US" noProof="0" dirty="0"/>
              <a:t>Measure of Association for Nominal Variables</a:t>
            </a:r>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438400"/>
                <a:ext cx="8229600" cy="3687763"/>
              </a:xfrm>
            </p:spPr>
            <p:txBody>
              <a:bodyPr/>
              <a:lstStyle/>
              <a:p>
                <a:r>
                  <a:rPr lang="en-US" noProof="0" dirty="0" smtClean="0"/>
                  <a:t>Alternative measure of association.</a:t>
                </a:r>
                <a:endParaRPr lang="en-US" noProof="0" dirty="0"/>
              </a:p>
              <a:p>
                <a:r>
                  <a:rPr lang="en-US" noProof="0" dirty="0"/>
                  <a:t>Formula: </a:t>
                </a:r>
                <a14:m>
                  <m:oMath xmlns:m="http://schemas.openxmlformats.org/officeDocument/2006/math">
                    <m:r>
                      <a:rPr lang="en-US" noProof="0">
                        <a:latin typeface="Cambria Math"/>
                      </a:rPr>
                      <m:t>𝑉</m:t>
                    </m:r>
                    <m:r>
                      <a:rPr lang="en-US" noProof="0">
                        <a:latin typeface="Cambria Math"/>
                      </a:rPr>
                      <m:t>=</m:t>
                    </m:r>
                    <m:rad>
                      <m:radPr>
                        <m:degHide m:val="on"/>
                        <m:ctrlPr>
                          <a:rPr lang="en-US" i="1" noProof="0">
                            <a:latin typeface="Cambria Math" panose="02040503050406030204" pitchFamily="18" charset="0"/>
                          </a:rPr>
                        </m:ctrlPr>
                      </m:radPr>
                      <m:deg/>
                      <m:e>
                        <m:f>
                          <m:fPr>
                            <m:ctrlPr>
                              <a:rPr lang="en-US" i="1" noProof="0">
                                <a:latin typeface="Cambria Math" panose="02040503050406030204" pitchFamily="18" charset="0"/>
                              </a:rPr>
                            </m:ctrlPr>
                          </m:fPr>
                          <m:num>
                            <m:sSup>
                              <m:sSupPr>
                                <m:ctrlPr>
                                  <a:rPr lang="en-US" i="1" noProof="0">
                                    <a:latin typeface="Cambria Math" panose="02040503050406030204" pitchFamily="18" charset="0"/>
                                  </a:rPr>
                                </m:ctrlPr>
                              </m:sSupPr>
                              <m:e>
                                <m:r>
                                  <a:rPr lang="en-US" noProof="0">
                                    <a:latin typeface="Cambria Math"/>
                                  </a:rPr>
                                  <m:t>𝑥</m:t>
                                </m:r>
                              </m:e>
                              <m:sup>
                                <m:r>
                                  <a:rPr lang="en-US" noProof="0">
                                    <a:latin typeface="Cambria Math"/>
                                  </a:rPr>
                                  <m:t>2</m:t>
                                </m:r>
                              </m:sup>
                            </m:sSup>
                          </m:num>
                          <m:den>
                            <m:r>
                              <a:rPr lang="en-US" noProof="0">
                                <a:latin typeface="Cambria Math"/>
                              </a:rPr>
                              <m:t>𝑁</m:t>
                            </m:r>
                            <m:d>
                              <m:dPr>
                                <m:ctrlPr>
                                  <a:rPr lang="en-US" i="1" noProof="0">
                                    <a:latin typeface="Cambria Math" panose="02040503050406030204" pitchFamily="18" charset="0"/>
                                  </a:rPr>
                                </m:ctrlPr>
                              </m:dPr>
                              <m:e>
                                <m:r>
                                  <a:rPr lang="en-US" noProof="0">
                                    <a:latin typeface="Cambria Math"/>
                                  </a:rPr>
                                  <m:t>𝑚</m:t>
                                </m:r>
                              </m:e>
                            </m:d>
                          </m:den>
                        </m:f>
                      </m:e>
                    </m:rad>
                  </m:oMath>
                </a14:m>
                <a:r>
                  <a:rPr lang="en-US" noProof="0" dirty="0"/>
                  <a:t> </a:t>
                </a:r>
                <a:r>
                  <a:rPr lang="en-US" noProof="0" dirty="0" smtClean="0"/>
                  <a:t>.</a:t>
                </a:r>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438400"/>
                <a:ext cx="8229600" cy="3687763"/>
              </a:xfrm>
              <a:blipFill>
                <a:blip r:embed="rId3"/>
                <a:stretch>
                  <a:fillRect l="-1704" t="-2149"/>
                </a:stretch>
              </a:blipFill>
            </p:spPr>
            <p:txBody>
              <a:bodyPr/>
              <a:lstStyle/>
              <a:p>
                <a:r>
                  <a:rPr lang="en-US">
                    <a:noFill/>
                  </a:rPr>
                  <a:t> </a:t>
                </a:r>
              </a:p>
            </p:txBody>
          </p:sp>
        </mc:Fallback>
      </mc:AlternateContent>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1170523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965" y="990600"/>
            <a:ext cx="9144000" cy="1143000"/>
          </a:xfrm>
        </p:spPr>
        <p:txBody>
          <a:bodyPr>
            <a:normAutofit fontScale="90000"/>
          </a:bodyPr>
          <a:lstStyle/>
          <a:p>
            <a:r>
              <a:rPr lang="en-US" noProof="0" dirty="0"/>
              <a:t>Gamma </a:t>
            </a:r>
            <a:r>
              <a:rPr lang="en-US" noProof="0" dirty="0" smtClean="0"/>
              <a:t>and </a:t>
            </a:r>
            <a:r>
              <a:rPr lang="en-US" noProof="0" dirty="0"/>
              <a:t>Kendall’s Tau-</a:t>
            </a:r>
            <a:r>
              <a:rPr lang="en-US" i="1" noProof="0" dirty="0"/>
              <a:t>b</a:t>
            </a:r>
            <a:r>
              <a:rPr lang="en-US" noProof="0" dirty="0"/>
              <a:t>: Symmetrical Measures </a:t>
            </a:r>
            <a:r>
              <a:rPr lang="en-US" noProof="0" dirty="0" smtClean="0"/>
              <a:t>of </a:t>
            </a:r>
            <a:r>
              <a:rPr lang="en-US" noProof="0" dirty="0"/>
              <a:t>Association </a:t>
            </a:r>
            <a:r>
              <a:rPr lang="en-US" noProof="0" dirty="0" smtClean="0"/>
              <a:t>for </a:t>
            </a:r>
            <a:r>
              <a:rPr lang="en-US" noProof="0" dirty="0"/>
              <a:t>Ordinal Variables</a:t>
            </a:r>
            <a:endParaRPr lang="en-US" sz="2700" noProof="0" dirty="0"/>
          </a:p>
        </p:txBody>
      </p:sp>
      <p:sp>
        <p:nvSpPr>
          <p:cNvPr id="9" name="Content Placeholder 8"/>
          <p:cNvSpPr>
            <a:spLocks noGrp="1"/>
          </p:cNvSpPr>
          <p:nvPr>
            <p:ph idx="1"/>
          </p:nvPr>
        </p:nvSpPr>
        <p:spPr>
          <a:xfrm>
            <a:off x="448235" y="2667000"/>
            <a:ext cx="8229600" cy="3689350"/>
          </a:xfrm>
        </p:spPr>
        <p:txBody>
          <a:bodyPr>
            <a:normAutofit/>
          </a:bodyPr>
          <a:lstStyle/>
          <a:p>
            <a:r>
              <a:rPr lang="en-US" noProof="0" dirty="0"/>
              <a:t>S</a:t>
            </a:r>
            <a:r>
              <a:rPr lang="en-US" noProof="0" dirty="0" smtClean="0"/>
              <a:t>ymmetrical </a:t>
            </a:r>
            <a:r>
              <a:rPr lang="en-US" noProof="0" dirty="0"/>
              <a:t>measures of association.</a:t>
            </a:r>
          </a:p>
          <a:p>
            <a:r>
              <a:rPr lang="en-US" noProof="0" dirty="0" smtClean="0"/>
              <a:t>Strength and direction of association.</a:t>
            </a:r>
            <a:endParaRPr lang="en-US" noProof="0" dirty="0"/>
          </a:p>
          <a:p>
            <a:r>
              <a:rPr lang="en-US" noProof="0" dirty="0" smtClean="0"/>
              <a:t>Can be positive or negative.</a:t>
            </a: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372897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Concept </a:t>
            </a:r>
            <a:r>
              <a:rPr lang="en-US" noProof="0" dirty="0" smtClean="0"/>
              <a:t>of </a:t>
            </a:r>
            <a:r>
              <a:rPr lang="en-US" noProof="0" dirty="0"/>
              <a:t>Chi-square </a:t>
            </a:r>
            <a:r>
              <a:rPr lang="en-US" noProof="0" dirty="0" smtClean="0"/>
              <a:t>as </a:t>
            </a:r>
            <a:r>
              <a:rPr lang="en-US" noProof="0" dirty="0"/>
              <a:t>a</a:t>
            </a:r>
            <a:r>
              <a:rPr lang="en-US" noProof="0" dirty="0" smtClean="0"/>
              <a:t> </a:t>
            </a:r>
            <a:r>
              <a:rPr lang="en-US" noProof="0" dirty="0"/>
              <a:t>Statistical Test</a:t>
            </a:r>
            <a:endParaRPr lang="en-US" sz="2700" noProof="0" dirty="0"/>
          </a:p>
        </p:txBody>
      </p:sp>
      <p:sp>
        <p:nvSpPr>
          <p:cNvPr id="9" name="Content Placeholder 8"/>
          <p:cNvSpPr>
            <a:spLocks noGrp="1"/>
          </p:cNvSpPr>
          <p:nvPr>
            <p:ph idx="1"/>
          </p:nvPr>
        </p:nvSpPr>
        <p:spPr>
          <a:xfrm>
            <a:off x="457200" y="2133600"/>
            <a:ext cx="8229600" cy="3992563"/>
          </a:xfrm>
        </p:spPr>
        <p:txBody>
          <a:bodyPr>
            <a:normAutofit/>
          </a:bodyPr>
          <a:lstStyle/>
          <a:p>
            <a:r>
              <a:rPr lang="en-US" noProof="0" dirty="0"/>
              <a:t>Chi-square test.</a:t>
            </a:r>
          </a:p>
          <a:p>
            <a:r>
              <a:rPr lang="en-US" noProof="0" dirty="0" smtClean="0"/>
              <a:t>Application of chi-square test.</a:t>
            </a:r>
            <a:endParaRPr lang="en-US" noProof="0" dirty="0"/>
          </a:p>
          <a:p>
            <a:r>
              <a:rPr lang="en-US" noProof="0" dirty="0"/>
              <a:t>Referred to as goodness-of-fit test.</a:t>
            </a:r>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2529527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Concept o</a:t>
            </a:r>
            <a:r>
              <a:rPr lang="en-US" noProof="0" dirty="0" smtClean="0"/>
              <a:t>f </a:t>
            </a:r>
            <a:r>
              <a:rPr lang="en-US" noProof="0" dirty="0"/>
              <a:t>Statistical Independence</a:t>
            </a:r>
            <a:endParaRPr lang="en-US" sz="2700" noProof="0" dirty="0"/>
          </a:p>
        </p:txBody>
      </p:sp>
      <p:sp>
        <p:nvSpPr>
          <p:cNvPr id="9" name="Content Placeholder 8"/>
          <p:cNvSpPr>
            <a:spLocks noGrp="1"/>
          </p:cNvSpPr>
          <p:nvPr>
            <p:ph idx="1"/>
          </p:nvPr>
        </p:nvSpPr>
        <p:spPr>
          <a:xfrm>
            <a:off x="457200" y="2209800"/>
            <a:ext cx="8229600" cy="3916363"/>
          </a:xfrm>
        </p:spPr>
        <p:txBody>
          <a:bodyPr>
            <a:normAutofit/>
          </a:bodyPr>
          <a:lstStyle/>
          <a:p>
            <a:r>
              <a:rPr lang="en-US" noProof="0" dirty="0"/>
              <a:t>Statistically independent.</a:t>
            </a:r>
          </a:p>
          <a:p>
            <a:r>
              <a:rPr lang="en-US" noProof="0" dirty="0"/>
              <a:t>Identifies statistical independence in a bivariate table.</a:t>
            </a:r>
          </a:p>
          <a:p>
            <a:r>
              <a:rPr lang="en-US" noProof="0" dirty="0"/>
              <a:t>T</a:t>
            </a:r>
            <a:r>
              <a:rPr lang="en-US" noProof="0" dirty="0" smtClean="0"/>
              <a:t>wo variables, statistically independent.</a:t>
            </a: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30652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Structure </a:t>
            </a:r>
            <a:r>
              <a:rPr lang="en-US" noProof="0" dirty="0" smtClean="0"/>
              <a:t>of </a:t>
            </a:r>
            <a:r>
              <a:rPr lang="en-US" noProof="0" dirty="0"/>
              <a:t>Hypothesis Testing </a:t>
            </a:r>
            <a:r>
              <a:rPr lang="en-US" noProof="0" dirty="0" smtClean="0"/>
              <a:t>with </a:t>
            </a:r>
            <a:r>
              <a:rPr lang="en-US" noProof="0" dirty="0"/>
              <a:t>Chi-square </a:t>
            </a:r>
            <a:r>
              <a:rPr lang="en-US" sz="2700" noProof="0" dirty="0"/>
              <a:t>(1 of </a:t>
            </a:r>
            <a:r>
              <a:rPr lang="en-US" sz="2700" noProof="0" dirty="0" smtClean="0"/>
              <a:t>4)</a:t>
            </a:r>
            <a:endParaRPr lang="en-US" sz="2700" noProof="0" dirty="0"/>
          </a:p>
        </p:txBody>
      </p:sp>
      <p:sp>
        <p:nvSpPr>
          <p:cNvPr id="9" name="Content Placeholder 8"/>
          <p:cNvSpPr>
            <a:spLocks noGrp="1"/>
          </p:cNvSpPr>
          <p:nvPr>
            <p:ph idx="1"/>
          </p:nvPr>
        </p:nvSpPr>
        <p:spPr>
          <a:xfrm>
            <a:off x="457200" y="2133600"/>
            <a:ext cx="8229600" cy="3992563"/>
          </a:xfrm>
        </p:spPr>
        <p:txBody>
          <a:bodyPr>
            <a:normAutofit/>
          </a:bodyPr>
          <a:lstStyle/>
          <a:p>
            <a:r>
              <a:rPr lang="en-US" noProof="0" dirty="0" smtClean="0"/>
              <a:t>The assumptions</a:t>
            </a:r>
            <a:r>
              <a:rPr lang="en-US" noProof="0" dirty="0"/>
              <a:t>.</a:t>
            </a:r>
          </a:p>
          <a:p>
            <a:r>
              <a:rPr lang="en-US" noProof="0" dirty="0" smtClean="0"/>
              <a:t>Stating </a:t>
            </a:r>
            <a:r>
              <a:rPr lang="en-US" noProof="0" dirty="0"/>
              <a:t>research and </a:t>
            </a:r>
            <a:r>
              <a:rPr lang="en-US" noProof="0" dirty="0" smtClean="0"/>
              <a:t>null </a:t>
            </a:r>
            <a:r>
              <a:rPr lang="en-US" noProof="0" dirty="0"/>
              <a:t>hypotheses.</a:t>
            </a:r>
          </a:p>
          <a:p>
            <a:r>
              <a:rPr lang="en-US" noProof="0" dirty="0"/>
              <a:t>Concept of expected frequencies</a:t>
            </a:r>
            <a:r>
              <a:rPr lang="en-US" noProof="0" dirty="0" smtClean="0"/>
              <a:t>.</a:t>
            </a:r>
          </a:p>
          <a:p>
            <a:r>
              <a:rPr lang="en-US" noProof="0" dirty="0"/>
              <a:t>Calculating expected frequencies.</a:t>
            </a:r>
          </a:p>
          <a:p>
            <a:pPr marL="0" indent="0">
              <a:buNone/>
            </a:pP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546066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Structure </a:t>
            </a:r>
            <a:r>
              <a:rPr lang="en-US" noProof="0" dirty="0" smtClean="0"/>
              <a:t>of </a:t>
            </a:r>
            <a:r>
              <a:rPr lang="en-US" noProof="0" dirty="0"/>
              <a:t>Hypothesis Testing </a:t>
            </a:r>
            <a:r>
              <a:rPr lang="en-US" noProof="0" dirty="0" smtClean="0"/>
              <a:t>with </a:t>
            </a:r>
            <a:r>
              <a:rPr lang="en-US" noProof="0" dirty="0"/>
              <a:t>Chi-square </a:t>
            </a:r>
            <a:r>
              <a:rPr lang="en-US" sz="2700" noProof="0" dirty="0"/>
              <a:t>(2 of 4</a:t>
            </a:r>
            <a:r>
              <a:rPr lang="en-US" sz="2700" noProof="0" dirty="0" smtClean="0"/>
              <a:t>)</a:t>
            </a:r>
            <a:endParaRPr lang="en-US" sz="2700" noProof="0" dirty="0"/>
          </a:p>
        </p:txBody>
      </p:sp>
      <p:sp>
        <p:nvSpPr>
          <p:cNvPr id="9" name="Content Placeholder 8"/>
          <p:cNvSpPr>
            <a:spLocks noGrp="1"/>
          </p:cNvSpPr>
          <p:nvPr>
            <p:ph idx="1"/>
          </p:nvPr>
        </p:nvSpPr>
        <p:spPr>
          <a:xfrm>
            <a:off x="457200" y="2133600"/>
            <a:ext cx="8229600" cy="3992563"/>
          </a:xfrm>
        </p:spPr>
        <p:txBody>
          <a:bodyPr>
            <a:normAutofit/>
          </a:bodyPr>
          <a:lstStyle/>
          <a:p>
            <a:r>
              <a:rPr lang="en-US" noProof="0" dirty="0" smtClean="0"/>
              <a:t>Calculating </a:t>
            </a:r>
            <a:r>
              <a:rPr lang="en-US" noProof="0" dirty="0"/>
              <a:t>obtained chi-square.</a:t>
            </a:r>
          </a:p>
          <a:p>
            <a:r>
              <a:rPr lang="en-US" noProof="0" dirty="0"/>
              <a:t>Sampling distribution of chi-square</a:t>
            </a:r>
            <a:r>
              <a:rPr lang="en-US" noProof="0" dirty="0" smtClean="0"/>
              <a:t>.</a:t>
            </a:r>
          </a:p>
          <a:p>
            <a:r>
              <a:rPr lang="en-US" noProof="0" dirty="0"/>
              <a:t>Determining degrees of freedom.</a:t>
            </a:r>
          </a:p>
          <a:p>
            <a:r>
              <a:rPr lang="en-US" noProof="0" dirty="0"/>
              <a:t>Making a </a:t>
            </a:r>
            <a:r>
              <a:rPr lang="en-US" noProof="0" dirty="0" smtClean="0"/>
              <a:t>final decision</a:t>
            </a:r>
            <a:r>
              <a:rPr lang="en-US" noProof="0" dirty="0"/>
              <a:t>.</a:t>
            </a:r>
          </a:p>
          <a:p>
            <a:pPr marL="0" indent="0">
              <a:buNone/>
            </a:pP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4160195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90600" y="0"/>
            <a:ext cx="7696200" cy="1143000"/>
          </a:xfrm>
        </p:spPr>
        <p:txBody>
          <a:bodyPr>
            <a:normAutofit fontScale="90000"/>
          </a:bodyPr>
          <a:lstStyle/>
          <a:p>
            <a:r>
              <a:rPr lang="en-US" noProof="0" dirty="0"/>
              <a:t>The Structure </a:t>
            </a:r>
            <a:r>
              <a:rPr lang="en-US" noProof="0" dirty="0" smtClean="0"/>
              <a:t>of </a:t>
            </a:r>
            <a:r>
              <a:rPr lang="en-US" noProof="0" dirty="0"/>
              <a:t>Hypothesis Testing </a:t>
            </a:r>
            <a:r>
              <a:rPr lang="en-US" noProof="0" dirty="0" smtClean="0"/>
              <a:t>with </a:t>
            </a:r>
            <a:r>
              <a:rPr lang="en-US" noProof="0" dirty="0"/>
              <a:t>Chi-square </a:t>
            </a:r>
            <a:r>
              <a:rPr lang="en-US" sz="2700" noProof="0" dirty="0"/>
              <a:t>(3 of </a:t>
            </a:r>
            <a:r>
              <a:rPr lang="en-US" sz="2700" noProof="0" dirty="0" smtClean="0"/>
              <a:t>4)</a:t>
            </a:r>
            <a:endParaRPr lang="en-US" sz="2700"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dirty="0"/>
          </a:p>
        </p:txBody>
      </p:sp>
      <p:pic>
        <p:nvPicPr>
          <p:cNvPr id="3" name="Picture 2" descr="A graph shows the chi-square distributions for different degrees of freedom.&#10;&#10;The horizontal axis is labeled Chi-square, and ranges from 0 to 20 in increments of 5, and then to infinity. The vertical axis is labeled Probability, P. The curve, labeled d f equals 1, decreases from zero chi-square and high probability to infinite chi-square and very low probability. The curve, labeled d f equals 5, increases from the origin to chi-square 5 and moderate probability, and decreases to infinite chi-square and very low probability. The curve, labeled d f equals 9, increases from the origin to chi-square 9 and low probability, and decreases to infinite chi-square and very low probability." title="Figure 10.1 Chi-Square Distributions for 1, 5, and 9 Degrees of Freedom"/>
          <p:cNvPicPr>
            <a:picLocks noChangeAspect="1"/>
          </p:cNvPicPr>
          <p:nvPr/>
        </p:nvPicPr>
        <p:blipFill>
          <a:blip r:embed="rId3"/>
          <a:stretch>
            <a:fillRect/>
          </a:stretch>
        </p:blipFill>
        <p:spPr>
          <a:xfrm>
            <a:off x="1409700" y="1198716"/>
            <a:ext cx="6858000" cy="5162550"/>
          </a:xfrm>
          <a:prstGeom prst="rect">
            <a:avLst/>
          </a:prstGeom>
        </p:spPr>
      </p:pic>
    </p:spTree>
    <p:extLst>
      <p:ext uri="{BB962C8B-B14F-4D97-AF65-F5344CB8AC3E}">
        <p14:creationId xmlns:p14="http://schemas.microsoft.com/office/powerpoint/2010/main" val="4113171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Structure </a:t>
            </a:r>
            <a:r>
              <a:rPr lang="en-US" noProof="0" dirty="0" smtClean="0"/>
              <a:t>of </a:t>
            </a:r>
            <a:r>
              <a:rPr lang="en-US" noProof="0" dirty="0"/>
              <a:t>Hypothesis Testing </a:t>
            </a:r>
            <a:r>
              <a:rPr lang="en-US" noProof="0" dirty="0" smtClean="0"/>
              <a:t>with </a:t>
            </a:r>
            <a:r>
              <a:rPr lang="en-US" noProof="0" dirty="0"/>
              <a:t>Chi-square </a:t>
            </a:r>
            <a:r>
              <a:rPr lang="en-US" sz="2700" noProof="0" dirty="0" smtClean="0"/>
              <a:t>(4 </a:t>
            </a:r>
            <a:r>
              <a:rPr lang="en-US" sz="2700" noProof="0" dirty="0"/>
              <a:t>of </a:t>
            </a:r>
            <a:r>
              <a:rPr lang="en-US" sz="2700" noProof="0" dirty="0" smtClean="0"/>
              <a:t>4)</a:t>
            </a:r>
            <a:endParaRPr lang="en-US" sz="2700"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dirty="0"/>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582886136"/>
                  </p:ext>
                </p:extLst>
              </p:nvPr>
            </p:nvGraphicFramePr>
            <p:xfrm>
              <a:off x="533400" y="3086767"/>
              <a:ext cx="8153400" cy="2548254"/>
            </p:xfrm>
            <a:graphic>
              <a:graphicData uri="http://schemas.openxmlformats.org/drawingml/2006/table">
                <a:tbl>
                  <a:tblPr firstRow="1" firstCol="1" lastRow="1" lastCol="1" bandRow="1" bandCol="1">
                    <a:tableStyleId>{BDBED569-4797-4DF1-A0F4-6AAB3CD982D8}</a:tableStyleId>
                  </a:tblPr>
                  <a:tblGrid>
                    <a:gridCol w="1820926">
                      <a:extLst>
                        <a:ext uri="{9D8B030D-6E8A-4147-A177-3AD203B41FA5}">
                          <a16:colId xmlns:a16="http://schemas.microsoft.com/office/drawing/2014/main" val="20000"/>
                        </a:ext>
                      </a:extLst>
                    </a:gridCol>
                    <a:gridCol w="985202">
                      <a:extLst>
                        <a:ext uri="{9D8B030D-6E8A-4147-A177-3AD203B41FA5}">
                          <a16:colId xmlns:a16="http://schemas.microsoft.com/office/drawing/2014/main" val="20001"/>
                        </a:ext>
                      </a:extLst>
                    </a:gridCol>
                    <a:gridCol w="2133473">
                      <a:extLst>
                        <a:ext uri="{9D8B030D-6E8A-4147-A177-3AD203B41FA5}">
                          <a16:colId xmlns:a16="http://schemas.microsoft.com/office/drawing/2014/main" val="20002"/>
                        </a:ext>
                      </a:extLst>
                    </a:gridCol>
                    <a:gridCol w="1005586">
                      <a:extLst>
                        <a:ext uri="{9D8B030D-6E8A-4147-A177-3AD203B41FA5}">
                          <a16:colId xmlns:a16="http://schemas.microsoft.com/office/drawing/2014/main" val="20003"/>
                        </a:ext>
                      </a:extLst>
                    </a:gridCol>
                    <a:gridCol w="2208213">
                      <a:extLst>
                        <a:ext uri="{9D8B030D-6E8A-4147-A177-3AD203B41FA5}">
                          <a16:colId xmlns:a16="http://schemas.microsoft.com/office/drawing/2014/main" val="20004"/>
                        </a:ext>
                      </a:extLst>
                    </a:gridCol>
                  </a:tblGrid>
                  <a:tr h="502920">
                    <a:tc>
                      <a:txBody>
                        <a:bodyPr/>
                        <a:lstStyle/>
                        <a:p>
                          <a:pPr>
                            <a:lnSpc>
                              <a:spcPts val="550"/>
                            </a:lnSpc>
                            <a:spcBef>
                              <a:spcPts val="10"/>
                            </a:spcBef>
                            <a:spcAft>
                              <a:spcPts val="0"/>
                            </a:spcAft>
                          </a:pPr>
                          <a:r>
                            <a:rPr lang="en-US" sz="1200" dirty="0">
                              <a:effectLst/>
                            </a:rPr>
                            <a:t> </a:t>
                          </a:r>
                          <a:endParaRPr lang="en-IN" sz="1200" dirty="0">
                            <a:effectLst/>
                          </a:endParaRPr>
                        </a:p>
                        <a:p>
                          <a:pPr marL="76200">
                            <a:lnSpc>
                              <a:spcPct val="115000"/>
                            </a:lnSpc>
                            <a:spcAft>
                              <a:spcPts val="0"/>
                            </a:spcAft>
                          </a:pPr>
                          <a:r>
                            <a:rPr lang="en-US" sz="1200" spc="-10" dirty="0">
                              <a:effectLst/>
                            </a:rPr>
                            <a:t>G</a:t>
                          </a:r>
                          <a:r>
                            <a:rPr lang="en-US" sz="1200" spc="-25" dirty="0">
                              <a:effectLst/>
                            </a:rPr>
                            <a:t>e</a:t>
                          </a:r>
                          <a:r>
                            <a:rPr lang="en-US" sz="1200" spc="-40" dirty="0">
                              <a:effectLst/>
                            </a:rPr>
                            <a:t>n</a:t>
                          </a:r>
                          <a:r>
                            <a:rPr lang="en-US" sz="1200" spc="-30" dirty="0">
                              <a:effectLst/>
                            </a:rPr>
                            <a:t>d</a:t>
                          </a:r>
                          <a:r>
                            <a:rPr lang="en-US" sz="1200" spc="-5" dirty="0">
                              <a:effectLst/>
                            </a:rPr>
                            <a:t>e</a:t>
                          </a:r>
                          <a:r>
                            <a:rPr lang="en-US" sz="1200" dirty="0">
                              <a:effectLst/>
                            </a:rPr>
                            <a:t>r</a:t>
                          </a:r>
                          <a:r>
                            <a:rPr lang="en-US" sz="1200" spc="-135" dirty="0">
                              <a:effectLst/>
                            </a:rPr>
                            <a:t> </a:t>
                          </a:r>
                          <a:r>
                            <a:rPr lang="en-US" sz="1200" dirty="0">
                              <a:effectLst/>
                            </a:rPr>
                            <a:t>a</a:t>
                          </a:r>
                          <a:r>
                            <a:rPr lang="en-US" sz="1200" spc="-40" dirty="0">
                              <a:effectLst/>
                            </a:rPr>
                            <a:t>nd</a:t>
                          </a:r>
                          <a:endParaRPr lang="en-IN" sz="1200" dirty="0">
                            <a:effectLst/>
                          </a:endParaRPr>
                        </a:p>
                        <a:p>
                          <a:pPr marL="76200" marR="69850">
                            <a:lnSpc>
                              <a:spcPct val="103000"/>
                            </a:lnSpc>
                            <a:spcBef>
                              <a:spcPts val="70"/>
                            </a:spcBef>
                            <a:spcAft>
                              <a:spcPts val="0"/>
                            </a:spcAft>
                          </a:pPr>
                          <a:r>
                            <a:rPr lang="en-US" sz="1200" spc="-40" dirty="0">
                              <a:effectLst/>
                            </a:rPr>
                            <a:t>F</a:t>
                          </a:r>
                          <a:r>
                            <a:rPr lang="en-US" sz="1200" spc="-10" dirty="0">
                              <a:effectLst/>
                            </a:rPr>
                            <a:t>i</a:t>
                          </a:r>
                          <a:r>
                            <a:rPr lang="en-US" sz="1200" spc="20" dirty="0">
                              <a:effectLst/>
                            </a:rPr>
                            <a:t>r</a:t>
                          </a:r>
                          <a:r>
                            <a:rPr lang="en-US" sz="1200" spc="30" dirty="0">
                              <a:effectLst/>
                            </a:rPr>
                            <a:t>s</a:t>
                          </a:r>
                          <a:r>
                            <a:rPr lang="en-US" sz="1200" spc="-5" dirty="0">
                              <a:effectLst/>
                            </a:rPr>
                            <a:t>t-G</a:t>
                          </a:r>
                          <a:r>
                            <a:rPr lang="en-US" sz="1200" spc="-25" dirty="0">
                              <a:effectLst/>
                            </a:rPr>
                            <a:t>e</a:t>
                          </a:r>
                          <a:r>
                            <a:rPr lang="en-US" sz="1200" spc="-30" dirty="0">
                              <a:effectLst/>
                            </a:rPr>
                            <a:t>n</a:t>
                          </a:r>
                          <a:r>
                            <a:rPr lang="en-US" sz="1200" spc="-5" dirty="0">
                              <a:effectLst/>
                            </a:rPr>
                            <a:t>e</a:t>
                          </a:r>
                          <a:r>
                            <a:rPr lang="en-US" sz="1200" spc="10" dirty="0">
                              <a:effectLst/>
                            </a:rPr>
                            <a:t>ra</a:t>
                          </a:r>
                          <a:r>
                            <a:rPr lang="en-US" sz="1200" spc="15" dirty="0">
                              <a:effectLst/>
                            </a:rPr>
                            <a:t>t</a:t>
                          </a:r>
                          <a:r>
                            <a:rPr lang="en-US" sz="1200" spc="-25" dirty="0">
                              <a:effectLst/>
                            </a:rPr>
                            <a:t>i</a:t>
                          </a:r>
                          <a:r>
                            <a:rPr lang="en-US" sz="1200" spc="-35" dirty="0">
                              <a:effectLst/>
                            </a:rPr>
                            <a:t>o</a:t>
                          </a:r>
                          <a:r>
                            <a:rPr lang="en-US" sz="1200" dirty="0">
                              <a:effectLst/>
                            </a:rPr>
                            <a:t>n </a:t>
                          </a:r>
                          <a:r>
                            <a:rPr lang="en-US" sz="1200" spc="-5" dirty="0">
                              <a:effectLst/>
                            </a:rPr>
                            <a:t>C</a:t>
                          </a:r>
                          <a:r>
                            <a:rPr lang="en-US" sz="1200" spc="-30" dirty="0">
                              <a:effectLst/>
                            </a:rPr>
                            <a:t>o</a:t>
                          </a:r>
                          <a:r>
                            <a:rPr lang="en-US" sz="1200" spc="-20" dirty="0">
                              <a:effectLst/>
                            </a:rPr>
                            <a:t>l</a:t>
                          </a:r>
                          <a:r>
                            <a:rPr lang="en-US" sz="1200" spc="-25" dirty="0">
                              <a:effectLst/>
                            </a:rPr>
                            <a:t>le</a:t>
                          </a:r>
                          <a:r>
                            <a:rPr lang="en-US" sz="1200" spc="-30" dirty="0">
                              <a:effectLst/>
                            </a:rPr>
                            <a:t>g</a:t>
                          </a:r>
                          <a:r>
                            <a:rPr lang="en-US" sz="1200" dirty="0">
                              <a:effectLst/>
                            </a:rPr>
                            <a:t>e</a:t>
                          </a:r>
                          <a:r>
                            <a:rPr lang="en-US" sz="1200" spc="50" dirty="0">
                              <a:effectLst/>
                            </a:rPr>
                            <a:t> </a:t>
                          </a:r>
                          <a:r>
                            <a:rPr lang="en-US" sz="1200" spc="-5" dirty="0">
                              <a:effectLst/>
                            </a:rPr>
                            <a:t>S</a:t>
                          </a:r>
                          <a:r>
                            <a:rPr lang="en-US" sz="1200" spc="25" dirty="0">
                              <a:effectLst/>
                            </a:rPr>
                            <a:t>t</a:t>
                          </a:r>
                          <a:r>
                            <a:rPr lang="en-US" sz="1200" spc="15" dirty="0">
                              <a:effectLst/>
                            </a:rPr>
                            <a:t>a</a:t>
                          </a:r>
                          <a:r>
                            <a:rPr lang="en-US" sz="1200" spc="5" dirty="0">
                              <a:effectLst/>
                            </a:rPr>
                            <a:t>t</a:t>
                          </a:r>
                          <a:r>
                            <a:rPr lang="en-US" sz="1200" spc="-10" dirty="0">
                              <a:effectLst/>
                            </a:rPr>
                            <a:t>u</a:t>
                          </a:r>
                          <a:r>
                            <a:rPr lang="en-US" sz="1200" dirty="0">
                              <a:effectLst/>
                            </a:rPr>
                            <a:t>s</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a:lnSpc>
                              <a:spcPts val="600"/>
                            </a:lnSpc>
                            <a:spcAft>
                              <a:spcPts val="0"/>
                            </a:spcAft>
                          </a:pPr>
                          <a:r>
                            <a:rPr lang="en-US" sz="1200" dirty="0" smtClean="0">
                              <a:effectLst/>
                            </a:rPr>
                            <a:t> </a:t>
                          </a:r>
                          <a:endParaRPr lang="en-IN" sz="1200" dirty="0">
                            <a:effectLst/>
                          </a:endParaRPr>
                        </a:p>
                        <a:p>
                          <a:pPr algn="ctr">
                            <a:lnSpc>
                              <a:spcPts val="1000"/>
                            </a:lnSpc>
                            <a:spcAft>
                              <a:spcPts val="0"/>
                            </a:spcAft>
                          </a:pPr>
                          <a:r>
                            <a:rPr lang="en-US" sz="1200" dirty="0">
                              <a:effectLst/>
                            </a:rPr>
                            <a:t> </a:t>
                          </a:r>
                          <a14:m>
                            <m:oMath xmlns:m="http://schemas.openxmlformats.org/officeDocument/2006/math">
                              <m:d>
                                <m:dPr>
                                  <m:begChr m:val="|"/>
                                  <m:endChr m:val="|"/>
                                  <m:ctrlPr>
                                    <a:rPr lang="en-US" sz="1200" i="1" smtClean="0">
                                      <a:effectLst/>
                                      <a:latin typeface="Cambria Math" panose="02040503050406030204" pitchFamily="18" charset="0"/>
                                    </a:rPr>
                                  </m:ctrlPr>
                                </m:dPr>
                                <m:e>
                                  <m:sSub>
                                    <m:sSubPr>
                                      <m:ctrlPr>
                                        <a:rPr lang="en-US" sz="1200" b="1" i="1" smtClean="0">
                                          <a:effectLst/>
                                          <a:latin typeface="Cambria Math" panose="02040503050406030204" pitchFamily="18" charset="0"/>
                                        </a:rPr>
                                      </m:ctrlPr>
                                    </m:sSubPr>
                                    <m:e>
                                      <m:r>
                                        <a:rPr lang="en-US" sz="1200" b="1" i="1" smtClean="0">
                                          <a:effectLst/>
                                          <a:latin typeface="Cambria Math" panose="02040503050406030204" pitchFamily="18" charset="0"/>
                                        </a:rPr>
                                        <m:t>𝒇</m:t>
                                      </m:r>
                                    </m:e>
                                    <m:sub>
                                      <m:r>
                                        <a:rPr lang="en-US" sz="1200" b="1" i="1" smtClean="0">
                                          <a:effectLst/>
                                          <a:latin typeface="Cambria Math" panose="02040503050406030204" pitchFamily="18" charset="0"/>
                                        </a:rPr>
                                        <m:t>𝒐</m:t>
                                      </m:r>
                                    </m:sub>
                                  </m:sSub>
                                  <m:r>
                                    <a:rPr lang="en-US" sz="1200" b="1" i="1" smtClean="0">
                                      <a:effectLst/>
                                      <a:latin typeface="Cambria Math" panose="02040503050406030204" pitchFamily="18" charset="0"/>
                                    </a:rPr>
                                    <m:t>−</m:t>
                                  </m:r>
                                  <m:sSub>
                                    <m:sSubPr>
                                      <m:ctrlPr>
                                        <a:rPr lang="en-US" sz="1200" b="1" i="1" smtClean="0">
                                          <a:effectLst/>
                                          <a:latin typeface="Cambria Math" panose="02040503050406030204" pitchFamily="18" charset="0"/>
                                        </a:rPr>
                                      </m:ctrlPr>
                                    </m:sSubPr>
                                    <m:e>
                                      <m:r>
                                        <a:rPr lang="en-US" sz="1200" b="1" i="1" smtClean="0">
                                          <a:effectLst/>
                                          <a:latin typeface="Cambria Math" panose="02040503050406030204" pitchFamily="18" charset="0"/>
                                        </a:rPr>
                                        <m:t>𝒇</m:t>
                                      </m:r>
                                    </m:e>
                                    <m:sub>
                                      <m:r>
                                        <a:rPr lang="en-US" sz="1200" b="1" i="1" smtClean="0">
                                          <a:effectLst/>
                                          <a:latin typeface="Cambria Math" panose="02040503050406030204" pitchFamily="18" charset="0"/>
                                        </a:rPr>
                                        <m:t>𝒆</m:t>
                                      </m:r>
                                    </m:sub>
                                  </m:sSub>
                                </m:e>
                              </m:d>
                            </m:oMath>
                          </a14:m>
                          <a:endParaRPr lang="en-IN" sz="1200" dirty="0">
                            <a:effectLst/>
                          </a:endParaRPr>
                        </a:p>
                      </a:txBody>
                      <a:tcPr marL="68400" marR="68400" marT="68400" marB="68400" anchor="b">
                        <a:solidFill>
                          <a:schemeClr val="accent5">
                            <a:lumMod val="20000"/>
                            <a:lumOff val="80000"/>
                          </a:schemeClr>
                        </a:solidFill>
                      </a:tcPr>
                    </a:tc>
                    <a:tc>
                      <a:txBody>
                        <a:bodyPr/>
                        <a:lstStyle/>
                        <a:p>
                          <a:pPr algn="ctr">
                            <a:lnSpc>
                              <a:spcPts val="500"/>
                            </a:lnSpc>
                            <a:spcBef>
                              <a:spcPts val="40"/>
                            </a:spcBef>
                            <a:spcAft>
                              <a:spcPts val="0"/>
                            </a:spcAft>
                          </a:pPr>
                          <a:r>
                            <a:rPr lang="en-US" sz="1200" dirty="0" smtClean="0">
                              <a:effectLst/>
                            </a:rPr>
                            <a:t> </a:t>
                          </a:r>
                          <a14:m>
                            <m:oMath xmlns:m="http://schemas.openxmlformats.org/officeDocument/2006/math">
                              <m:d>
                                <m:dPr>
                                  <m:ctrlPr>
                                    <a:rPr lang="en-US" sz="1200" i="1" smtClean="0">
                                      <a:effectLst/>
                                      <a:latin typeface="Cambria Math" panose="02040503050406030204" pitchFamily="18" charset="0"/>
                                    </a:rPr>
                                  </m:ctrlPr>
                                </m:dPr>
                                <m:e>
                                  <m:d>
                                    <m:dPr>
                                      <m:begChr m:val="|"/>
                                      <m:endChr m:val="|"/>
                                      <m:ctrlPr>
                                        <a:rPr lang="en-US" sz="1200" i="1" smtClean="0">
                                          <a:effectLst/>
                                          <a:latin typeface="Cambria Math" panose="02040503050406030204" pitchFamily="18" charset="0"/>
                                        </a:rPr>
                                      </m:ctrlPr>
                                    </m:dPr>
                                    <m:e>
                                      <m:sSub>
                                        <m:sSubPr>
                                          <m:ctrlPr>
                                            <a:rPr lang="en-US" sz="1200" i="1" smtClean="0">
                                              <a:effectLst/>
                                              <a:latin typeface="Cambria Math" panose="02040503050406030204" pitchFamily="18" charset="0"/>
                                            </a:rPr>
                                          </m:ctrlPr>
                                        </m:sSubPr>
                                        <m:e>
                                          <m:r>
                                            <a:rPr lang="en-US" sz="1200" b="1" i="1" smtClean="0">
                                              <a:effectLst/>
                                              <a:latin typeface="Cambria Math" panose="02040503050406030204" pitchFamily="18" charset="0"/>
                                            </a:rPr>
                                            <m:t>𝒇</m:t>
                                          </m:r>
                                        </m:e>
                                        <m:sub>
                                          <m:r>
                                            <a:rPr lang="en-US" sz="1200" b="1" i="1" smtClean="0">
                                              <a:effectLst/>
                                              <a:latin typeface="Cambria Math" panose="02040503050406030204" pitchFamily="18" charset="0"/>
                                            </a:rPr>
                                            <m:t>𝒐</m:t>
                                          </m:r>
                                        </m:sub>
                                      </m:sSub>
                                      <m:r>
                                        <a:rPr lang="en-US" sz="1200" b="1" i="1" smtClean="0">
                                          <a:effectLst/>
                                          <a:latin typeface="Cambria Math" panose="02040503050406030204" pitchFamily="18" charset="0"/>
                                        </a:rPr>
                                        <m:t>−</m:t>
                                      </m:r>
                                      <m:sSub>
                                        <m:sSubPr>
                                          <m:ctrlPr>
                                            <a:rPr lang="en-US" sz="1200" b="1" i="1" smtClean="0">
                                              <a:effectLst/>
                                              <a:latin typeface="Cambria Math" panose="02040503050406030204" pitchFamily="18" charset="0"/>
                                            </a:rPr>
                                          </m:ctrlPr>
                                        </m:sSubPr>
                                        <m:e>
                                          <m:r>
                                            <a:rPr lang="en-US" sz="1200" b="1" i="1" smtClean="0">
                                              <a:effectLst/>
                                              <a:latin typeface="Cambria Math" panose="02040503050406030204" pitchFamily="18" charset="0"/>
                                            </a:rPr>
                                            <m:t>𝒇</m:t>
                                          </m:r>
                                        </m:e>
                                        <m:sub>
                                          <m:r>
                                            <a:rPr lang="en-US" sz="1200" b="1" i="1" smtClean="0">
                                              <a:effectLst/>
                                              <a:latin typeface="Cambria Math" panose="02040503050406030204" pitchFamily="18" charset="0"/>
                                            </a:rPr>
                                            <m:t>𝒆</m:t>
                                          </m:r>
                                        </m:sub>
                                      </m:sSub>
                                    </m:e>
                                  </m:d>
                                  <m:r>
                                    <a:rPr lang="en-US" sz="1200" b="1" i="1" smtClean="0">
                                      <a:effectLst/>
                                      <a:latin typeface="Cambria Math" panose="02040503050406030204" pitchFamily="18" charset="0"/>
                                    </a:rPr>
                                    <m:t>−</m:t>
                                  </m:r>
                                  <m:r>
                                    <a:rPr lang="en-US" sz="1200" b="1" i="1" smtClean="0">
                                      <a:effectLst/>
                                      <a:latin typeface="Cambria Math" panose="02040503050406030204" pitchFamily="18" charset="0"/>
                                    </a:rPr>
                                    <m:t>𝟎</m:t>
                                  </m:r>
                                  <m:r>
                                    <a:rPr lang="en-US" sz="1200" b="1" i="1" smtClean="0">
                                      <a:effectLst/>
                                      <a:latin typeface="Cambria Math" panose="02040503050406030204" pitchFamily="18" charset="0"/>
                                    </a:rPr>
                                    <m:t>.</m:t>
                                  </m:r>
                                  <m:r>
                                    <a:rPr lang="en-US" sz="1200" b="1" i="1" smtClean="0">
                                      <a:effectLst/>
                                      <a:latin typeface="Cambria Math" panose="02040503050406030204" pitchFamily="18" charset="0"/>
                                    </a:rPr>
                                    <m:t>𝟓𝟎</m:t>
                                  </m:r>
                                </m:e>
                              </m:d>
                              <m:r>
                                <a:rPr lang="en-US" sz="1200" b="1" i="1" baseline="30000" smtClean="0">
                                  <a:effectLst/>
                                  <a:latin typeface="Cambria Math" panose="02040503050406030204" pitchFamily="18" charset="0"/>
                                </a:rPr>
                                <m:t>𝟐</m:t>
                              </m:r>
                            </m:oMath>
                          </a14:m>
                          <a:endParaRPr lang="en-IN" sz="1200" baseline="30000" dirty="0">
                            <a:effectLst/>
                          </a:endParaRPr>
                        </a:p>
                      </a:txBody>
                      <a:tcPr marL="68400" marR="68400" marT="68400" marB="68400" anchor="b">
                        <a:solidFill>
                          <a:schemeClr val="accent5">
                            <a:lumMod val="20000"/>
                            <a:lumOff val="80000"/>
                          </a:schemeClr>
                        </a:solidFill>
                      </a:tcPr>
                    </a:tc>
                    <a:tc>
                      <a:txBody>
                        <a:bodyPr/>
                        <a:lstStyle/>
                        <a:p>
                          <a:pPr>
                            <a:lnSpc>
                              <a:spcPts val="550"/>
                            </a:lnSpc>
                            <a:spcBef>
                              <a:spcPts val="15"/>
                            </a:spcBef>
                            <a:spcAft>
                              <a:spcPts val="0"/>
                            </a:spcAft>
                          </a:pPr>
                          <a14:m>
                            <m:oMathPara xmlns:m="http://schemas.openxmlformats.org/officeDocument/2006/math">
                              <m:oMathParaPr>
                                <m:jc m:val="centerGroup"/>
                              </m:oMathParaPr>
                              <m:oMath xmlns:m="http://schemas.openxmlformats.org/officeDocument/2006/math">
                                <m:sSub>
                                  <m:sSubPr>
                                    <m:ctrlPr>
                                      <a:rPr lang="en-US" sz="1200" i="1" dirty="0" smtClean="0">
                                        <a:effectLst/>
                                        <a:latin typeface="Cambria Math" panose="02040503050406030204" pitchFamily="18" charset="0"/>
                                      </a:rPr>
                                    </m:ctrlPr>
                                  </m:sSubPr>
                                  <m:e>
                                    <m:r>
                                      <a:rPr lang="en-US" sz="1200" b="1" i="1" dirty="0" smtClean="0">
                                        <a:effectLst/>
                                        <a:latin typeface="Cambria Math" panose="02040503050406030204" pitchFamily="18" charset="0"/>
                                      </a:rPr>
                                      <m:t>𝒇</m:t>
                                    </m:r>
                                  </m:e>
                                  <m:sub>
                                    <m:r>
                                      <a:rPr lang="en-US" sz="1200" b="1" i="1" dirty="0" smtClean="0">
                                        <a:effectLst/>
                                        <a:latin typeface="Cambria Math" panose="02040503050406030204" pitchFamily="18" charset="0"/>
                                      </a:rPr>
                                      <m:t>𝒆</m:t>
                                    </m:r>
                                  </m:sub>
                                </m:sSub>
                              </m:oMath>
                            </m:oMathPara>
                          </a14:m>
                          <a:endParaRPr lang="en-IN" sz="1200" dirty="0">
                            <a:effectLst/>
                          </a:endParaRPr>
                        </a:p>
                      </a:txBody>
                      <a:tcPr marL="68400" marR="68400" marT="68400" marB="68400" anchor="b">
                        <a:solidFill>
                          <a:schemeClr val="accent5">
                            <a:lumMod val="20000"/>
                            <a:lumOff val="80000"/>
                          </a:schemeClr>
                        </a:solidFill>
                      </a:tcPr>
                    </a:tc>
                    <a:tc>
                      <a:txBody>
                        <a:bodyPr/>
                        <a:lstStyle/>
                        <a:p>
                          <a:pPr>
                            <a:lnSpc>
                              <a:spcPts val="650"/>
                            </a:lnSpc>
                            <a:spcBef>
                              <a:spcPts val="35"/>
                            </a:spcBef>
                            <a:spcAft>
                              <a:spcPts val="0"/>
                            </a:spcAft>
                          </a:pPr>
                          <a:endParaRPr lang="en-US" sz="1200" i="1" dirty="0" smtClean="0">
                            <a:effectLst/>
                            <a:latin typeface="Cambria Math" panose="02040503050406030204" pitchFamily="18" charset="0"/>
                            <a:cs typeface="Times New Roman"/>
                          </a:endParaRPr>
                        </a:p>
                        <a:p>
                          <a:pPr>
                            <a:lnSpc>
                              <a:spcPts val="650"/>
                            </a:lnSpc>
                            <a:spcBef>
                              <a:spcPts val="35"/>
                            </a:spcBef>
                            <a:spcAft>
                              <a:spcPts val="0"/>
                            </a:spcAft>
                          </a:pPr>
                          <a:endParaRPr lang="en-US" sz="1200" i="1" dirty="0" smtClean="0">
                            <a:effectLst/>
                            <a:latin typeface="Cambria Math" panose="02040503050406030204" pitchFamily="18" charset="0"/>
                            <a:cs typeface="Times New Roman"/>
                          </a:endParaRPr>
                        </a:p>
                        <a:p>
                          <a:pPr>
                            <a:lnSpc>
                              <a:spcPts val="650"/>
                            </a:lnSpc>
                            <a:spcBef>
                              <a:spcPts val="35"/>
                            </a:spcBef>
                            <a:spcAft>
                              <a:spcPts val="0"/>
                            </a:spcAft>
                          </a:pPr>
                          <a:endParaRPr lang="en-US" sz="1200" i="1" dirty="0" smtClean="0">
                            <a:effectLst/>
                            <a:latin typeface="Cambria Math" panose="02040503050406030204" pitchFamily="18" charset="0"/>
                            <a:cs typeface="Times New Roman"/>
                          </a:endParaRPr>
                        </a:p>
                        <a:p>
                          <a:pPr>
                            <a:lnSpc>
                              <a:spcPts val="650"/>
                            </a:lnSpc>
                            <a:spcBef>
                              <a:spcPts val="35"/>
                            </a:spcBef>
                            <a:spcAft>
                              <a:spcPts val="0"/>
                            </a:spcAft>
                          </a:pPr>
                          <a:endParaRPr lang="en-US" sz="1200" i="1" dirty="0" smtClean="0">
                            <a:effectLst/>
                            <a:latin typeface="Cambria Math" panose="02040503050406030204" pitchFamily="18" charset="0"/>
                            <a:cs typeface="Times New Roman"/>
                          </a:endParaRPr>
                        </a:p>
                        <a:p>
                          <a:pPr algn="ctr">
                            <a:lnSpc>
                              <a:spcPts val="650"/>
                            </a:lnSpc>
                            <a:spcBef>
                              <a:spcPts val="35"/>
                            </a:spcBef>
                            <a:spcAft>
                              <a:spcPts val="0"/>
                            </a:spcAft>
                          </a:pPr>
                          <a:endParaRPr lang="en-US" sz="1200" i="1" dirty="0" smtClean="0">
                            <a:effectLst/>
                            <a:latin typeface="Cambria Math" panose="02040503050406030204" pitchFamily="18" charset="0"/>
                            <a:cs typeface="Times New Roman"/>
                          </a:endParaRPr>
                        </a:p>
                        <a:p>
                          <a:pPr>
                            <a:lnSpc>
                              <a:spcPts val="650"/>
                            </a:lnSpc>
                            <a:spcBef>
                              <a:spcPts val="35"/>
                            </a:spcBef>
                            <a:spcAft>
                              <a:spcPts val="0"/>
                            </a:spcAft>
                          </a:pPr>
                          <a:endParaRPr lang="en-US" sz="1200" i="1" dirty="0" smtClean="0">
                            <a:effectLst/>
                            <a:latin typeface="Cambria Math" panose="02040503050406030204" pitchFamily="18" charset="0"/>
                            <a:cs typeface="Times New Roman"/>
                          </a:endParaRPr>
                        </a:p>
                        <a:p>
                          <a:pPr>
                            <a:lnSpc>
                              <a:spcPts val="650"/>
                            </a:lnSpc>
                            <a:spcBef>
                              <a:spcPts val="35"/>
                            </a:spcBef>
                            <a:spcAft>
                              <a:spcPts val="0"/>
                            </a:spcAft>
                          </a:pPr>
                          <a14:m>
                            <m:oMathPara xmlns:m="http://schemas.openxmlformats.org/officeDocument/2006/math">
                              <m:oMathParaPr>
                                <m:jc m:val="center"/>
                              </m:oMathParaPr>
                              <m:oMath xmlns:m="http://schemas.openxmlformats.org/officeDocument/2006/math">
                                <m:sSubSup>
                                  <m:sSubSupPr>
                                    <m:ctrlPr>
                                      <a:rPr lang="en-IN" sz="1200" i="1" smtClean="0">
                                        <a:effectLst/>
                                        <a:latin typeface="Cambria Math" panose="02040503050406030204" pitchFamily="18" charset="0"/>
                                        <a:cs typeface="Times New Roman"/>
                                      </a:rPr>
                                    </m:ctrlPr>
                                  </m:sSubSupPr>
                                  <m:e>
                                    <m:r>
                                      <a:rPr lang="en-US" sz="1200" b="1" i="1" smtClean="0">
                                        <a:effectLst/>
                                        <a:latin typeface="Cambria Math" panose="02040503050406030204" pitchFamily="18" charset="0"/>
                                        <a:cs typeface="Times New Roman"/>
                                      </a:rPr>
                                      <m:t>𝒳</m:t>
                                    </m:r>
                                  </m:e>
                                  <m:sub>
                                    <m:r>
                                      <a:rPr lang="en-US" sz="1200" b="1" i="1" smtClean="0">
                                        <a:effectLst/>
                                        <a:latin typeface="Cambria Math" panose="02040503050406030204" pitchFamily="18" charset="0"/>
                                        <a:cs typeface="Times New Roman"/>
                                      </a:rPr>
                                      <m:t>𝒄</m:t>
                                    </m:r>
                                  </m:sub>
                                  <m:sup>
                                    <m:r>
                                      <a:rPr lang="en-US" sz="1200" b="1" i="1" smtClean="0">
                                        <a:effectLst/>
                                        <a:latin typeface="Cambria Math" panose="02040503050406030204" pitchFamily="18" charset="0"/>
                                        <a:cs typeface="Times New Roman"/>
                                      </a:rPr>
                                      <m:t>𝟐</m:t>
                                    </m:r>
                                  </m:sup>
                                </m:sSubSup>
                                <m:r>
                                  <a:rPr lang="en-US" sz="1200" b="1" i="1" smtClean="0">
                                    <a:effectLst/>
                                    <a:latin typeface="Cambria Math" panose="02040503050406030204" pitchFamily="18" charset="0"/>
                                    <a:cs typeface="Times New Roman"/>
                                  </a:rPr>
                                  <m:t>= </m:t>
                                </m:r>
                                <m:nary>
                                  <m:naryPr>
                                    <m:chr m:val="∑"/>
                                    <m:subHide m:val="on"/>
                                    <m:supHide m:val="on"/>
                                    <m:ctrlPr>
                                      <a:rPr lang="en-US" sz="1200" b="1" i="1" smtClean="0">
                                        <a:effectLst/>
                                        <a:latin typeface="Cambria Math" panose="02040503050406030204" pitchFamily="18" charset="0"/>
                                        <a:cs typeface="Times New Roman"/>
                                      </a:rPr>
                                    </m:ctrlPr>
                                  </m:naryPr>
                                  <m:sub/>
                                  <m:sup/>
                                  <m:e>
                                    <m:f>
                                      <m:fPr>
                                        <m:ctrlPr>
                                          <a:rPr lang="en-US" sz="1200" b="1" i="1" smtClean="0">
                                            <a:effectLst/>
                                            <a:latin typeface="Cambria Math" panose="02040503050406030204" pitchFamily="18" charset="0"/>
                                            <a:cs typeface="Times New Roman"/>
                                          </a:rPr>
                                        </m:ctrlPr>
                                      </m:fPr>
                                      <m:num>
                                        <m:d>
                                          <m:dPr>
                                            <m:ctrlPr>
                                              <a:rPr lang="en-US" sz="1200" b="1" i="1" smtClean="0">
                                                <a:effectLst/>
                                                <a:latin typeface="Cambria Math" panose="02040503050406030204" pitchFamily="18" charset="0"/>
                                                <a:cs typeface="Times New Roman"/>
                                              </a:rPr>
                                            </m:ctrlPr>
                                          </m:dPr>
                                          <m:e>
                                            <m:d>
                                              <m:dPr>
                                                <m:begChr m:val="|"/>
                                                <m:endChr m:val="|"/>
                                                <m:ctrlPr>
                                                  <a:rPr lang="en-US" sz="1200" b="1" i="1" smtClean="0">
                                                    <a:effectLst/>
                                                    <a:latin typeface="Cambria Math" panose="02040503050406030204" pitchFamily="18" charset="0"/>
                                                    <a:cs typeface="Times New Roman"/>
                                                  </a:rPr>
                                                </m:ctrlPr>
                                              </m:dPr>
                                              <m:e>
                                                <m:sSub>
                                                  <m:sSubPr>
                                                    <m:ctrlPr>
                                                      <a:rPr lang="en-US" sz="1200" b="1" i="1" smtClean="0">
                                                        <a:effectLst/>
                                                        <a:latin typeface="Cambria Math" panose="02040503050406030204" pitchFamily="18" charset="0"/>
                                                        <a:cs typeface="Times New Roman"/>
                                                      </a:rPr>
                                                    </m:ctrlPr>
                                                  </m:sSubPr>
                                                  <m:e>
                                                    <m:r>
                                                      <a:rPr lang="en-US" sz="1200" b="1" i="1" smtClean="0">
                                                        <a:effectLst/>
                                                        <a:latin typeface="Cambria Math" panose="02040503050406030204" pitchFamily="18" charset="0"/>
                                                        <a:cs typeface="Times New Roman"/>
                                                      </a:rPr>
                                                      <m:t>𝒇</m:t>
                                                    </m:r>
                                                  </m:e>
                                                  <m:sub>
                                                    <m:r>
                                                      <a:rPr lang="en-US" sz="1200" b="1" i="1" smtClean="0">
                                                        <a:effectLst/>
                                                        <a:latin typeface="Cambria Math" panose="02040503050406030204" pitchFamily="18" charset="0"/>
                                                        <a:cs typeface="Times New Roman"/>
                                                      </a:rPr>
                                                      <m:t>𝒐</m:t>
                                                    </m:r>
                                                  </m:sub>
                                                </m:sSub>
                                                <m:r>
                                                  <a:rPr lang="en-US" sz="1200" b="1" i="1" smtClean="0">
                                                    <a:effectLst/>
                                                    <a:latin typeface="Cambria Math" panose="02040503050406030204" pitchFamily="18" charset="0"/>
                                                    <a:cs typeface="Times New Roman"/>
                                                  </a:rPr>
                                                  <m:t>−</m:t>
                                                </m:r>
                                                <m:sSub>
                                                  <m:sSubPr>
                                                    <m:ctrlPr>
                                                      <a:rPr lang="en-US" sz="1200" b="1" i="1" smtClean="0">
                                                        <a:effectLst/>
                                                        <a:latin typeface="Cambria Math" panose="02040503050406030204" pitchFamily="18" charset="0"/>
                                                        <a:cs typeface="Times New Roman"/>
                                                      </a:rPr>
                                                    </m:ctrlPr>
                                                  </m:sSubPr>
                                                  <m:e>
                                                    <m:r>
                                                      <a:rPr lang="en-US" sz="1200" b="1" i="1" smtClean="0">
                                                        <a:effectLst/>
                                                        <a:latin typeface="Cambria Math" panose="02040503050406030204" pitchFamily="18" charset="0"/>
                                                        <a:cs typeface="Times New Roman"/>
                                                      </a:rPr>
                                                      <m:t>𝒇</m:t>
                                                    </m:r>
                                                  </m:e>
                                                  <m:sub>
                                                    <m:r>
                                                      <a:rPr lang="en-US" sz="1200" b="1" i="1" smtClean="0">
                                                        <a:effectLst/>
                                                        <a:latin typeface="Cambria Math" panose="02040503050406030204" pitchFamily="18" charset="0"/>
                                                        <a:cs typeface="Times New Roman"/>
                                                      </a:rPr>
                                                      <m:t>𝒆</m:t>
                                                    </m:r>
                                                  </m:sub>
                                                </m:sSub>
                                              </m:e>
                                            </m:d>
                                            <m:r>
                                              <a:rPr lang="en-US" sz="1200" b="1" i="1" smtClean="0">
                                                <a:effectLst/>
                                                <a:latin typeface="Cambria Math" panose="02040503050406030204" pitchFamily="18" charset="0"/>
                                                <a:cs typeface="Times New Roman"/>
                                              </a:rPr>
                                              <m:t>−</m:t>
                                            </m:r>
                                            <m:r>
                                              <a:rPr lang="en-US" sz="1200" b="1" i="1" smtClean="0">
                                                <a:effectLst/>
                                                <a:latin typeface="Cambria Math" panose="02040503050406030204" pitchFamily="18" charset="0"/>
                                                <a:cs typeface="Times New Roman"/>
                                              </a:rPr>
                                              <m:t>𝟎</m:t>
                                            </m:r>
                                            <m:r>
                                              <a:rPr lang="en-US" sz="1200" b="1" i="1" smtClean="0">
                                                <a:effectLst/>
                                                <a:latin typeface="Cambria Math" panose="02040503050406030204" pitchFamily="18" charset="0"/>
                                                <a:cs typeface="Times New Roman"/>
                                              </a:rPr>
                                              <m:t>.</m:t>
                                            </m:r>
                                            <m:r>
                                              <a:rPr lang="en-US" sz="1200" b="1" i="1" smtClean="0">
                                                <a:effectLst/>
                                                <a:latin typeface="Cambria Math" panose="02040503050406030204" pitchFamily="18" charset="0"/>
                                                <a:cs typeface="Times New Roman"/>
                                              </a:rPr>
                                              <m:t>𝟓</m:t>
                                            </m:r>
                                          </m:e>
                                        </m:d>
                                        <m:r>
                                          <a:rPr lang="en-US" sz="1200" b="1" i="1" baseline="30000" smtClean="0">
                                            <a:effectLst/>
                                            <a:latin typeface="Cambria Math" panose="02040503050406030204" pitchFamily="18" charset="0"/>
                                            <a:cs typeface="Times New Roman"/>
                                          </a:rPr>
                                          <m:t>𝟐</m:t>
                                        </m:r>
                                      </m:num>
                                      <m:den>
                                        <m:sSub>
                                          <m:sSubPr>
                                            <m:ctrlPr>
                                              <a:rPr lang="en-US" sz="1200" b="1" i="1" smtClean="0">
                                                <a:effectLst/>
                                                <a:latin typeface="Cambria Math" panose="02040503050406030204" pitchFamily="18" charset="0"/>
                                                <a:cs typeface="Times New Roman"/>
                                              </a:rPr>
                                            </m:ctrlPr>
                                          </m:sSubPr>
                                          <m:e>
                                            <m:r>
                                              <a:rPr lang="en-US" sz="1200" b="1" i="1" smtClean="0">
                                                <a:effectLst/>
                                                <a:latin typeface="Cambria Math" panose="02040503050406030204" pitchFamily="18" charset="0"/>
                                                <a:cs typeface="Times New Roman"/>
                                              </a:rPr>
                                              <m:t>𝒇</m:t>
                                            </m:r>
                                          </m:e>
                                          <m:sub>
                                            <m:r>
                                              <a:rPr lang="en-US" sz="1200" b="1" i="1" smtClean="0">
                                                <a:effectLst/>
                                                <a:latin typeface="Cambria Math" panose="02040503050406030204" pitchFamily="18" charset="0"/>
                                                <a:cs typeface="Times New Roman"/>
                                              </a:rPr>
                                              <m:t>𝒆</m:t>
                                            </m:r>
                                          </m:sub>
                                        </m:sSub>
                                      </m:den>
                                    </m:f>
                                  </m:e>
                                </m:nary>
                              </m:oMath>
                            </m:oMathPara>
                          </a14:m>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0"/>
                      </a:ext>
                    </a:extLst>
                  </a:tr>
                  <a:tr h="236220">
                    <a:tc>
                      <a:txBody>
                        <a:bodyPr/>
                        <a:lstStyle/>
                        <a:p>
                          <a:pPr marL="76200">
                            <a:lnSpc>
                              <a:spcPct val="115000"/>
                            </a:lnSpc>
                            <a:spcBef>
                              <a:spcPts val="415"/>
                            </a:spcBef>
                            <a:spcAft>
                              <a:spcPts val="0"/>
                            </a:spcAft>
                          </a:pPr>
                          <a:r>
                            <a:rPr lang="en-US" sz="1200" b="0" spc="-10" dirty="0">
                              <a:effectLst/>
                            </a:rPr>
                            <a:t>M</a:t>
                          </a:r>
                          <a:r>
                            <a:rPr lang="en-US" sz="1200" b="0" spc="-15" dirty="0">
                              <a:effectLst/>
                            </a:rPr>
                            <a:t>e</a:t>
                          </a:r>
                          <a:r>
                            <a:rPr lang="en-US" sz="1200" b="0" dirty="0">
                              <a:effectLst/>
                            </a:rPr>
                            <a:t>n</a:t>
                          </a:r>
                          <a:r>
                            <a:rPr lang="en-US" sz="1200" b="0" spc="-65" dirty="0">
                              <a:effectLst/>
                            </a:rPr>
                            <a:t> </a:t>
                          </a:r>
                          <a:r>
                            <a:rPr lang="en-US" sz="1200" b="0" spc="20" dirty="0">
                              <a:effectLst/>
                            </a:rPr>
                            <a:t>f</a:t>
                          </a:r>
                          <a:r>
                            <a:rPr lang="en-US" sz="1200" b="0" spc="-5" dirty="0">
                              <a:effectLst/>
                            </a:rPr>
                            <a:t>i</a:t>
                          </a:r>
                          <a:r>
                            <a:rPr lang="en-US" sz="1200" b="0" dirty="0">
                              <a:effectLst/>
                            </a:rPr>
                            <a:t>r</a:t>
                          </a:r>
                          <a:r>
                            <a:rPr lang="en-US" sz="1200" b="0" spc="5" dirty="0">
                              <a:effectLst/>
                            </a:rPr>
                            <a:t>st</a:t>
                          </a:r>
                          <a:r>
                            <a:rPr lang="en-US" sz="1200" b="0" dirty="0">
                              <a:effectLst/>
                            </a:rPr>
                            <a:t>s</a:t>
                          </a:r>
                          <a:endParaRPr lang="en-IN" sz="1200" b="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28905">
                            <a:lnSpc>
                              <a:spcPct val="115000"/>
                            </a:lnSpc>
                            <a:spcBef>
                              <a:spcPts val="415"/>
                            </a:spcBef>
                            <a:spcAft>
                              <a:spcPts val="0"/>
                            </a:spcAft>
                          </a:pPr>
                          <a:r>
                            <a:rPr lang="en-US" sz="1200" spc="-5" dirty="0">
                              <a:effectLst/>
                            </a:rPr>
                            <a:t>126.14</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39065">
                            <a:lnSpc>
                              <a:spcPct val="115000"/>
                            </a:lnSpc>
                            <a:spcBef>
                              <a:spcPts val="415"/>
                            </a:spcBef>
                            <a:spcAft>
                              <a:spcPts val="0"/>
                            </a:spcAft>
                          </a:pPr>
                          <a:r>
                            <a:rPr lang="en-US" sz="1200" spc="-5" dirty="0">
                              <a:effectLst/>
                            </a:rPr>
                            <a:t>(125.64)</a:t>
                          </a:r>
                          <a:r>
                            <a:rPr lang="en-US" sz="1200" baseline="30000" dirty="0">
                              <a:effectLst/>
                            </a:rPr>
                            <a:t>2</a:t>
                          </a:r>
                          <a:r>
                            <a:rPr lang="en-US" sz="1200" spc="10" dirty="0">
                              <a:effectLst/>
                            </a:rPr>
                            <a:t> </a:t>
                          </a:r>
                          <a:r>
                            <a:rPr lang="en-US" sz="1200" dirty="0">
                              <a:effectLst/>
                            </a:rPr>
                            <a:t>=</a:t>
                          </a:r>
                          <a:r>
                            <a:rPr lang="en-US" sz="1200" spc="-85" dirty="0">
                              <a:effectLst/>
                            </a:rPr>
                            <a:t> </a:t>
                          </a:r>
                          <a:r>
                            <a:rPr lang="en-US" sz="1200" spc="-10" dirty="0">
                              <a:effectLst/>
                            </a:rPr>
                            <a:t>15,785.41</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60655">
                            <a:lnSpc>
                              <a:spcPct val="115000"/>
                            </a:lnSpc>
                            <a:spcBef>
                              <a:spcPts val="415"/>
                            </a:spcBef>
                            <a:spcAft>
                              <a:spcPts val="0"/>
                            </a:spcAft>
                          </a:pPr>
                          <a:r>
                            <a:rPr lang="en-US" sz="1200" spc="-5" dirty="0">
                              <a:effectLst/>
                            </a:rPr>
                            <a:t>817.14</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486410" marR="493395" algn="ctr">
                            <a:lnSpc>
                              <a:spcPct val="115000"/>
                            </a:lnSpc>
                            <a:spcBef>
                              <a:spcPts val="415"/>
                            </a:spcBef>
                            <a:spcAft>
                              <a:spcPts val="0"/>
                            </a:spcAft>
                          </a:pPr>
                          <a:r>
                            <a:rPr lang="en-US" sz="1200" b="0" spc="-5" dirty="0">
                              <a:effectLst/>
                            </a:rPr>
                            <a:t>19.32</a:t>
                          </a:r>
                          <a:endParaRPr lang="en-IN" sz="1200" b="0" dirty="0">
                            <a:effectLst/>
                            <a:latin typeface="Calibri"/>
                            <a:ea typeface="Calibri"/>
                            <a:cs typeface="Times New Roman"/>
                          </a:endParaRPr>
                        </a:p>
                      </a:txBody>
                      <a:tcPr marL="68400" marR="68400" marT="68400" marB="68400">
                        <a:solidFill>
                          <a:schemeClr val="bg1">
                            <a:alpha val="20000"/>
                          </a:schemeClr>
                        </a:solidFill>
                      </a:tcPr>
                    </a:tc>
                    <a:extLst>
                      <a:ext uri="{0D108BD9-81ED-4DB2-BD59-A6C34878D82A}">
                        <a16:rowId xmlns:a16="http://schemas.microsoft.com/office/drawing/2014/main" val="10001"/>
                      </a:ext>
                    </a:extLst>
                  </a:tr>
                  <a:tr h="236220">
                    <a:tc>
                      <a:txBody>
                        <a:bodyPr/>
                        <a:lstStyle/>
                        <a:p>
                          <a:pPr marL="76200">
                            <a:lnSpc>
                              <a:spcPct val="115000"/>
                            </a:lnSpc>
                            <a:spcBef>
                              <a:spcPts val="465"/>
                            </a:spcBef>
                            <a:spcAft>
                              <a:spcPts val="0"/>
                            </a:spcAft>
                          </a:pPr>
                          <a:r>
                            <a:rPr lang="en-US" sz="1200" b="0" spc="-10" dirty="0">
                              <a:effectLst/>
                            </a:rPr>
                            <a:t>M</a:t>
                          </a:r>
                          <a:r>
                            <a:rPr lang="en-US" sz="1200" b="0" spc="-15" dirty="0">
                              <a:effectLst/>
                            </a:rPr>
                            <a:t>e</a:t>
                          </a:r>
                          <a:r>
                            <a:rPr lang="en-US" sz="1200" b="0" dirty="0">
                              <a:effectLst/>
                            </a:rPr>
                            <a:t>n</a:t>
                          </a:r>
                          <a:r>
                            <a:rPr lang="en-US" sz="1200" b="0" spc="-60" dirty="0">
                              <a:effectLst/>
                            </a:rPr>
                            <a:t> </a:t>
                          </a:r>
                          <a:r>
                            <a:rPr lang="en-US" sz="1200" b="0" spc="-35" dirty="0" err="1">
                              <a:effectLst/>
                            </a:rPr>
                            <a:t>no</a:t>
                          </a:r>
                          <a:r>
                            <a:rPr lang="en-US" sz="1200" b="0" spc="-30" dirty="0" err="1">
                              <a:effectLst/>
                            </a:rPr>
                            <a:t>n</a:t>
                          </a:r>
                          <a:r>
                            <a:rPr lang="en-US" sz="1200" b="0" spc="20" dirty="0" err="1">
                              <a:effectLst/>
                            </a:rPr>
                            <a:t>f</a:t>
                          </a:r>
                          <a:r>
                            <a:rPr lang="en-US" sz="1200" b="0" spc="-5" dirty="0" err="1">
                              <a:effectLst/>
                            </a:rPr>
                            <a:t>i</a:t>
                          </a:r>
                          <a:r>
                            <a:rPr lang="en-US" sz="1200" b="0" dirty="0" err="1">
                              <a:effectLst/>
                            </a:rPr>
                            <a:t>r</a:t>
                          </a:r>
                          <a:r>
                            <a:rPr lang="en-US" sz="1200" b="0" spc="5" dirty="0" err="1">
                              <a:effectLst/>
                            </a:rPr>
                            <a:t>st</a:t>
                          </a:r>
                          <a:r>
                            <a:rPr lang="en-US" sz="1200" b="0" dirty="0" err="1">
                              <a:effectLst/>
                            </a:rPr>
                            <a:t>s</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28905">
                            <a:lnSpc>
                              <a:spcPct val="115000"/>
                            </a:lnSpc>
                            <a:spcBef>
                              <a:spcPts val="465"/>
                            </a:spcBef>
                            <a:spcAft>
                              <a:spcPts val="0"/>
                            </a:spcAft>
                          </a:pPr>
                          <a:r>
                            <a:rPr lang="en-US" sz="1200" spc="-5" dirty="0">
                              <a:effectLst/>
                            </a:rPr>
                            <a:t>126.14</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39065">
                            <a:lnSpc>
                              <a:spcPct val="115000"/>
                            </a:lnSpc>
                            <a:spcBef>
                              <a:spcPts val="465"/>
                            </a:spcBef>
                            <a:spcAft>
                              <a:spcPts val="0"/>
                            </a:spcAft>
                          </a:pPr>
                          <a:r>
                            <a:rPr lang="en-US" sz="1200" spc="-5" dirty="0">
                              <a:effectLst/>
                            </a:rPr>
                            <a:t>(125.64)</a:t>
                          </a:r>
                          <a:r>
                            <a:rPr lang="en-US" sz="1200" baseline="30000" dirty="0">
                              <a:effectLst/>
                            </a:rPr>
                            <a:t>2</a:t>
                          </a:r>
                          <a:r>
                            <a:rPr lang="en-US" sz="1200" spc="10" dirty="0">
                              <a:effectLst/>
                            </a:rPr>
                            <a:t> </a:t>
                          </a:r>
                          <a:r>
                            <a:rPr lang="en-US" sz="1200" dirty="0">
                              <a:effectLst/>
                            </a:rPr>
                            <a:t>=</a:t>
                          </a:r>
                          <a:r>
                            <a:rPr lang="en-US" sz="1200" spc="-85" dirty="0">
                              <a:effectLst/>
                            </a:rPr>
                            <a:t> </a:t>
                          </a:r>
                          <a:r>
                            <a:rPr lang="en-US" sz="1200" spc="-10" dirty="0">
                              <a:effectLst/>
                            </a:rPr>
                            <a:t>15,785.41</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94615">
                            <a:lnSpc>
                              <a:spcPct val="115000"/>
                            </a:lnSpc>
                            <a:spcBef>
                              <a:spcPts val="465"/>
                            </a:spcBef>
                            <a:spcAft>
                              <a:spcPts val="0"/>
                            </a:spcAft>
                          </a:pPr>
                          <a:r>
                            <a:rPr lang="en-US" sz="1200" spc="-5" dirty="0">
                              <a:effectLst/>
                            </a:rPr>
                            <a:t>1,132.86</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486410" marR="493395" algn="ctr">
                            <a:lnSpc>
                              <a:spcPct val="115000"/>
                            </a:lnSpc>
                            <a:spcBef>
                              <a:spcPts val="465"/>
                            </a:spcBef>
                            <a:spcAft>
                              <a:spcPts val="0"/>
                            </a:spcAft>
                          </a:pPr>
                          <a:r>
                            <a:rPr lang="en-US" sz="1200" b="0" spc="-5" dirty="0">
                              <a:effectLst/>
                            </a:rPr>
                            <a:t>13.93</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2"/>
                      </a:ext>
                    </a:extLst>
                  </a:tr>
                  <a:tr h="236220">
                    <a:tc>
                      <a:txBody>
                        <a:bodyPr/>
                        <a:lstStyle/>
                        <a:p>
                          <a:pPr marL="76200">
                            <a:lnSpc>
                              <a:spcPct val="115000"/>
                            </a:lnSpc>
                            <a:spcBef>
                              <a:spcPts val="415"/>
                            </a:spcBef>
                            <a:spcAft>
                              <a:spcPts val="0"/>
                            </a:spcAft>
                          </a:pPr>
                          <a:r>
                            <a:rPr lang="en-US" sz="1200" b="0" spc="-90" dirty="0">
                              <a:effectLst/>
                            </a:rPr>
                            <a:t>W</a:t>
                          </a:r>
                          <a:r>
                            <a:rPr lang="en-US" sz="1200" b="0" spc="-30" dirty="0">
                              <a:effectLst/>
                            </a:rPr>
                            <a:t>o</a:t>
                          </a:r>
                          <a:r>
                            <a:rPr lang="en-US" sz="1200" b="0" spc="-10" dirty="0">
                              <a:effectLst/>
                            </a:rPr>
                            <a:t>m</a:t>
                          </a:r>
                          <a:r>
                            <a:rPr lang="en-US" sz="1200" b="0" spc="-15" dirty="0">
                              <a:effectLst/>
                            </a:rPr>
                            <a:t>e</a:t>
                          </a:r>
                          <a:r>
                            <a:rPr lang="en-US" sz="1200" b="0" dirty="0">
                              <a:effectLst/>
                            </a:rPr>
                            <a:t>n</a:t>
                          </a:r>
                          <a:r>
                            <a:rPr lang="en-US" sz="1200" b="0" spc="-10" dirty="0">
                              <a:effectLst/>
                            </a:rPr>
                            <a:t> </a:t>
                          </a:r>
                          <a:r>
                            <a:rPr lang="en-US" sz="1200" b="0" spc="20" dirty="0">
                              <a:effectLst/>
                            </a:rPr>
                            <a:t>f</a:t>
                          </a:r>
                          <a:r>
                            <a:rPr lang="en-US" sz="1200" b="0" spc="-5" dirty="0">
                              <a:effectLst/>
                            </a:rPr>
                            <a:t>i</a:t>
                          </a:r>
                          <a:r>
                            <a:rPr lang="en-US" sz="1200" b="0" dirty="0">
                              <a:effectLst/>
                            </a:rPr>
                            <a:t>r</a:t>
                          </a:r>
                          <a:r>
                            <a:rPr lang="en-US" sz="1200" b="0" spc="5" dirty="0">
                              <a:effectLst/>
                            </a:rPr>
                            <a:t>st</a:t>
                          </a:r>
                          <a:r>
                            <a:rPr lang="en-US" sz="1200" b="0" dirty="0">
                              <a:effectLst/>
                            </a:rPr>
                            <a:t>s</a:t>
                          </a:r>
                          <a:endParaRPr lang="en-IN" sz="1200" b="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28905">
                            <a:lnSpc>
                              <a:spcPct val="115000"/>
                            </a:lnSpc>
                            <a:spcBef>
                              <a:spcPts val="415"/>
                            </a:spcBef>
                            <a:spcAft>
                              <a:spcPts val="0"/>
                            </a:spcAft>
                          </a:pPr>
                          <a:r>
                            <a:rPr lang="en-US" sz="1200" spc="-5" dirty="0">
                              <a:effectLst/>
                            </a:rPr>
                            <a:t>126.14</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39065">
                            <a:lnSpc>
                              <a:spcPct val="115000"/>
                            </a:lnSpc>
                            <a:spcBef>
                              <a:spcPts val="415"/>
                            </a:spcBef>
                            <a:spcAft>
                              <a:spcPts val="0"/>
                            </a:spcAft>
                          </a:pPr>
                          <a:r>
                            <a:rPr lang="en-US" sz="1200" spc="-5" dirty="0">
                              <a:effectLst/>
                            </a:rPr>
                            <a:t>(125.64)</a:t>
                          </a:r>
                          <a:r>
                            <a:rPr lang="en-US" sz="1200" baseline="30000" dirty="0">
                              <a:effectLst/>
                            </a:rPr>
                            <a:t>2</a:t>
                          </a:r>
                          <a:r>
                            <a:rPr lang="en-US" sz="1200" spc="95" dirty="0">
                              <a:effectLst/>
                            </a:rPr>
                            <a:t> </a:t>
                          </a:r>
                          <a:r>
                            <a:rPr lang="en-US" sz="1200" dirty="0">
                              <a:effectLst/>
                            </a:rPr>
                            <a:t>=</a:t>
                          </a:r>
                          <a:r>
                            <a:rPr lang="en-US" sz="1200" spc="15" dirty="0">
                              <a:effectLst/>
                            </a:rPr>
                            <a:t> </a:t>
                          </a:r>
                          <a:r>
                            <a:rPr lang="en-US" sz="1200" spc="-5" dirty="0">
                              <a:effectLst/>
                            </a:rPr>
                            <a:t>15,785.41</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94615">
                            <a:lnSpc>
                              <a:spcPct val="115000"/>
                            </a:lnSpc>
                            <a:spcBef>
                              <a:spcPts val="460"/>
                            </a:spcBef>
                            <a:spcAft>
                              <a:spcPts val="0"/>
                            </a:spcAft>
                          </a:pPr>
                          <a:r>
                            <a:rPr lang="en-US" sz="1200" spc="-5">
                              <a:effectLst/>
                            </a:rPr>
                            <a:t>1,118.86</a:t>
                          </a:r>
                          <a:endParaRPr lang="en-IN" sz="1200">
                            <a:effectLst/>
                            <a:latin typeface="Calibri"/>
                            <a:ea typeface="Calibri"/>
                            <a:cs typeface="Times New Roman"/>
                          </a:endParaRPr>
                        </a:p>
                      </a:txBody>
                      <a:tcPr marL="68400" marR="68400" marT="68400" marB="68400">
                        <a:solidFill>
                          <a:schemeClr val="bg1">
                            <a:alpha val="20000"/>
                          </a:schemeClr>
                        </a:solidFill>
                      </a:tcPr>
                    </a:tc>
                    <a:tc>
                      <a:txBody>
                        <a:bodyPr/>
                        <a:lstStyle/>
                        <a:p>
                          <a:pPr marL="486410" marR="493395" algn="ctr">
                            <a:lnSpc>
                              <a:spcPct val="115000"/>
                            </a:lnSpc>
                            <a:spcBef>
                              <a:spcPts val="460"/>
                            </a:spcBef>
                            <a:spcAft>
                              <a:spcPts val="0"/>
                            </a:spcAft>
                          </a:pPr>
                          <a:r>
                            <a:rPr lang="en-US" sz="1200" b="0" spc="-5" dirty="0">
                              <a:effectLst/>
                            </a:rPr>
                            <a:t>14.11</a:t>
                          </a:r>
                          <a:endParaRPr lang="en-IN" sz="1200" b="0" dirty="0">
                            <a:effectLst/>
                            <a:latin typeface="Calibri"/>
                            <a:ea typeface="Calibri"/>
                            <a:cs typeface="Times New Roman"/>
                          </a:endParaRPr>
                        </a:p>
                      </a:txBody>
                      <a:tcPr marL="68400" marR="68400" marT="68400" marB="68400">
                        <a:solidFill>
                          <a:schemeClr val="bg1">
                            <a:alpha val="20000"/>
                          </a:schemeClr>
                        </a:solidFill>
                      </a:tcPr>
                    </a:tc>
                    <a:extLst>
                      <a:ext uri="{0D108BD9-81ED-4DB2-BD59-A6C34878D82A}">
                        <a16:rowId xmlns:a16="http://schemas.microsoft.com/office/drawing/2014/main" val="10003"/>
                      </a:ext>
                    </a:extLst>
                  </a:tr>
                  <a:tr h="236220">
                    <a:tc>
                      <a:txBody>
                        <a:bodyPr/>
                        <a:lstStyle/>
                        <a:p>
                          <a:pPr marL="76200">
                            <a:lnSpc>
                              <a:spcPct val="115000"/>
                            </a:lnSpc>
                            <a:spcBef>
                              <a:spcPts val="460"/>
                            </a:spcBef>
                            <a:spcAft>
                              <a:spcPts val="0"/>
                            </a:spcAft>
                          </a:pPr>
                          <a:r>
                            <a:rPr lang="en-US" sz="1200" b="0" spc="-90" dirty="0">
                              <a:effectLst/>
                            </a:rPr>
                            <a:t>W</a:t>
                          </a:r>
                          <a:r>
                            <a:rPr lang="en-US" sz="1200" b="0" spc="-35" dirty="0">
                              <a:effectLst/>
                            </a:rPr>
                            <a:t>o</a:t>
                          </a:r>
                          <a:r>
                            <a:rPr lang="en-US" sz="1200" b="0" spc="-10" dirty="0">
                              <a:effectLst/>
                            </a:rPr>
                            <a:t>m</a:t>
                          </a:r>
                          <a:r>
                            <a:rPr lang="en-US" sz="1200" b="0" spc="-15" dirty="0">
                              <a:effectLst/>
                            </a:rPr>
                            <a:t>e</a:t>
                          </a:r>
                          <a:r>
                            <a:rPr lang="en-US" sz="1200" b="0" dirty="0">
                              <a:effectLst/>
                            </a:rPr>
                            <a:t>n</a:t>
                          </a:r>
                          <a:r>
                            <a:rPr lang="en-US" sz="1200" b="0" spc="-175" dirty="0">
                              <a:effectLst/>
                            </a:rPr>
                            <a:t> </a:t>
                          </a:r>
                          <a:r>
                            <a:rPr lang="en-US" sz="1200" b="0" spc="-40" dirty="0" err="1">
                              <a:effectLst/>
                            </a:rPr>
                            <a:t>no</a:t>
                          </a:r>
                          <a:r>
                            <a:rPr lang="en-US" sz="1200" b="0" spc="-35" dirty="0" err="1">
                              <a:effectLst/>
                            </a:rPr>
                            <a:t>n</a:t>
                          </a:r>
                          <a:r>
                            <a:rPr lang="en-US" sz="1200" b="0" spc="20" dirty="0" err="1">
                              <a:effectLst/>
                            </a:rPr>
                            <a:t>f</a:t>
                          </a:r>
                          <a:r>
                            <a:rPr lang="en-US" sz="1200" b="0" spc="-5" dirty="0" err="1">
                              <a:effectLst/>
                            </a:rPr>
                            <a:t>i</a:t>
                          </a:r>
                          <a:r>
                            <a:rPr lang="en-US" sz="1200" b="0" dirty="0" err="1">
                              <a:effectLst/>
                            </a:rPr>
                            <a:t>r</a:t>
                          </a:r>
                          <a:r>
                            <a:rPr lang="en-US" sz="1200" b="0" spc="5" dirty="0" err="1">
                              <a:effectLst/>
                            </a:rPr>
                            <a:t>st</a:t>
                          </a:r>
                          <a:r>
                            <a:rPr lang="en-US" sz="1200" b="0" dirty="0" err="1">
                              <a:effectLst/>
                            </a:rPr>
                            <a:t>s</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28905">
                            <a:lnSpc>
                              <a:spcPct val="115000"/>
                            </a:lnSpc>
                            <a:spcBef>
                              <a:spcPts val="460"/>
                            </a:spcBef>
                            <a:spcAft>
                              <a:spcPts val="0"/>
                            </a:spcAft>
                          </a:pPr>
                          <a:r>
                            <a:rPr lang="en-US" sz="1200" spc="-5" dirty="0">
                              <a:effectLst/>
                            </a:rPr>
                            <a:t>126.14</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39065">
                            <a:lnSpc>
                              <a:spcPct val="115000"/>
                            </a:lnSpc>
                            <a:spcBef>
                              <a:spcPts val="460"/>
                            </a:spcBef>
                            <a:spcAft>
                              <a:spcPts val="0"/>
                            </a:spcAft>
                          </a:pPr>
                          <a:r>
                            <a:rPr lang="en-US" sz="1200" spc="-5" dirty="0">
                              <a:effectLst/>
                            </a:rPr>
                            <a:t>(125.64)</a:t>
                          </a:r>
                          <a:r>
                            <a:rPr lang="en-US" sz="1200" baseline="30000" dirty="0">
                              <a:effectLst/>
                            </a:rPr>
                            <a:t>2</a:t>
                          </a:r>
                          <a:r>
                            <a:rPr lang="en-US" sz="1200" spc="20" dirty="0">
                              <a:effectLst/>
                            </a:rPr>
                            <a:t> </a:t>
                          </a:r>
                          <a:r>
                            <a:rPr lang="en-US" sz="1200" dirty="0">
                              <a:effectLst/>
                            </a:rPr>
                            <a:t>=</a:t>
                          </a:r>
                          <a:r>
                            <a:rPr lang="en-US" sz="1200" spc="-70" dirty="0">
                              <a:effectLst/>
                            </a:rPr>
                            <a:t> </a:t>
                          </a:r>
                          <a:r>
                            <a:rPr lang="en-US" sz="1200" spc="-10" dirty="0">
                              <a:effectLst/>
                            </a:rPr>
                            <a:t>15,785.41</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94615">
                            <a:lnSpc>
                              <a:spcPct val="115000"/>
                            </a:lnSpc>
                            <a:spcBef>
                              <a:spcPts val="460"/>
                            </a:spcBef>
                            <a:spcAft>
                              <a:spcPts val="0"/>
                            </a:spcAft>
                          </a:pPr>
                          <a:r>
                            <a:rPr lang="en-US" sz="1200" spc="-5" dirty="0">
                              <a:effectLst/>
                            </a:rPr>
                            <a:t>1,551.14</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486410" marR="493395" algn="ctr">
                            <a:lnSpc>
                              <a:spcPct val="115000"/>
                            </a:lnSpc>
                            <a:spcBef>
                              <a:spcPts val="460"/>
                            </a:spcBef>
                            <a:spcAft>
                              <a:spcPts val="0"/>
                            </a:spcAft>
                          </a:pPr>
                          <a:r>
                            <a:rPr lang="en-US" sz="1200" b="0" spc="-5" dirty="0">
                              <a:effectLst/>
                            </a:rPr>
                            <a:t>10.18</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4"/>
                      </a:ext>
                    </a:extLst>
                  </a:tr>
                  <a:tr h="236220">
                    <a:tc>
                      <a:txBody>
                        <a:bodyPr/>
                        <a:lstStyle/>
                        <a:p>
                          <a:pPr marL="76200">
                            <a:lnSpc>
                              <a:spcPct val="115000"/>
                            </a:lnSpc>
                            <a:spcBef>
                              <a:spcPts val="460"/>
                            </a:spcBef>
                            <a:spcAft>
                              <a:spcPts val="0"/>
                            </a:spcAft>
                          </a:pPr>
                          <a:r>
                            <a:rPr lang="en-US" sz="1200" b="0" spc="-70" dirty="0">
                              <a:effectLst/>
                            </a:rPr>
                            <a:t>t</a:t>
                          </a:r>
                          <a:r>
                            <a:rPr lang="en-US" sz="1200" b="0" spc="-20" dirty="0">
                              <a:effectLst/>
                            </a:rPr>
                            <a:t>o</a:t>
                          </a:r>
                          <a:r>
                            <a:rPr lang="en-US" sz="1200" b="0" spc="25" dirty="0">
                              <a:effectLst/>
                            </a:rPr>
                            <a:t>t</a:t>
                          </a:r>
                          <a:r>
                            <a:rPr lang="en-US" sz="1200" b="0" spc="10" dirty="0">
                              <a:effectLst/>
                            </a:rPr>
                            <a:t>a</a:t>
                          </a:r>
                          <a:r>
                            <a:rPr lang="en-US" sz="1200" b="0" dirty="0">
                              <a:effectLst/>
                            </a:rPr>
                            <a:t>l</a:t>
                          </a:r>
                          <a:endParaRPr lang="en-IN" sz="1200" b="0" dirty="0">
                            <a:effectLst/>
                            <a:latin typeface="Calibri"/>
                            <a:ea typeface="Calibri"/>
                            <a:cs typeface="Times New Roman"/>
                          </a:endParaRPr>
                        </a:p>
                      </a:txBody>
                      <a:tcPr marL="68400" marR="68400" marT="68400" marB="68400"/>
                    </a:tc>
                    <a:tc>
                      <a:txBody>
                        <a:bodyPr/>
                        <a:lstStyle/>
                        <a:p>
                          <a:pPr>
                            <a:lnSpc>
                              <a:spcPct val="115000"/>
                            </a:lnSpc>
                            <a:spcAft>
                              <a:spcPts val="100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a:lnSpc>
                              <a:spcPct val="115000"/>
                            </a:lnSpc>
                            <a:spcAft>
                              <a:spcPts val="100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a:lnSpc>
                              <a:spcPct val="115000"/>
                            </a:lnSpc>
                            <a:spcAft>
                              <a:spcPts val="100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marL="486410" marR="493395" algn="ctr">
                            <a:lnSpc>
                              <a:spcPct val="115000"/>
                            </a:lnSpc>
                            <a:spcBef>
                              <a:spcPts val="460"/>
                            </a:spcBef>
                            <a:spcAft>
                              <a:spcPts val="0"/>
                            </a:spcAft>
                          </a:pPr>
                          <a:r>
                            <a:rPr lang="en-US" sz="1200" b="0" spc="-5" dirty="0">
                              <a:effectLst/>
                            </a:rPr>
                            <a:t>57.54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582886136"/>
                  </p:ext>
                </p:extLst>
              </p:nvPr>
            </p:nvGraphicFramePr>
            <p:xfrm>
              <a:off x="533400" y="3086767"/>
              <a:ext cx="8153400" cy="2548254"/>
            </p:xfrm>
            <a:graphic>
              <a:graphicData uri="http://schemas.openxmlformats.org/drawingml/2006/table">
                <a:tbl>
                  <a:tblPr firstRow="1" firstCol="1" lastRow="1" lastCol="1" bandRow="1" bandCol="1">
                    <a:tableStyleId>{BDBED569-4797-4DF1-A0F4-6AAB3CD982D8}</a:tableStyleId>
                  </a:tblPr>
                  <a:tblGrid>
                    <a:gridCol w="1820926">
                      <a:extLst>
                        <a:ext uri="{9D8B030D-6E8A-4147-A177-3AD203B41FA5}">
                          <a16:colId xmlns:a16="http://schemas.microsoft.com/office/drawing/2014/main" val="20000"/>
                        </a:ext>
                      </a:extLst>
                    </a:gridCol>
                    <a:gridCol w="985202">
                      <a:extLst>
                        <a:ext uri="{9D8B030D-6E8A-4147-A177-3AD203B41FA5}">
                          <a16:colId xmlns:a16="http://schemas.microsoft.com/office/drawing/2014/main" val="20001"/>
                        </a:ext>
                      </a:extLst>
                    </a:gridCol>
                    <a:gridCol w="2133473">
                      <a:extLst>
                        <a:ext uri="{9D8B030D-6E8A-4147-A177-3AD203B41FA5}">
                          <a16:colId xmlns:a16="http://schemas.microsoft.com/office/drawing/2014/main" val="20002"/>
                        </a:ext>
                      </a:extLst>
                    </a:gridCol>
                    <a:gridCol w="1005586">
                      <a:extLst>
                        <a:ext uri="{9D8B030D-6E8A-4147-A177-3AD203B41FA5}">
                          <a16:colId xmlns:a16="http://schemas.microsoft.com/office/drawing/2014/main" val="20003"/>
                        </a:ext>
                      </a:extLst>
                    </a:gridCol>
                    <a:gridCol w="2208213">
                      <a:extLst>
                        <a:ext uri="{9D8B030D-6E8A-4147-A177-3AD203B41FA5}">
                          <a16:colId xmlns:a16="http://schemas.microsoft.com/office/drawing/2014/main" val="20004"/>
                        </a:ext>
                      </a:extLst>
                    </a:gridCol>
                  </a:tblGrid>
                  <a:tr h="812694">
                    <a:tc>
                      <a:txBody>
                        <a:bodyPr/>
                        <a:lstStyle/>
                        <a:p>
                          <a:pPr>
                            <a:lnSpc>
                              <a:spcPts val="550"/>
                            </a:lnSpc>
                            <a:spcBef>
                              <a:spcPts val="10"/>
                            </a:spcBef>
                            <a:spcAft>
                              <a:spcPts val="0"/>
                            </a:spcAft>
                          </a:pPr>
                          <a:r>
                            <a:rPr lang="en-US" sz="1200" dirty="0">
                              <a:effectLst/>
                            </a:rPr>
                            <a:t> </a:t>
                          </a:r>
                          <a:endParaRPr lang="en-IN" sz="1200" dirty="0">
                            <a:effectLst/>
                          </a:endParaRPr>
                        </a:p>
                        <a:p>
                          <a:pPr marL="76200">
                            <a:lnSpc>
                              <a:spcPct val="115000"/>
                            </a:lnSpc>
                            <a:spcAft>
                              <a:spcPts val="0"/>
                            </a:spcAft>
                          </a:pPr>
                          <a:r>
                            <a:rPr lang="en-US" sz="1200" spc="-10" dirty="0">
                              <a:effectLst/>
                            </a:rPr>
                            <a:t>G</a:t>
                          </a:r>
                          <a:r>
                            <a:rPr lang="en-US" sz="1200" spc="-25" dirty="0">
                              <a:effectLst/>
                            </a:rPr>
                            <a:t>e</a:t>
                          </a:r>
                          <a:r>
                            <a:rPr lang="en-US" sz="1200" spc="-40" dirty="0">
                              <a:effectLst/>
                            </a:rPr>
                            <a:t>n</a:t>
                          </a:r>
                          <a:r>
                            <a:rPr lang="en-US" sz="1200" spc="-30" dirty="0">
                              <a:effectLst/>
                            </a:rPr>
                            <a:t>d</a:t>
                          </a:r>
                          <a:r>
                            <a:rPr lang="en-US" sz="1200" spc="-5" dirty="0">
                              <a:effectLst/>
                            </a:rPr>
                            <a:t>e</a:t>
                          </a:r>
                          <a:r>
                            <a:rPr lang="en-US" sz="1200" dirty="0">
                              <a:effectLst/>
                            </a:rPr>
                            <a:t>r</a:t>
                          </a:r>
                          <a:r>
                            <a:rPr lang="en-US" sz="1200" spc="-135" dirty="0">
                              <a:effectLst/>
                            </a:rPr>
                            <a:t> </a:t>
                          </a:r>
                          <a:r>
                            <a:rPr lang="en-US" sz="1200" dirty="0">
                              <a:effectLst/>
                            </a:rPr>
                            <a:t>a</a:t>
                          </a:r>
                          <a:r>
                            <a:rPr lang="en-US" sz="1200" spc="-40" dirty="0">
                              <a:effectLst/>
                            </a:rPr>
                            <a:t>nd</a:t>
                          </a:r>
                          <a:endParaRPr lang="en-IN" sz="1200" dirty="0">
                            <a:effectLst/>
                          </a:endParaRPr>
                        </a:p>
                        <a:p>
                          <a:pPr marL="76200" marR="69850">
                            <a:lnSpc>
                              <a:spcPct val="103000"/>
                            </a:lnSpc>
                            <a:spcBef>
                              <a:spcPts val="70"/>
                            </a:spcBef>
                            <a:spcAft>
                              <a:spcPts val="0"/>
                            </a:spcAft>
                          </a:pPr>
                          <a:r>
                            <a:rPr lang="en-US" sz="1200" spc="-40" dirty="0">
                              <a:effectLst/>
                            </a:rPr>
                            <a:t>F</a:t>
                          </a:r>
                          <a:r>
                            <a:rPr lang="en-US" sz="1200" spc="-10" dirty="0">
                              <a:effectLst/>
                            </a:rPr>
                            <a:t>i</a:t>
                          </a:r>
                          <a:r>
                            <a:rPr lang="en-US" sz="1200" spc="20" dirty="0">
                              <a:effectLst/>
                            </a:rPr>
                            <a:t>r</a:t>
                          </a:r>
                          <a:r>
                            <a:rPr lang="en-US" sz="1200" spc="30" dirty="0">
                              <a:effectLst/>
                            </a:rPr>
                            <a:t>s</a:t>
                          </a:r>
                          <a:r>
                            <a:rPr lang="en-US" sz="1200" spc="-5" dirty="0">
                              <a:effectLst/>
                            </a:rPr>
                            <a:t>t-G</a:t>
                          </a:r>
                          <a:r>
                            <a:rPr lang="en-US" sz="1200" spc="-25" dirty="0">
                              <a:effectLst/>
                            </a:rPr>
                            <a:t>e</a:t>
                          </a:r>
                          <a:r>
                            <a:rPr lang="en-US" sz="1200" spc="-30" dirty="0">
                              <a:effectLst/>
                            </a:rPr>
                            <a:t>n</a:t>
                          </a:r>
                          <a:r>
                            <a:rPr lang="en-US" sz="1200" spc="-5" dirty="0">
                              <a:effectLst/>
                            </a:rPr>
                            <a:t>e</a:t>
                          </a:r>
                          <a:r>
                            <a:rPr lang="en-US" sz="1200" spc="10" dirty="0">
                              <a:effectLst/>
                            </a:rPr>
                            <a:t>ra</a:t>
                          </a:r>
                          <a:r>
                            <a:rPr lang="en-US" sz="1200" spc="15" dirty="0">
                              <a:effectLst/>
                            </a:rPr>
                            <a:t>t</a:t>
                          </a:r>
                          <a:r>
                            <a:rPr lang="en-US" sz="1200" spc="-25" dirty="0">
                              <a:effectLst/>
                            </a:rPr>
                            <a:t>i</a:t>
                          </a:r>
                          <a:r>
                            <a:rPr lang="en-US" sz="1200" spc="-35" dirty="0">
                              <a:effectLst/>
                            </a:rPr>
                            <a:t>o</a:t>
                          </a:r>
                          <a:r>
                            <a:rPr lang="en-US" sz="1200" dirty="0">
                              <a:effectLst/>
                            </a:rPr>
                            <a:t>n </a:t>
                          </a:r>
                          <a:r>
                            <a:rPr lang="en-US" sz="1200" spc="-5" dirty="0">
                              <a:effectLst/>
                            </a:rPr>
                            <a:t>C</a:t>
                          </a:r>
                          <a:r>
                            <a:rPr lang="en-US" sz="1200" spc="-30" dirty="0">
                              <a:effectLst/>
                            </a:rPr>
                            <a:t>o</a:t>
                          </a:r>
                          <a:r>
                            <a:rPr lang="en-US" sz="1200" spc="-20" dirty="0">
                              <a:effectLst/>
                            </a:rPr>
                            <a:t>l</a:t>
                          </a:r>
                          <a:r>
                            <a:rPr lang="en-US" sz="1200" spc="-25" dirty="0">
                              <a:effectLst/>
                            </a:rPr>
                            <a:t>le</a:t>
                          </a:r>
                          <a:r>
                            <a:rPr lang="en-US" sz="1200" spc="-30" dirty="0">
                              <a:effectLst/>
                            </a:rPr>
                            <a:t>g</a:t>
                          </a:r>
                          <a:r>
                            <a:rPr lang="en-US" sz="1200" dirty="0">
                              <a:effectLst/>
                            </a:rPr>
                            <a:t>e</a:t>
                          </a:r>
                          <a:r>
                            <a:rPr lang="en-US" sz="1200" spc="50" dirty="0">
                              <a:effectLst/>
                            </a:rPr>
                            <a:t> </a:t>
                          </a:r>
                          <a:r>
                            <a:rPr lang="en-US" sz="1200" spc="-5" dirty="0">
                              <a:effectLst/>
                            </a:rPr>
                            <a:t>S</a:t>
                          </a:r>
                          <a:r>
                            <a:rPr lang="en-US" sz="1200" spc="25" dirty="0">
                              <a:effectLst/>
                            </a:rPr>
                            <a:t>t</a:t>
                          </a:r>
                          <a:r>
                            <a:rPr lang="en-US" sz="1200" spc="15" dirty="0">
                              <a:effectLst/>
                            </a:rPr>
                            <a:t>a</a:t>
                          </a:r>
                          <a:r>
                            <a:rPr lang="en-US" sz="1200" spc="5" dirty="0">
                              <a:effectLst/>
                            </a:rPr>
                            <a:t>t</a:t>
                          </a:r>
                          <a:r>
                            <a:rPr lang="en-US" sz="1200" spc="-10" dirty="0">
                              <a:effectLst/>
                            </a:rPr>
                            <a:t>u</a:t>
                          </a:r>
                          <a:r>
                            <a:rPr lang="en-US" sz="1200" dirty="0">
                              <a:effectLst/>
                            </a:rPr>
                            <a:t>s</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endParaRPr lang="en-US"/>
                        </a:p>
                      </a:txBody>
                      <a:tcPr marL="68400" marR="68400" marT="68400" marB="68400" anchor="b">
                        <a:blipFill>
                          <a:blip r:embed="rId3"/>
                          <a:stretch>
                            <a:fillRect l="-186335" t="-41045" r="-549068" b="-214179"/>
                          </a:stretch>
                        </a:blipFill>
                      </a:tcPr>
                    </a:tc>
                    <a:tc>
                      <a:txBody>
                        <a:bodyPr/>
                        <a:lstStyle/>
                        <a:p>
                          <a:endParaRPr lang="en-US"/>
                        </a:p>
                      </a:txBody>
                      <a:tcPr marL="68400" marR="68400" marT="68400" marB="68400" anchor="b">
                        <a:blipFill>
                          <a:blip r:embed="rId3"/>
                          <a:stretch>
                            <a:fillRect l="-131339" t="-41045" r="-151852" b="-214179"/>
                          </a:stretch>
                        </a:blipFill>
                      </a:tcPr>
                    </a:tc>
                    <a:tc>
                      <a:txBody>
                        <a:bodyPr/>
                        <a:lstStyle/>
                        <a:p>
                          <a:endParaRPr lang="en-US"/>
                        </a:p>
                      </a:txBody>
                      <a:tcPr marL="68400" marR="68400" marT="68400" marB="68400" anchor="b">
                        <a:blipFill>
                          <a:blip r:embed="rId3"/>
                          <a:stretch>
                            <a:fillRect l="-492121" t="-41045" r="-223030" b="-214179"/>
                          </a:stretch>
                        </a:blipFill>
                      </a:tcPr>
                    </a:tc>
                    <a:tc>
                      <a:txBody>
                        <a:bodyPr/>
                        <a:lstStyle/>
                        <a:p>
                          <a:endParaRPr lang="en-US"/>
                        </a:p>
                      </a:txBody>
                      <a:tcPr marL="68400" marR="68400" marT="68400" marB="68400">
                        <a:blipFill>
                          <a:blip r:embed="rId3"/>
                          <a:stretch>
                            <a:fillRect l="-269890" t="-41045" r="-1657" b="-214179"/>
                          </a:stretch>
                        </a:blipFill>
                      </a:tcPr>
                    </a:tc>
                    <a:extLst>
                      <a:ext uri="{0D108BD9-81ED-4DB2-BD59-A6C34878D82A}">
                        <a16:rowId xmlns:a16="http://schemas.microsoft.com/office/drawing/2014/main" val="10000"/>
                      </a:ext>
                    </a:extLst>
                  </a:tr>
                  <a:tr h="347112">
                    <a:tc>
                      <a:txBody>
                        <a:bodyPr/>
                        <a:lstStyle/>
                        <a:p>
                          <a:pPr marL="76200">
                            <a:lnSpc>
                              <a:spcPct val="115000"/>
                            </a:lnSpc>
                            <a:spcBef>
                              <a:spcPts val="415"/>
                            </a:spcBef>
                            <a:spcAft>
                              <a:spcPts val="0"/>
                            </a:spcAft>
                          </a:pPr>
                          <a:r>
                            <a:rPr lang="en-US" sz="1200" b="0" spc="-10" dirty="0">
                              <a:effectLst/>
                            </a:rPr>
                            <a:t>M</a:t>
                          </a:r>
                          <a:r>
                            <a:rPr lang="en-US" sz="1200" b="0" spc="-15" dirty="0">
                              <a:effectLst/>
                            </a:rPr>
                            <a:t>e</a:t>
                          </a:r>
                          <a:r>
                            <a:rPr lang="en-US" sz="1200" b="0" dirty="0">
                              <a:effectLst/>
                            </a:rPr>
                            <a:t>n</a:t>
                          </a:r>
                          <a:r>
                            <a:rPr lang="en-US" sz="1200" b="0" spc="-65" dirty="0">
                              <a:effectLst/>
                            </a:rPr>
                            <a:t> </a:t>
                          </a:r>
                          <a:r>
                            <a:rPr lang="en-US" sz="1200" b="0" spc="20" dirty="0">
                              <a:effectLst/>
                            </a:rPr>
                            <a:t>f</a:t>
                          </a:r>
                          <a:r>
                            <a:rPr lang="en-US" sz="1200" b="0" spc="-5" dirty="0">
                              <a:effectLst/>
                            </a:rPr>
                            <a:t>i</a:t>
                          </a:r>
                          <a:r>
                            <a:rPr lang="en-US" sz="1200" b="0" dirty="0">
                              <a:effectLst/>
                            </a:rPr>
                            <a:t>r</a:t>
                          </a:r>
                          <a:r>
                            <a:rPr lang="en-US" sz="1200" b="0" spc="5" dirty="0">
                              <a:effectLst/>
                            </a:rPr>
                            <a:t>st</a:t>
                          </a:r>
                          <a:r>
                            <a:rPr lang="en-US" sz="1200" b="0" dirty="0">
                              <a:effectLst/>
                            </a:rPr>
                            <a:t>s</a:t>
                          </a:r>
                          <a:endParaRPr lang="en-IN" sz="1200" b="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28905">
                            <a:lnSpc>
                              <a:spcPct val="115000"/>
                            </a:lnSpc>
                            <a:spcBef>
                              <a:spcPts val="415"/>
                            </a:spcBef>
                            <a:spcAft>
                              <a:spcPts val="0"/>
                            </a:spcAft>
                          </a:pPr>
                          <a:r>
                            <a:rPr lang="en-US" sz="1200" spc="-5" dirty="0">
                              <a:effectLst/>
                            </a:rPr>
                            <a:t>126.14</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39065">
                            <a:lnSpc>
                              <a:spcPct val="115000"/>
                            </a:lnSpc>
                            <a:spcBef>
                              <a:spcPts val="415"/>
                            </a:spcBef>
                            <a:spcAft>
                              <a:spcPts val="0"/>
                            </a:spcAft>
                          </a:pPr>
                          <a:r>
                            <a:rPr lang="en-US" sz="1200" spc="-5" dirty="0">
                              <a:effectLst/>
                            </a:rPr>
                            <a:t>(125.64)</a:t>
                          </a:r>
                          <a:r>
                            <a:rPr lang="en-US" sz="1200" baseline="30000" dirty="0">
                              <a:effectLst/>
                            </a:rPr>
                            <a:t>2</a:t>
                          </a:r>
                          <a:r>
                            <a:rPr lang="en-US" sz="1200" spc="10" dirty="0">
                              <a:effectLst/>
                            </a:rPr>
                            <a:t> </a:t>
                          </a:r>
                          <a:r>
                            <a:rPr lang="en-US" sz="1200" dirty="0">
                              <a:effectLst/>
                            </a:rPr>
                            <a:t>=</a:t>
                          </a:r>
                          <a:r>
                            <a:rPr lang="en-US" sz="1200" spc="-85" dirty="0">
                              <a:effectLst/>
                            </a:rPr>
                            <a:t> </a:t>
                          </a:r>
                          <a:r>
                            <a:rPr lang="en-US" sz="1200" spc="-10" dirty="0">
                              <a:effectLst/>
                            </a:rPr>
                            <a:t>15,785.41</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60655">
                            <a:lnSpc>
                              <a:spcPct val="115000"/>
                            </a:lnSpc>
                            <a:spcBef>
                              <a:spcPts val="415"/>
                            </a:spcBef>
                            <a:spcAft>
                              <a:spcPts val="0"/>
                            </a:spcAft>
                          </a:pPr>
                          <a:r>
                            <a:rPr lang="en-US" sz="1200" spc="-5" dirty="0">
                              <a:effectLst/>
                            </a:rPr>
                            <a:t>817.14</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486410" marR="493395" algn="ctr">
                            <a:lnSpc>
                              <a:spcPct val="115000"/>
                            </a:lnSpc>
                            <a:spcBef>
                              <a:spcPts val="415"/>
                            </a:spcBef>
                            <a:spcAft>
                              <a:spcPts val="0"/>
                            </a:spcAft>
                          </a:pPr>
                          <a:r>
                            <a:rPr lang="en-US" sz="1200" b="0" spc="-5" dirty="0">
                              <a:effectLst/>
                            </a:rPr>
                            <a:t>19.32</a:t>
                          </a:r>
                          <a:endParaRPr lang="en-IN" sz="1200" b="0" dirty="0">
                            <a:effectLst/>
                            <a:latin typeface="Calibri"/>
                            <a:ea typeface="Calibri"/>
                            <a:cs typeface="Times New Roman"/>
                          </a:endParaRPr>
                        </a:p>
                      </a:txBody>
                      <a:tcPr marL="68400" marR="68400" marT="68400" marB="68400">
                        <a:solidFill>
                          <a:schemeClr val="bg1">
                            <a:alpha val="20000"/>
                          </a:schemeClr>
                        </a:solidFill>
                      </a:tcPr>
                    </a:tc>
                    <a:extLst>
                      <a:ext uri="{0D108BD9-81ED-4DB2-BD59-A6C34878D82A}">
                        <a16:rowId xmlns:a16="http://schemas.microsoft.com/office/drawing/2014/main" val="10001"/>
                      </a:ext>
                    </a:extLst>
                  </a:tr>
                  <a:tr h="347112">
                    <a:tc>
                      <a:txBody>
                        <a:bodyPr/>
                        <a:lstStyle/>
                        <a:p>
                          <a:pPr marL="76200">
                            <a:lnSpc>
                              <a:spcPct val="115000"/>
                            </a:lnSpc>
                            <a:spcBef>
                              <a:spcPts val="465"/>
                            </a:spcBef>
                            <a:spcAft>
                              <a:spcPts val="0"/>
                            </a:spcAft>
                          </a:pPr>
                          <a:r>
                            <a:rPr lang="en-US" sz="1200" b="0" spc="-10" dirty="0">
                              <a:effectLst/>
                            </a:rPr>
                            <a:t>M</a:t>
                          </a:r>
                          <a:r>
                            <a:rPr lang="en-US" sz="1200" b="0" spc="-15" dirty="0">
                              <a:effectLst/>
                            </a:rPr>
                            <a:t>e</a:t>
                          </a:r>
                          <a:r>
                            <a:rPr lang="en-US" sz="1200" b="0" dirty="0">
                              <a:effectLst/>
                            </a:rPr>
                            <a:t>n</a:t>
                          </a:r>
                          <a:r>
                            <a:rPr lang="en-US" sz="1200" b="0" spc="-60" dirty="0">
                              <a:effectLst/>
                            </a:rPr>
                            <a:t> </a:t>
                          </a:r>
                          <a:r>
                            <a:rPr lang="en-US" sz="1200" b="0" spc="-35" dirty="0" err="1">
                              <a:effectLst/>
                            </a:rPr>
                            <a:t>no</a:t>
                          </a:r>
                          <a:r>
                            <a:rPr lang="en-US" sz="1200" b="0" spc="-30" dirty="0" err="1">
                              <a:effectLst/>
                            </a:rPr>
                            <a:t>n</a:t>
                          </a:r>
                          <a:r>
                            <a:rPr lang="en-US" sz="1200" b="0" spc="20" dirty="0" err="1">
                              <a:effectLst/>
                            </a:rPr>
                            <a:t>f</a:t>
                          </a:r>
                          <a:r>
                            <a:rPr lang="en-US" sz="1200" b="0" spc="-5" dirty="0" err="1">
                              <a:effectLst/>
                            </a:rPr>
                            <a:t>i</a:t>
                          </a:r>
                          <a:r>
                            <a:rPr lang="en-US" sz="1200" b="0" dirty="0" err="1">
                              <a:effectLst/>
                            </a:rPr>
                            <a:t>r</a:t>
                          </a:r>
                          <a:r>
                            <a:rPr lang="en-US" sz="1200" b="0" spc="5" dirty="0" err="1">
                              <a:effectLst/>
                            </a:rPr>
                            <a:t>st</a:t>
                          </a:r>
                          <a:r>
                            <a:rPr lang="en-US" sz="1200" b="0" dirty="0" err="1">
                              <a:effectLst/>
                            </a:rPr>
                            <a:t>s</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28905">
                            <a:lnSpc>
                              <a:spcPct val="115000"/>
                            </a:lnSpc>
                            <a:spcBef>
                              <a:spcPts val="465"/>
                            </a:spcBef>
                            <a:spcAft>
                              <a:spcPts val="0"/>
                            </a:spcAft>
                          </a:pPr>
                          <a:r>
                            <a:rPr lang="en-US" sz="1200" spc="-5" dirty="0">
                              <a:effectLst/>
                            </a:rPr>
                            <a:t>126.14</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39065">
                            <a:lnSpc>
                              <a:spcPct val="115000"/>
                            </a:lnSpc>
                            <a:spcBef>
                              <a:spcPts val="465"/>
                            </a:spcBef>
                            <a:spcAft>
                              <a:spcPts val="0"/>
                            </a:spcAft>
                          </a:pPr>
                          <a:r>
                            <a:rPr lang="en-US" sz="1200" spc="-5" dirty="0">
                              <a:effectLst/>
                            </a:rPr>
                            <a:t>(125.64)</a:t>
                          </a:r>
                          <a:r>
                            <a:rPr lang="en-US" sz="1200" baseline="30000" dirty="0">
                              <a:effectLst/>
                            </a:rPr>
                            <a:t>2</a:t>
                          </a:r>
                          <a:r>
                            <a:rPr lang="en-US" sz="1200" spc="10" dirty="0">
                              <a:effectLst/>
                            </a:rPr>
                            <a:t> </a:t>
                          </a:r>
                          <a:r>
                            <a:rPr lang="en-US" sz="1200" dirty="0">
                              <a:effectLst/>
                            </a:rPr>
                            <a:t>=</a:t>
                          </a:r>
                          <a:r>
                            <a:rPr lang="en-US" sz="1200" spc="-85" dirty="0">
                              <a:effectLst/>
                            </a:rPr>
                            <a:t> </a:t>
                          </a:r>
                          <a:r>
                            <a:rPr lang="en-US" sz="1200" spc="-10" dirty="0">
                              <a:effectLst/>
                            </a:rPr>
                            <a:t>15,785.41</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94615">
                            <a:lnSpc>
                              <a:spcPct val="115000"/>
                            </a:lnSpc>
                            <a:spcBef>
                              <a:spcPts val="465"/>
                            </a:spcBef>
                            <a:spcAft>
                              <a:spcPts val="0"/>
                            </a:spcAft>
                          </a:pPr>
                          <a:r>
                            <a:rPr lang="en-US" sz="1200" spc="-5" dirty="0">
                              <a:effectLst/>
                            </a:rPr>
                            <a:t>1,132.86</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486410" marR="493395" algn="ctr">
                            <a:lnSpc>
                              <a:spcPct val="115000"/>
                            </a:lnSpc>
                            <a:spcBef>
                              <a:spcPts val="465"/>
                            </a:spcBef>
                            <a:spcAft>
                              <a:spcPts val="0"/>
                            </a:spcAft>
                          </a:pPr>
                          <a:r>
                            <a:rPr lang="en-US" sz="1200" b="0" spc="-5" dirty="0">
                              <a:effectLst/>
                            </a:rPr>
                            <a:t>13.93</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2"/>
                      </a:ext>
                    </a:extLst>
                  </a:tr>
                  <a:tr h="347112">
                    <a:tc>
                      <a:txBody>
                        <a:bodyPr/>
                        <a:lstStyle/>
                        <a:p>
                          <a:pPr marL="76200">
                            <a:lnSpc>
                              <a:spcPct val="115000"/>
                            </a:lnSpc>
                            <a:spcBef>
                              <a:spcPts val="415"/>
                            </a:spcBef>
                            <a:spcAft>
                              <a:spcPts val="0"/>
                            </a:spcAft>
                          </a:pPr>
                          <a:r>
                            <a:rPr lang="en-US" sz="1200" b="0" spc="-90" dirty="0">
                              <a:effectLst/>
                            </a:rPr>
                            <a:t>W</a:t>
                          </a:r>
                          <a:r>
                            <a:rPr lang="en-US" sz="1200" b="0" spc="-30" dirty="0">
                              <a:effectLst/>
                            </a:rPr>
                            <a:t>o</a:t>
                          </a:r>
                          <a:r>
                            <a:rPr lang="en-US" sz="1200" b="0" spc="-10" dirty="0">
                              <a:effectLst/>
                            </a:rPr>
                            <a:t>m</a:t>
                          </a:r>
                          <a:r>
                            <a:rPr lang="en-US" sz="1200" b="0" spc="-15" dirty="0">
                              <a:effectLst/>
                            </a:rPr>
                            <a:t>e</a:t>
                          </a:r>
                          <a:r>
                            <a:rPr lang="en-US" sz="1200" b="0" dirty="0">
                              <a:effectLst/>
                            </a:rPr>
                            <a:t>n</a:t>
                          </a:r>
                          <a:r>
                            <a:rPr lang="en-US" sz="1200" b="0" spc="-10" dirty="0">
                              <a:effectLst/>
                            </a:rPr>
                            <a:t> </a:t>
                          </a:r>
                          <a:r>
                            <a:rPr lang="en-US" sz="1200" b="0" spc="20" dirty="0">
                              <a:effectLst/>
                            </a:rPr>
                            <a:t>f</a:t>
                          </a:r>
                          <a:r>
                            <a:rPr lang="en-US" sz="1200" b="0" spc="-5" dirty="0">
                              <a:effectLst/>
                            </a:rPr>
                            <a:t>i</a:t>
                          </a:r>
                          <a:r>
                            <a:rPr lang="en-US" sz="1200" b="0" dirty="0">
                              <a:effectLst/>
                            </a:rPr>
                            <a:t>r</a:t>
                          </a:r>
                          <a:r>
                            <a:rPr lang="en-US" sz="1200" b="0" spc="5" dirty="0">
                              <a:effectLst/>
                            </a:rPr>
                            <a:t>st</a:t>
                          </a:r>
                          <a:r>
                            <a:rPr lang="en-US" sz="1200" b="0" dirty="0">
                              <a:effectLst/>
                            </a:rPr>
                            <a:t>s</a:t>
                          </a:r>
                          <a:endParaRPr lang="en-IN" sz="1200" b="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28905">
                            <a:lnSpc>
                              <a:spcPct val="115000"/>
                            </a:lnSpc>
                            <a:spcBef>
                              <a:spcPts val="415"/>
                            </a:spcBef>
                            <a:spcAft>
                              <a:spcPts val="0"/>
                            </a:spcAft>
                          </a:pPr>
                          <a:r>
                            <a:rPr lang="en-US" sz="1200" spc="-5" dirty="0">
                              <a:effectLst/>
                            </a:rPr>
                            <a:t>126.14</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139065">
                            <a:lnSpc>
                              <a:spcPct val="115000"/>
                            </a:lnSpc>
                            <a:spcBef>
                              <a:spcPts val="415"/>
                            </a:spcBef>
                            <a:spcAft>
                              <a:spcPts val="0"/>
                            </a:spcAft>
                          </a:pPr>
                          <a:r>
                            <a:rPr lang="en-US" sz="1200" spc="-5" dirty="0">
                              <a:effectLst/>
                            </a:rPr>
                            <a:t>(125.64)</a:t>
                          </a:r>
                          <a:r>
                            <a:rPr lang="en-US" sz="1200" baseline="30000" dirty="0">
                              <a:effectLst/>
                            </a:rPr>
                            <a:t>2</a:t>
                          </a:r>
                          <a:r>
                            <a:rPr lang="en-US" sz="1200" spc="95" dirty="0">
                              <a:effectLst/>
                            </a:rPr>
                            <a:t> </a:t>
                          </a:r>
                          <a:r>
                            <a:rPr lang="en-US" sz="1200" dirty="0">
                              <a:effectLst/>
                            </a:rPr>
                            <a:t>=</a:t>
                          </a:r>
                          <a:r>
                            <a:rPr lang="en-US" sz="1200" spc="15" dirty="0">
                              <a:effectLst/>
                            </a:rPr>
                            <a:t> </a:t>
                          </a:r>
                          <a:r>
                            <a:rPr lang="en-US" sz="1200" spc="-5" dirty="0">
                              <a:effectLst/>
                            </a:rPr>
                            <a:t>15,785.41</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94615">
                            <a:lnSpc>
                              <a:spcPct val="115000"/>
                            </a:lnSpc>
                            <a:spcBef>
                              <a:spcPts val="460"/>
                            </a:spcBef>
                            <a:spcAft>
                              <a:spcPts val="0"/>
                            </a:spcAft>
                          </a:pPr>
                          <a:r>
                            <a:rPr lang="en-US" sz="1200" spc="-5">
                              <a:effectLst/>
                            </a:rPr>
                            <a:t>1,118.86</a:t>
                          </a:r>
                          <a:endParaRPr lang="en-IN" sz="1200">
                            <a:effectLst/>
                            <a:latin typeface="Calibri"/>
                            <a:ea typeface="Calibri"/>
                            <a:cs typeface="Times New Roman"/>
                          </a:endParaRPr>
                        </a:p>
                      </a:txBody>
                      <a:tcPr marL="68400" marR="68400" marT="68400" marB="68400">
                        <a:solidFill>
                          <a:schemeClr val="bg1">
                            <a:alpha val="20000"/>
                          </a:schemeClr>
                        </a:solidFill>
                      </a:tcPr>
                    </a:tc>
                    <a:tc>
                      <a:txBody>
                        <a:bodyPr/>
                        <a:lstStyle/>
                        <a:p>
                          <a:pPr marL="486410" marR="493395" algn="ctr">
                            <a:lnSpc>
                              <a:spcPct val="115000"/>
                            </a:lnSpc>
                            <a:spcBef>
                              <a:spcPts val="460"/>
                            </a:spcBef>
                            <a:spcAft>
                              <a:spcPts val="0"/>
                            </a:spcAft>
                          </a:pPr>
                          <a:r>
                            <a:rPr lang="en-US" sz="1200" b="0" spc="-5" dirty="0">
                              <a:effectLst/>
                            </a:rPr>
                            <a:t>14.11</a:t>
                          </a:r>
                          <a:endParaRPr lang="en-IN" sz="1200" b="0" dirty="0">
                            <a:effectLst/>
                            <a:latin typeface="Calibri"/>
                            <a:ea typeface="Calibri"/>
                            <a:cs typeface="Times New Roman"/>
                          </a:endParaRPr>
                        </a:p>
                      </a:txBody>
                      <a:tcPr marL="68400" marR="68400" marT="68400" marB="68400">
                        <a:solidFill>
                          <a:schemeClr val="bg1">
                            <a:alpha val="20000"/>
                          </a:schemeClr>
                        </a:solidFill>
                      </a:tcPr>
                    </a:tc>
                    <a:extLst>
                      <a:ext uri="{0D108BD9-81ED-4DB2-BD59-A6C34878D82A}">
                        <a16:rowId xmlns:a16="http://schemas.microsoft.com/office/drawing/2014/main" val="10003"/>
                      </a:ext>
                    </a:extLst>
                  </a:tr>
                  <a:tr h="347112">
                    <a:tc>
                      <a:txBody>
                        <a:bodyPr/>
                        <a:lstStyle/>
                        <a:p>
                          <a:pPr marL="76200">
                            <a:lnSpc>
                              <a:spcPct val="115000"/>
                            </a:lnSpc>
                            <a:spcBef>
                              <a:spcPts val="460"/>
                            </a:spcBef>
                            <a:spcAft>
                              <a:spcPts val="0"/>
                            </a:spcAft>
                          </a:pPr>
                          <a:r>
                            <a:rPr lang="en-US" sz="1200" b="0" spc="-90" dirty="0">
                              <a:effectLst/>
                            </a:rPr>
                            <a:t>W</a:t>
                          </a:r>
                          <a:r>
                            <a:rPr lang="en-US" sz="1200" b="0" spc="-35" dirty="0">
                              <a:effectLst/>
                            </a:rPr>
                            <a:t>o</a:t>
                          </a:r>
                          <a:r>
                            <a:rPr lang="en-US" sz="1200" b="0" spc="-10" dirty="0">
                              <a:effectLst/>
                            </a:rPr>
                            <a:t>m</a:t>
                          </a:r>
                          <a:r>
                            <a:rPr lang="en-US" sz="1200" b="0" spc="-15" dirty="0">
                              <a:effectLst/>
                            </a:rPr>
                            <a:t>e</a:t>
                          </a:r>
                          <a:r>
                            <a:rPr lang="en-US" sz="1200" b="0" dirty="0">
                              <a:effectLst/>
                            </a:rPr>
                            <a:t>n</a:t>
                          </a:r>
                          <a:r>
                            <a:rPr lang="en-US" sz="1200" b="0" spc="-175" dirty="0">
                              <a:effectLst/>
                            </a:rPr>
                            <a:t> </a:t>
                          </a:r>
                          <a:r>
                            <a:rPr lang="en-US" sz="1200" b="0" spc="-40" dirty="0" err="1">
                              <a:effectLst/>
                            </a:rPr>
                            <a:t>no</a:t>
                          </a:r>
                          <a:r>
                            <a:rPr lang="en-US" sz="1200" b="0" spc="-35" dirty="0" err="1">
                              <a:effectLst/>
                            </a:rPr>
                            <a:t>n</a:t>
                          </a:r>
                          <a:r>
                            <a:rPr lang="en-US" sz="1200" b="0" spc="20" dirty="0" err="1">
                              <a:effectLst/>
                            </a:rPr>
                            <a:t>f</a:t>
                          </a:r>
                          <a:r>
                            <a:rPr lang="en-US" sz="1200" b="0" spc="-5" dirty="0" err="1">
                              <a:effectLst/>
                            </a:rPr>
                            <a:t>i</a:t>
                          </a:r>
                          <a:r>
                            <a:rPr lang="en-US" sz="1200" b="0" dirty="0" err="1">
                              <a:effectLst/>
                            </a:rPr>
                            <a:t>r</a:t>
                          </a:r>
                          <a:r>
                            <a:rPr lang="en-US" sz="1200" b="0" spc="5" dirty="0" err="1">
                              <a:effectLst/>
                            </a:rPr>
                            <a:t>st</a:t>
                          </a:r>
                          <a:r>
                            <a:rPr lang="en-US" sz="1200" b="0" dirty="0" err="1">
                              <a:effectLst/>
                            </a:rPr>
                            <a:t>s</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28905">
                            <a:lnSpc>
                              <a:spcPct val="115000"/>
                            </a:lnSpc>
                            <a:spcBef>
                              <a:spcPts val="460"/>
                            </a:spcBef>
                            <a:spcAft>
                              <a:spcPts val="0"/>
                            </a:spcAft>
                          </a:pPr>
                          <a:r>
                            <a:rPr lang="en-US" sz="1200" spc="-5" dirty="0">
                              <a:effectLst/>
                            </a:rPr>
                            <a:t>126.14</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39065">
                            <a:lnSpc>
                              <a:spcPct val="115000"/>
                            </a:lnSpc>
                            <a:spcBef>
                              <a:spcPts val="460"/>
                            </a:spcBef>
                            <a:spcAft>
                              <a:spcPts val="0"/>
                            </a:spcAft>
                          </a:pPr>
                          <a:r>
                            <a:rPr lang="en-US" sz="1200" spc="-5" dirty="0">
                              <a:effectLst/>
                            </a:rPr>
                            <a:t>(125.64)</a:t>
                          </a:r>
                          <a:r>
                            <a:rPr lang="en-US" sz="1200" baseline="30000" dirty="0">
                              <a:effectLst/>
                            </a:rPr>
                            <a:t>2</a:t>
                          </a:r>
                          <a:r>
                            <a:rPr lang="en-US" sz="1200" spc="20" dirty="0">
                              <a:effectLst/>
                            </a:rPr>
                            <a:t> </a:t>
                          </a:r>
                          <a:r>
                            <a:rPr lang="en-US" sz="1200" dirty="0">
                              <a:effectLst/>
                            </a:rPr>
                            <a:t>=</a:t>
                          </a:r>
                          <a:r>
                            <a:rPr lang="en-US" sz="1200" spc="-70" dirty="0">
                              <a:effectLst/>
                            </a:rPr>
                            <a:t> </a:t>
                          </a:r>
                          <a:r>
                            <a:rPr lang="en-US" sz="1200" spc="-10" dirty="0">
                              <a:effectLst/>
                            </a:rPr>
                            <a:t>15,785.41</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94615">
                            <a:lnSpc>
                              <a:spcPct val="115000"/>
                            </a:lnSpc>
                            <a:spcBef>
                              <a:spcPts val="460"/>
                            </a:spcBef>
                            <a:spcAft>
                              <a:spcPts val="0"/>
                            </a:spcAft>
                          </a:pPr>
                          <a:r>
                            <a:rPr lang="en-US" sz="1200" spc="-5" dirty="0">
                              <a:effectLst/>
                            </a:rPr>
                            <a:t>1,551.14</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486410" marR="493395" algn="ctr">
                            <a:lnSpc>
                              <a:spcPct val="115000"/>
                            </a:lnSpc>
                            <a:spcBef>
                              <a:spcPts val="460"/>
                            </a:spcBef>
                            <a:spcAft>
                              <a:spcPts val="0"/>
                            </a:spcAft>
                          </a:pPr>
                          <a:r>
                            <a:rPr lang="en-US" sz="1200" b="0" spc="-5" dirty="0">
                              <a:effectLst/>
                            </a:rPr>
                            <a:t>10.18</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4"/>
                      </a:ext>
                    </a:extLst>
                  </a:tr>
                  <a:tr h="347112">
                    <a:tc>
                      <a:txBody>
                        <a:bodyPr/>
                        <a:lstStyle/>
                        <a:p>
                          <a:pPr marL="76200">
                            <a:lnSpc>
                              <a:spcPct val="115000"/>
                            </a:lnSpc>
                            <a:spcBef>
                              <a:spcPts val="460"/>
                            </a:spcBef>
                            <a:spcAft>
                              <a:spcPts val="0"/>
                            </a:spcAft>
                          </a:pPr>
                          <a:r>
                            <a:rPr lang="en-US" sz="1200" b="0" spc="-70" dirty="0">
                              <a:effectLst/>
                            </a:rPr>
                            <a:t>t</a:t>
                          </a:r>
                          <a:r>
                            <a:rPr lang="en-US" sz="1200" b="0" spc="-20" dirty="0">
                              <a:effectLst/>
                            </a:rPr>
                            <a:t>o</a:t>
                          </a:r>
                          <a:r>
                            <a:rPr lang="en-US" sz="1200" b="0" spc="25" dirty="0">
                              <a:effectLst/>
                            </a:rPr>
                            <a:t>t</a:t>
                          </a:r>
                          <a:r>
                            <a:rPr lang="en-US" sz="1200" b="0" spc="10" dirty="0">
                              <a:effectLst/>
                            </a:rPr>
                            <a:t>a</a:t>
                          </a:r>
                          <a:r>
                            <a:rPr lang="en-US" sz="1200" b="0" dirty="0">
                              <a:effectLst/>
                            </a:rPr>
                            <a:t>l</a:t>
                          </a:r>
                          <a:endParaRPr lang="en-IN" sz="1200" b="0" dirty="0">
                            <a:effectLst/>
                            <a:latin typeface="Calibri"/>
                            <a:ea typeface="Calibri"/>
                            <a:cs typeface="Times New Roman"/>
                          </a:endParaRPr>
                        </a:p>
                      </a:txBody>
                      <a:tcPr marL="68400" marR="68400" marT="68400" marB="68400"/>
                    </a:tc>
                    <a:tc>
                      <a:txBody>
                        <a:bodyPr/>
                        <a:lstStyle/>
                        <a:p>
                          <a:pPr>
                            <a:lnSpc>
                              <a:spcPct val="115000"/>
                            </a:lnSpc>
                            <a:spcAft>
                              <a:spcPts val="100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a:lnSpc>
                              <a:spcPct val="115000"/>
                            </a:lnSpc>
                            <a:spcAft>
                              <a:spcPts val="100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a:lnSpc>
                              <a:spcPct val="115000"/>
                            </a:lnSpc>
                            <a:spcAft>
                              <a:spcPts val="100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marL="486410" marR="493395" algn="ctr">
                            <a:lnSpc>
                              <a:spcPct val="115000"/>
                            </a:lnSpc>
                            <a:spcBef>
                              <a:spcPts val="460"/>
                            </a:spcBef>
                            <a:spcAft>
                              <a:spcPts val="0"/>
                            </a:spcAft>
                          </a:pPr>
                          <a:r>
                            <a:rPr lang="en-US" sz="1200" b="0" spc="-5" dirty="0">
                              <a:effectLst/>
                            </a:rPr>
                            <a:t>57.54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bl>
              </a:graphicData>
            </a:graphic>
          </p:graphicFrame>
        </mc:Fallback>
      </mc:AlternateContent>
      <p:sp>
        <p:nvSpPr>
          <p:cNvPr id="4" name="Rectangle 3"/>
          <p:cNvSpPr/>
          <p:nvPr/>
        </p:nvSpPr>
        <p:spPr>
          <a:xfrm>
            <a:off x="533401" y="2743200"/>
            <a:ext cx="3886200" cy="338554"/>
          </a:xfrm>
          <a:prstGeom prst="rect">
            <a:avLst/>
          </a:prstGeom>
        </p:spPr>
        <p:txBody>
          <a:bodyPr wrap="square">
            <a:spAutoFit/>
          </a:bodyPr>
          <a:lstStyle/>
          <a:p>
            <a:r>
              <a:rPr lang="en-IN" sz="1600" dirty="0"/>
              <a:t>Table 10.6 Calculating Yates’s Correction</a:t>
            </a:r>
          </a:p>
        </p:txBody>
      </p:sp>
    </p:spTree>
    <p:extLst>
      <p:ext uri="{BB962C8B-B14F-4D97-AF65-F5344CB8AC3E}">
        <p14:creationId xmlns:p14="http://schemas.microsoft.com/office/powerpoint/2010/main" val="2048789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49941"/>
            <a:ext cx="9144000" cy="1143000"/>
          </a:xfrm>
        </p:spPr>
        <p:txBody>
          <a:bodyPr>
            <a:normAutofit/>
          </a:bodyPr>
          <a:lstStyle/>
          <a:p>
            <a:r>
              <a:rPr lang="en-US" sz="4000" noProof="0" dirty="0"/>
              <a:t>Proportional Reduction </a:t>
            </a:r>
            <a:r>
              <a:rPr lang="en-US" sz="4000" noProof="0" dirty="0" smtClean="0"/>
              <a:t>of </a:t>
            </a:r>
            <a:r>
              <a:rPr lang="en-US" sz="4000" noProof="0" dirty="0"/>
              <a:t>Error</a:t>
            </a:r>
          </a:p>
        </p:txBody>
      </p:sp>
      <p:sp>
        <p:nvSpPr>
          <p:cNvPr id="9" name="Content Placeholder 8"/>
          <p:cNvSpPr>
            <a:spLocks noGrp="1"/>
          </p:cNvSpPr>
          <p:nvPr>
            <p:ph idx="1"/>
          </p:nvPr>
        </p:nvSpPr>
        <p:spPr>
          <a:xfrm>
            <a:off x="457200" y="1828800"/>
            <a:ext cx="8229600" cy="4297363"/>
          </a:xfrm>
        </p:spPr>
        <p:txBody>
          <a:bodyPr>
            <a:normAutofit/>
          </a:bodyPr>
          <a:lstStyle/>
          <a:p>
            <a:r>
              <a:rPr lang="en-US" noProof="0" dirty="0"/>
              <a:t>Measures of association.</a:t>
            </a:r>
          </a:p>
          <a:p>
            <a:r>
              <a:rPr lang="en-US" noProof="0" dirty="0"/>
              <a:t>Four measures of </a:t>
            </a:r>
            <a:r>
              <a:rPr lang="en-US" noProof="0" dirty="0" smtClean="0"/>
              <a:t>association.</a:t>
            </a:r>
            <a:endParaRPr lang="en-US" noProof="0" dirty="0"/>
          </a:p>
          <a:p>
            <a:r>
              <a:rPr lang="en-US" noProof="0" dirty="0"/>
              <a:t>Proportional reduction of error.</a:t>
            </a:r>
          </a:p>
          <a:p>
            <a:r>
              <a:rPr lang="en-US" noProof="0" dirty="0" smtClean="0"/>
              <a:t>Range of PRE.</a:t>
            </a: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842502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49941"/>
            <a:ext cx="9144000" cy="1143000"/>
          </a:xfrm>
        </p:spPr>
        <p:txBody>
          <a:bodyPr>
            <a:normAutofit fontScale="90000"/>
          </a:bodyPr>
          <a:lstStyle/>
          <a:p>
            <a:r>
              <a:rPr lang="en-US" noProof="0" dirty="0"/>
              <a:t>Lambda: A Measure </a:t>
            </a:r>
            <a:r>
              <a:rPr lang="en-US" noProof="0" dirty="0" smtClean="0"/>
              <a:t>of </a:t>
            </a:r>
            <a:r>
              <a:rPr lang="en-US" noProof="0" dirty="0"/>
              <a:t>Association </a:t>
            </a:r>
            <a:r>
              <a:rPr lang="en-US" noProof="0" dirty="0" smtClean="0"/>
              <a:t>for </a:t>
            </a:r>
            <a:r>
              <a:rPr lang="en-US" noProof="0" dirty="0"/>
              <a:t>Nominal Variables</a:t>
            </a:r>
            <a:endParaRPr lang="en-US" sz="2700" noProof="0" dirty="0"/>
          </a:p>
        </p:txBody>
      </p:sp>
      <p:sp>
        <p:nvSpPr>
          <p:cNvPr id="9" name="Content Placeholder 8"/>
          <p:cNvSpPr>
            <a:spLocks noGrp="1"/>
          </p:cNvSpPr>
          <p:nvPr>
            <p:ph idx="1"/>
          </p:nvPr>
        </p:nvSpPr>
        <p:spPr>
          <a:xfrm>
            <a:off x="457200" y="2133600"/>
            <a:ext cx="8229600" cy="3992563"/>
          </a:xfrm>
        </p:spPr>
        <p:txBody>
          <a:bodyPr>
            <a:normAutofit/>
          </a:bodyPr>
          <a:lstStyle/>
          <a:p>
            <a:r>
              <a:rPr lang="en-US" noProof="0" dirty="0"/>
              <a:t>A</a:t>
            </a:r>
            <a:r>
              <a:rPr lang="en-US" noProof="0" dirty="0" smtClean="0"/>
              <a:t>symmetrical </a:t>
            </a:r>
            <a:r>
              <a:rPr lang="en-US" noProof="0" dirty="0"/>
              <a:t>measure</a:t>
            </a:r>
            <a:r>
              <a:rPr lang="en-US" noProof="0" dirty="0" smtClean="0"/>
              <a:t>.</a:t>
            </a:r>
          </a:p>
          <a:p>
            <a:r>
              <a:rPr lang="en-US" noProof="0" dirty="0" smtClean="0"/>
              <a:t>Range of values.</a:t>
            </a:r>
            <a:endParaRPr lang="en-US" noProof="0" dirty="0"/>
          </a:p>
          <a:p>
            <a:r>
              <a:rPr lang="en-US" noProof="0" dirty="0"/>
              <a:t>A</a:t>
            </a:r>
            <a:r>
              <a:rPr lang="en-US" noProof="0" dirty="0" smtClean="0"/>
              <a:t>lways </a:t>
            </a:r>
            <a:r>
              <a:rPr lang="en-US" noProof="0" dirty="0"/>
              <a:t>zero </a:t>
            </a:r>
            <a:r>
              <a:rPr lang="en-US" noProof="0" dirty="0" smtClean="0"/>
              <a:t>in specific situations.</a:t>
            </a: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584849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2998</TotalTime>
  <Words>1709</Words>
  <Application>Microsoft Office PowerPoint</Application>
  <PresentationFormat>On-screen Show (4:3)</PresentationFormat>
  <Paragraphs>207</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Cambria Math</vt:lpstr>
      <vt:lpstr>Symbol</vt:lpstr>
      <vt:lpstr>Times New Roman</vt:lpstr>
      <vt:lpstr>Office Theme</vt:lpstr>
      <vt:lpstr>1_Office Theme</vt:lpstr>
      <vt:lpstr>Chapter 10: The Chi-square Test and Measures of Association</vt:lpstr>
      <vt:lpstr>The Concept of Chi-square as a Statistical Test</vt:lpstr>
      <vt:lpstr>The Concept of Statistical Independence</vt:lpstr>
      <vt:lpstr>The Structure of Hypothesis Testing with Chi-square (1 of 4)</vt:lpstr>
      <vt:lpstr>The Structure of Hypothesis Testing with Chi-square (2 of 4)</vt:lpstr>
      <vt:lpstr>The Structure of Hypothesis Testing with Chi-square (3 of 4)</vt:lpstr>
      <vt:lpstr>The Structure of Hypothesis Testing with Chi-square (4 of 4)</vt:lpstr>
      <vt:lpstr>Proportional Reduction of Error</vt:lpstr>
      <vt:lpstr>Lambda: A Measure of Association for Nominal Variables</vt:lpstr>
      <vt:lpstr>Cramer’s V: A Chi-square-related Measure of Association for Nominal Variables</vt:lpstr>
      <vt:lpstr>Gamma and Kendall’s Tau-b: Symmetrical Measures of Association for Ordinal Variables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350</cp:revision>
  <dcterms:created xsi:type="dcterms:W3CDTF">2006-08-16T00:00:00Z</dcterms:created>
  <dcterms:modified xsi:type="dcterms:W3CDTF">2020-02-05T15:54:05Z</dcterms:modified>
</cp:coreProperties>
</file>