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2" r:id="rId2"/>
  </p:sldMasterIdLst>
  <p:notesMasterIdLst>
    <p:notesMasterId r:id="rId13"/>
  </p:notesMasterIdLst>
  <p:sldIdLst>
    <p:sldId id="312" r:id="rId3"/>
    <p:sldId id="315" r:id="rId4"/>
    <p:sldId id="335" r:id="rId5"/>
    <p:sldId id="336" r:id="rId6"/>
    <p:sldId id="337" r:id="rId7"/>
    <p:sldId id="338" r:id="rId8"/>
    <p:sldId id="339" r:id="rId9"/>
    <p:sldId id="349" r:id="rId10"/>
    <p:sldId id="342" r:id="rId11"/>
    <p:sldId id="35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ra Slagle" initials="TS" lastIdx="10" clrIdx="0">
    <p:extLst/>
  </p:cmAuthor>
  <p:cmAuthor id="2" name="Goutham Madhavan, Integra-PDY, IN" initials="GMII" lastIdx="1" clrIdx="1">
    <p:extLst/>
  </p:cmAuthor>
  <p:cmAuthor id="3" name="Editorial Integra " initials="EI" lastIdx="7" clrIdx="2">
    <p:extLst/>
  </p:cmAuthor>
  <p:cmAuthor id="4" name="Editorial Integra" initials="Q"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39" autoAdjust="0"/>
    <p:restoredTop sz="88228" autoAdjust="0"/>
  </p:normalViewPr>
  <p:slideViewPr>
    <p:cSldViewPr>
      <p:cViewPr varScale="1">
        <p:scale>
          <a:sx n="102" d="100"/>
          <a:sy n="102" d="100"/>
        </p:scale>
        <p:origin x="750" y="96"/>
      </p:cViewPr>
      <p:guideLst>
        <p:guide orient="horz" pos="2160"/>
        <p:guide pos="2880"/>
      </p:guideLst>
    </p:cSldViewPr>
  </p:slideViewPr>
  <p:outlineViewPr>
    <p:cViewPr>
      <p:scale>
        <a:sx n="50" d="100"/>
        <a:sy n="50" d="100"/>
      </p:scale>
      <p:origin x="0" y="8466"/>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2/5/2020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974C31-EB4A-4B21-8134-CB5741A1DC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4031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Like bivariate, </a:t>
            </a:r>
            <a:r>
              <a:rPr lang="en-US" sz="1200" i="1"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 test, or chi-square analyses, ANOVA can help us understand how the categories of experience, race, age, class, and/or gender shape our social lives. ANOVA allows us to investigate a variety of social categories by comparing the differences between them.</a:t>
            </a:r>
          </a:p>
          <a:p>
            <a:pPr lvl="1"/>
            <a:r>
              <a:rPr lang="en-US" sz="1200" kern="1200" dirty="0" smtClean="0">
                <a:solidFill>
                  <a:schemeClr val="tx1"/>
                </a:solidFill>
                <a:effectLst/>
                <a:latin typeface="+mn-lt"/>
                <a:ea typeface="+mn-ea"/>
                <a:cs typeface="+mn-cs"/>
              </a:rPr>
              <a:t>Research: How ANOVA is interpreted in the social science literature:</a:t>
            </a:r>
          </a:p>
          <a:p>
            <a:pPr lvl="2"/>
            <a:r>
              <a:rPr lang="en-US" sz="1200" kern="1200" dirty="0" smtClean="0">
                <a:solidFill>
                  <a:schemeClr val="tx1"/>
                </a:solidFill>
                <a:effectLst/>
                <a:latin typeface="+mn-lt"/>
                <a:ea typeface="+mn-ea"/>
                <a:cs typeface="+mn-cs"/>
              </a:rPr>
              <a:t>Young Kim, Liz Rennick, and Marla Franco investigated the levels of college engagement and satisfaction among Latino undergraduate students attending highly selective colleges and universities in comparison with other racial/ethnic groups. </a:t>
            </a:r>
          </a:p>
          <a:p>
            <a:pPr lvl="2"/>
            <a:r>
              <a:rPr lang="en-US" sz="1200" kern="1200" dirty="0" smtClean="0">
                <a:solidFill>
                  <a:schemeClr val="tx1"/>
                </a:solidFill>
                <a:effectLst/>
                <a:latin typeface="+mn-lt"/>
                <a:ea typeface="+mn-ea"/>
                <a:cs typeface="+mn-cs"/>
              </a:rPr>
              <a:t>Kim and their colleagues limited their analyses to the outcomes of 33,415 junior and senior students.  </a:t>
            </a:r>
          </a:p>
          <a:p>
            <a:pPr lvl="2"/>
            <a:r>
              <a:rPr lang="en-US" sz="1200" kern="1200" dirty="0" smtClean="0">
                <a:solidFill>
                  <a:schemeClr val="tx1"/>
                </a:solidFill>
                <a:effectLst/>
                <a:latin typeface="+mn-lt"/>
                <a:ea typeface="+mn-ea"/>
                <a:cs typeface="+mn-cs"/>
              </a:rPr>
              <a:t>All factors were measured on a 6-point Likert-type scale: 1 =very poor to 6 = excellent. </a:t>
            </a:r>
          </a:p>
          <a:p>
            <a:pPr lvl="2"/>
            <a:r>
              <a:rPr lang="en-US" sz="1200" kern="1200" dirty="0" smtClean="0">
                <a:solidFill>
                  <a:schemeClr val="tx1"/>
                </a:solidFill>
                <a:effectLst/>
                <a:latin typeface="+mn-lt"/>
                <a:ea typeface="+mn-ea"/>
                <a:cs typeface="+mn-cs"/>
              </a:rPr>
              <a:t>The findings:</a:t>
            </a:r>
          </a:p>
          <a:p>
            <a:pPr lvl="3"/>
            <a:r>
              <a:rPr lang="en-US" sz="1200" kern="1200" dirty="0" smtClean="0">
                <a:solidFill>
                  <a:schemeClr val="tx1"/>
                </a:solidFill>
                <a:effectLst/>
                <a:latin typeface="+mn-lt"/>
                <a:ea typeface="+mn-ea"/>
                <a:cs typeface="+mn-cs"/>
              </a:rPr>
              <a:t>In terms of satisfaction with the educational experience, quality of instruction and courses in the major, advising and out-of-class contact, and library support: Latino students and all other racial/ethnic groups rated equally.</a:t>
            </a:r>
          </a:p>
          <a:p>
            <a:pPr lvl="3"/>
            <a:r>
              <a:rPr lang="en-US" sz="1200" kern="1200" dirty="0" smtClean="0">
                <a:solidFill>
                  <a:schemeClr val="tx1"/>
                </a:solidFill>
                <a:effectLst/>
                <a:latin typeface="+mn-lt"/>
                <a:ea typeface="+mn-ea"/>
                <a:cs typeface="+mn-cs"/>
              </a:rPr>
              <a:t>Sense of belonging and overall college satisfaction: White students reported higher levels of satisfaction.</a:t>
            </a:r>
          </a:p>
          <a:p>
            <a:r>
              <a:rPr lang="en-US" sz="1200" kern="1200" dirty="0" smtClean="0">
                <a:solidFill>
                  <a:schemeClr val="tx1"/>
                </a:solidFill>
                <a:effectLst/>
                <a:latin typeface="+mn-lt"/>
                <a:ea typeface="+mn-ea"/>
                <a:cs typeface="+mn-cs"/>
              </a:rPr>
              <a:t>Conclusion: The researchers may argue that the college experiences of Latino students at highly selective research institutions are favorable and meaningful, which may contribute to development in desired educational outcomes at these types of institutions.</a:t>
            </a:r>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62938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a:t>
                </a:r>
                <a:r>
                  <a:rPr lang="en-US" sz="1200" kern="1200" baseline="0" dirty="0" smtClean="0">
                    <a:solidFill>
                      <a:schemeClr val="tx1"/>
                    </a:solidFill>
                    <a:effectLst/>
                    <a:latin typeface="+mn-lt"/>
                    <a:ea typeface="+mn-ea"/>
                    <a:cs typeface="+mn-cs"/>
                  </a:rPr>
                  <a:t>1</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Explain the application of a one-way analysis of variance (ANOVA) model.</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b="1" i="0" kern="1200" dirty="0" smtClean="0">
                    <a:solidFill>
                      <a:schemeClr val="tx1"/>
                    </a:solidFill>
                    <a:effectLst/>
                    <a:latin typeface="+mn-lt"/>
                    <a:ea typeface="+mn-ea"/>
                    <a:cs typeface="+mn-cs"/>
                  </a:rPr>
                  <a:t>Analysis of variance </a:t>
                </a:r>
                <a:r>
                  <a:rPr lang="en-US" sz="1200" i="0" kern="1200" dirty="0" smtClean="0">
                    <a:solidFill>
                      <a:schemeClr val="tx1"/>
                    </a:solidFill>
                    <a:effectLst/>
                    <a:latin typeface="+mn-lt"/>
                    <a:ea typeface="+mn-ea"/>
                    <a:cs typeface="+mn-cs"/>
                  </a:rPr>
                  <a:t>(ANOVA) is</a:t>
                </a:r>
                <a:r>
                  <a:rPr lang="en-US" sz="1200" i="0" kern="1200" baseline="0" dirty="0" smtClean="0">
                    <a:solidFill>
                      <a:schemeClr val="tx1"/>
                    </a:solidFill>
                    <a:effectLst/>
                    <a:latin typeface="+mn-lt"/>
                    <a:ea typeface="+mn-ea"/>
                    <a:cs typeface="+mn-cs"/>
                  </a:rPr>
                  <a:t> a</a:t>
                </a:r>
                <a:r>
                  <a:rPr lang="en-US" sz="1200" i="0" kern="1200" dirty="0" smtClean="0">
                    <a:solidFill>
                      <a:schemeClr val="tx1"/>
                    </a:solidFill>
                    <a:effectLst/>
                    <a:latin typeface="+mn-lt"/>
                    <a:ea typeface="+mn-ea"/>
                    <a:cs typeface="+mn-cs"/>
                  </a:rPr>
                  <a:t>n inferential statistics technique designed to test for a significant relationship between two variables in two or more groups or samples. </a:t>
                </a:r>
              </a:p>
              <a:p>
                <a:endParaRPr lang="en-US" i="1" dirty="0" smtClean="0"/>
              </a:p>
              <a:p>
                <a:r>
                  <a:rPr lang="en-US" i="1" dirty="0" smtClean="0"/>
                  <a:t>t-</a:t>
                </a:r>
                <a:r>
                  <a:rPr lang="en-US" i="0" dirty="0" smtClean="0"/>
                  <a:t>T</a:t>
                </a:r>
                <a:r>
                  <a:rPr lang="en-US" dirty="0" smtClean="0"/>
                  <a:t>est:</a:t>
                </a:r>
                <a:r>
                  <a:rPr lang="en-US" baseline="0" dirty="0" smtClean="0"/>
                  <a:t> It </a:t>
                </a:r>
                <a:r>
                  <a:rPr lang="en-US" dirty="0" smtClean="0"/>
                  <a:t>examines</a:t>
                </a:r>
                <a:r>
                  <a:rPr lang="en-US" baseline="0" dirty="0"/>
                  <a:t> </a:t>
                </a:r>
                <a:r>
                  <a:rPr lang="en-US" baseline="0" dirty="0" smtClean="0"/>
                  <a:t>the</a:t>
                </a:r>
                <a:r>
                  <a:rPr lang="en-US" dirty="0" smtClean="0"/>
                  <a:t> </a:t>
                </a:r>
                <a:r>
                  <a:rPr lang="en-US" dirty="0"/>
                  <a:t>difference between two means,</a:t>
                </a:r>
                <a:r>
                  <a:rPr lang="en-US" sz="1200" kern="1200" dirty="0">
                    <a:solidFill>
                      <a:schemeClr val="tx1"/>
                    </a:solidFill>
                    <a:effectLst/>
                    <a:latin typeface="+mn-lt"/>
                    <a:ea typeface="+mn-ea"/>
                    <a:cs typeface="+mn-cs"/>
                  </a:rPr>
                  <a:t>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1</m:t>
                            </m:r>
                          </m:sub>
                        </m:sSub>
                      </m:e>
                    </m:acc>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2</m:t>
                            </m:r>
                          </m:sub>
                        </m:sSub>
                      </m:e>
                    </m:acc>
                  </m:oMath>
                </a14:m>
                <a:r>
                  <a:rPr lang="en-US" sz="1200" kern="1200" dirty="0">
                    <a:solidFill>
                      <a:schemeClr val="tx1"/>
                    </a:solidFill>
                    <a:effectLst/>
                    <a:latin typeface="+mn-lt"/>
                    <a:ea typeface="+mn-ea"/>
                    <a:cs typeface="+mn-cs"/>
                  </a:rPr>
                  <a:t>, while the null hypothesis </a:t>
                </a:r>
                <a:r>
                  <a:rPr lang="en-US" sz="1200" kern="1200" dirty="0" smtClean="0">
                    <a:solidFill>
                      <a:schemeClr val="tx1"/>
                    </a:solidFill>
                    <a:effectLst/>
                    <a:latin typeface="+mn-lt"/>
                    <a:ea typeface="+mn-ea"/>
                    <a:cs typeface="+mn-cs"/>
                  </a:rPr>
                  <a:t>assumes </a:t>
                </a:r>
                <a:r>
                  <a:rPr lang="en-US" sz="1200" kern="1200" dirty="0">
                    <a:solidFill>
                      <a:schemeClr val="tx1"/>
                    </a:solidFill>
                    <a:effectLst/>
                    <a:latin typeface="+mn-lt"/>
                    <a:ea typeface="+mn-ea"/>
                    <a:cs typeface="+mn-cs"/>
                  </a:rPr>
                  <a:t>that there was no difference between them: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a:solidFill>
                      <a:schemeClr val="tx1"/>
                    </a:solidFill>
                    <a:effectLst/>
                    <a:latin typeface="+mn-lt"/>
                    <a:ea typeface="+mn-ea"/>
                    <a:cs typeface="+mn-cs"/>
                  </a:rPr>
                  <a:t>. Rejecting the null hypothesis </a:t>
                </a:r>
                <a:r>
                  <a:rPr lang="en-US" sz="1200" kern="1200" dirty="0" smtClean="0">
                    <a:solidFill>
                      <a:schemeClr val="tx1"/>
                    </a:solidFill>
                    <a:effectLst/>
                    <a:latin typeface="+mn-lt"/>
                    <a:ea typeface="+mn-ea"/>
                    <a:cs typeface="+mn-cs"/>
                  </a:rPr>
                  <a:t>means </a:t>
                </a:r>
                <a:r>
                  <a:rPr lang="en-US" sz="1200" kern="1200" dirty="0">
                    <a:solidFill>
                      <a:schemeClr val="tx1"/>
                    </a:solidFill>
                    <a:effectLst/>
                    <a:latin typeface="+mn-lt"/>
                    <a:ea typeface="+mn-ea"/>
                    <a:cs typeface="+mn-cs"/>
                  </a:rPr>
                  <a:t>that there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a significant difference between the two mean scores (or the populations from which the samples were drawn</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ANOVA extends to two or more groups:</a:t>
                </a:r>
                <a:r>
                  <a:rPr lang="en-US" baseline="0" dirty="0" smtClean="0"/>
                  <a:t> </a:t>
                </a:r>
                <a:r>
                  <a:rPr lang="en-US" sz="1200" kern="1200" dirty="0" smtClean="0">
                    <a:solidFill>
                      <a:schemeClr val="tx1"/>
                    </a:solidFill>
                    <a:effectLst/>
                    <a:latin typeface="+mn-lt"/>
                    <a:ea typeface="+mn-ea"/>
                    <a:cs typeface="+mn-cs"/>
                  </a:rPr>
                  <a:t>The logic of ANOVA is the same as </a:t>
                </a:r>
                <a:r>
                  <a:rPr lang="en-US" sz="1200" i="1" kern="1200" dirty="0" smtClean="0">
                    <a:solidFill>
                      <a:schemeClr val="tx1"/>
                    </a:solidFill>
                    <a:effectLst/>
                    <a:latin typeface="+mn-lt"/>
                    <a:ea typeface="+mn-ea"/>
                    <a:cs typeface="+mn-cs"/>
                  </a:rPr>
                  <a:t>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test, but extending to two or more groups. ANOVA will allow us to examine the variation among four means </a:t>
                </a:r>
                <a:r>
                  <a:rPr lang="en-US" sz="1200" b="0" kern="1200" dirty="0">
                    <a:solidFill>
                      <a:schemeClr val="tx1"/>
                    </a:solidFill>
                    <a:effectLst/>
                    <a:latin typeface="+mn-lt"/>
                    <a:ea typeface="+mn-ea"/>
                    <a:cs typeface="+mn-cs"/>
                  </a:rPr>
                  <a:t>(</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1</m:t>
                            </m:r>
                          </m:sub>
                        </m:sSub>
                      </m:e>
                    </m:acc>
                    <m:r>
                      <a:rPr lang="en-US" sz="1200" i="1" kern="1200">
                        <a:solidFill>
                          <a:schemeClr val="tx1"/>
                        </a:solidFill>
                        <a:effectLst/>
                        <a:latin typeface="Cambria Math" panose="02040503050406030204" pitchFamily="18" charset="0"/>
                        <a:ea typeface="+mn-ea"/>
                        <a:cs typeface="+mn-cs"/>
                      </a:rPr>
                      <m:t>, </m:t>
                    </m:r>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2</m:t>
                            </m:r>
                          </m:sub>
                        </m:sSub>
                      </m:e>
                    </m:acc>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3</m:t>
                            </m:r>
                          </m:sub>
                        </m:sSub>
                      </m:e>
                    </m:acc>
                    <m:r>
                      <a:rPr lang="en-US" sz="1200" i="1" kern="1200">
                        <a:solidFill>
                          <a:schemeClr val="tx1"/>
                        </a:solidFill>
                        <a:effectLst/>
                        <a:latin typeface="Cambria Math" panose="02040503050406030204" pitchFamily="18" charset="0"/>
                        <a:ea typeface="+mn-ea"/>
                        <a:cs typeface="+mn-cs"/>
                      </a:rPr>
                      <m:t>, </m:t>
                    </m:r>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4</m:t>
                            </m:r>
                          </m:sub>
                        </m:sSub>
                      </m:e>
                    </m:acc>
                  </m:oMath>
                </a14:m>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and the null hypothesis can be stated as follows: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3</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4</m:t>
                        </m:r>
                      </m:sub>
                    </m:sSub>
                  </m:oMath>
                </a14:m>
                <a:r>
                  <a:rPr lang="en-US" sz="1200" kern="1200" dirty="0" smtClean="0">
                    <a:solidFill>
                      <a:schemeClr val="tx1"/>
                    </a:solidFill>
                    <a:effectLst/>
                    <a:latin typeface="+mn-lt"/>
                    <a:ea typeface="+mn-ea"/>
                    <a:cs typeface="+mn-cs"/>
                  </a:rPr>
                  <a:t>. Rejecting the null hypothesis for ANOVA indicates that there is a significant variation among the four samples.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One-way ANOVA</a:t>
                </a:r>
                <a:r>
                  <a:rPr lang="en-US" b="0" dirty="0"/>
                  <a:t>:</a:t>
                </a:r>
                <a:r>
                  <a:rPr lang="en-US" b="1" dirty="0"/>
                  <a:t> </a:t>
                </a:r>
                <a:r>
                  <a:rPr lang="en-US" sz="1200" kern="1200" dirty="0">
                    <a:solidFill>
                      <a:schemeClr val="tx1"/>
                    </a:solidFill>
                    <a:effectLst/>
                    <a:latin typeface="+mn-lt"/>
                    <a:ea typeface="+mn-ea"/>
                    <a:cs typeface="+mn-cs"/>
                  </a:rPr>
                  <a:t>When ANOVA procedures are applied to data with one dependent and one independent variable, it is called a </a:t>
                </a:r>
                <a:r>
                  <a:rPr lang="en-US" sz="1200" b="0" kern="1200" dirty="0">
                    <a:solidFill>
                      <a:schemeClr val="tx1"/>
                    </a:solidFill>
                    <a:effectLst/>
                    <a:latin typeface="+mn-lt"/>
                    <a:ea typeface="+mn-ea"/>
                    <a:cs typeface="+mn-cs"/>
                  </a:rPr>
                  <a:t>one-way ANOVA</a:t>
                </a:r>
                <a:r>
                  <a:rPr lang="en-US" sz="1200" b="0" kern="1200" dirty="0" smtClean="0">
                    <a:solidFill>
                      <a:schemeClr val="tx1"/>
                    </a:solidFill>
                    <a:effectLst/>
                    <a:latin typeface="+mn-lt"/>
                    <a:ea typeface="+mn-ea"/>
                    <a:cs typeface="+mn-cs"/>
                  </a:rPr>
                  <a:t>.</a:t>
                </a:r>
                <a:endParaRPr lang="en-US" sz="1200" b="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Differences examined by ANOVA</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To determine whether the differences are significant, </a:t>
                </a:r>
                <a:r>
                  <a:rPr lang="en-US" sz="1200" kern="1200" dirty="0" smtClean="0">
                    <a:solidFill>
                      <a:schemeClr val="tx1"/>
                    </a:solidFill>
                    <a:effectLst/>
                    <a:latin typeface="+mn-lt"/>
                    <a:ea typeface="+mn-ea"/>
                    <a:cs typeface="+mn-cs"/>
                  </a:rPr>
                  <a:t>ANOVA examines: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differences </a:t>
                </a:r>
                <a:r>
                  <a:rPr lang="en-US" sz="1200" i="0" kern="1200" dirty="0">
                    <a:solidFill>
                      <a:schemeClr val="tx1"/>
                    </a:solidFill>
                    <a:effectLst/>
                    <a:latin typeface="+mn-lt"/>
                    <a:ea typeface="+mn-ea"/>
                    <a:cs typeface="+mn-cs"/>
                  </a:rPr>
                  <a:t>between</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samples.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differences </a:t>
                </a:r>
                <a:r>
                  <a:rPr lang="en-US" sz="1200" i="0" kern="1200" dirty="0">
                    <a:solidFill>
                      <a:schemeClr val="tx1"/>
                    </a:solidFill>
                    <a:effectLst/>
                    <a:latin typeface="+mn-lt"/>
                    <a:ea typeface="+mn-ea"/>
                    <a:cs typeface="+mn-cs"/>
                  </a:rPr>
                  <a:t>within</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 single sample.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differences can also be referred to as variance or variation, which is why ANOVA is the analysis of </a:t>
                </a:r>
                <a:r>
                  <a:rPr lang="en-US" sz="1200" i="0" kern="1200" dirty="0">
                    <a:solidFill>
                      <a:schemeClr val="tx1"/>
                    </a:solidFill>
                    <a:effectLst/>
                    <a:latin typeface="+mn-lt"/>
                    <a:ea typeface="+mn-ea"/>
                    <a:cs typeface="+mn-cs"/>
                  </a:rPr>
                  <a:t>variance</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ANOVA </a:t>
                </a:r>
                <a:r>
                  <a:rPr lang="en-US" sz="1200" kern="1200" dirty="0">
                    <a:solidFill>
                      <a:schemeClr val="tx1"/>
                    </a:solidFill>
                    <a:effectLst/>
                    <a:latin typeface="+mn-lt"/>
                    <a:ea typeface="+mn-ea"/>
                    <a:cs typeface="+mn-cs"/>
                  </a:rPr>
                  <a:t>allows us to determine whether the variance between samples is larger than the variance within the samples</a:t>
                </a:r>
                <a:r>
                  <a:rPr lang="en-US"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a:t>
                </a:r>
                <a:r>
                  <a:rPr lang="en-US" sz="1200" kern="1200" baseline="0" dirty="0" smtClean="0">
                    <a:solidFill>
                      <a:schemeClr val="tx1"/>
                    </a:solidFill>
                    <a:effectLst/>
                    <a:latin typeface="+mn-lt"/>
                    <a:ea typeface="+mn-ea"/>
                    <a:cs typeface="+mn-cs"/>
                  </a:rPr>
                  <a:t>1</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Explain the application of a one-way analysis of variance (ANOVA) model.</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b="1" i="0" kern="1200" dirty="0" smtClean="0">
                    <a:solidFill>
                      <a:schemeClr val="tx1"/>
                    </a:solidFill>
                    <a:effectLst/>
                    <a:latin typeface="+mn-lt"/>
                    <a:ea typeface="+mn-ea"/>
                    <a:cs typeface="+mn-cs"/>
                  </a:rPr>
                  <a:t>Analysis of variance </a:t>
                </a:r>
                <a:r>
                  <a:rPr lang="en-US" sz="1200" i="0" kern="1200" dirty="0" smtClean="0">
                    <a:solidFill>
                      <a:schemeClr val="tx1"/>
                    </a:solidFill>
                    <a:effectLst/>
                    <a:latin typeface="+mn-lt"/>
                    <a:ea typeface="+mn-ea"/>
                    <a:cs typeface="+mn-cs"/>
                  </a:rPr>
                  <a:t>(ANOVA) is</a:t>
                </a:r>
                <a:r>
                  <a:rPr lang="en-US" sz="1200" i="0" kern="1200" baseline="0" dirty="0" smtClean="0">
                    <a:solidFill>
                      <a:schemeClr val="tx1"/>
                    </a:solidFill>
                    <a:effectLst/>
                    <a:latin typeface="+mn-lt"/>
                    <a:ea typeface="+mn-ea"/>
                    <a:cs typeface="+mn-cs"/>
                  </a:rPr>
                  <a:t> a</a:t>
                </a:r>
                <a:r>
                  <a:rPr lang="en-US" sz="1200" i="0" kern="1200" dirty="0" smtClean="0">
                    <a:solidFill>
                      <a:schemeClr val="tx1"/>
                    </a:solidFill>
                    <a:effectLst/>
                    <a:latin typeface="+mn-lt"/>
                    <a:ea typeface="+mn-ea"/>
                    <a:cs typeface="+mn-cs"/>
                  </a:rPr>
                  <a:t>n inferential statistics technique designed to test for a significant relationship between two variables in two or more groups or samples. </a:t>
                </a:r>
              </a:p>
              <a:p>
                <a:endParaRPr lang="en-US" i="1" dirty="0" smtClean="0"/>
              </a:p>
              <a:p>
                <a:r>
                  <a:rPr lang="en-US" i="1" dirty="0" smtClean="0"/>
                  <a:t>t-</a:t>
                </a:r>
                <a:r>
                  <a:rPr lang="en-US" i="0" dirty="0" smtClean="0"/>
                  <a:t>T</a:t>
                </a:r>
                <a:r>
                  <a:rPr lang="en-US" dirty="0" smtClean="0"/>
                  <a:t>est</a:t>
                </a:r>
                <a:r>
                  <a:rPr lang="en-US" dirty="0" smtClean="0"/>
                  <a:t>:</a:t>
                </a:r>
                <a:r>
                  <a:rPr lang="en-US" baseline="0" dirty="0" smtClean="0"/>
                  <a:t> It </a:t>
                </a:r>
                <a:r>
                  <a:rPr lang="en-US" dirty="0" smtClean="0"/>
                  <a:t>examines</a:t>
                </a:r>
                <a:r>
                  <a:rPr lang="en-US" baseline="0" dirty="0"/>
                  <a:t> </a:t>
                </a:r>
                <a:r>
                  <a:rPr lang="en-US" baseline="0" dirty="0" smtClean="0"/>
                  <a:t>the</a:t>
                </a:r>
                <a:r>
                  <a:rPr lang="en-US" dirty="0" smtClean="0"/>
                  <a:t> </a:t>
                </a:r>
                <a:r>
                  <a:rPr lang="en-US" dirty="0"/>
                  <a:t>difference between two means,</a:t>
                </a:r>
                <a:r>
                  <a:rPr lang="en-US" sz="1200" kern="1200" dirty="0">
                    <a:solidFill>
                      <a:schemeClr val="tx1"/>
                    </a:solidFill>
                    <a:effectLst/>
                    <a:latin typeface="+mn-lt"/>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kern="1200" dirty="0">
                    <a:solidFill>
                      <a:schemeClr val="tx1"/>
                    </a:solidFill>
                    <a:effectLst/>
                    <a:latin typeface="+mn-lt"/>
                    <a:ea typeface="+mn-ea"/>
                    <a:cs typeface="+mn-cs"/>
                  </a:rPr>
                  <a:t>, while the null hypothesis </a:t>
                </a:r>
                <a:r>
                  <a:rPr lang="en-US" sz="1200" kern="1200" dirty="0" smtClean="0">
                    <a:solidFill>
                      <a:schemeClr val="tx1"/>
                    </a:solidFill>
                    <a:effectLst/>
                    <a:latin typeface="+mn-lt"/>
                    <a:ea typeface="+mn-ea"/>
                    <a:cs typeface="+mn-cs"/>
                  </a:rPr>
                  <a:t>assumes </a:t>
                </a:r>
                <a:r>
                  <a:rPr lang="en-US" sz="1200" kern="1200" dirty="0">
                    <a:solidFill>
                      <a:schemeClr val="tx1"/>
                    </a:solidFill>
                    <a:effectLst/>
                    <a:latin typeface="+mn-lt"/>
                    <a:ea typeface="+mn-ea"/>
                    <a:cs typeface="+mn-cs"/>
                  </a:rPr>
                  <a:t>that there was no difference between them: </a:t>
                </a:r>
                <a:r>
                  <a:rPr lang="en-US" sz="1200" i="0" kern="1200">
                    <a:solidFill>
                      <a:schemeClr val="tx1"/>
                    </a:solidFill>
                    <a:effectLst/>
                    <a:latin typeface="Cambria Math" panose="02040503050406030204" pitchFamily="18" charset="0"/>
                    <a:ea typeface="+mn-ea"/>
                    <a:cs typeface="+mn-cs"/>
                  </a:rPr>
                  <a:t>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Rejecting the null hypothesis </a:t>
                </a:r>
                <a:r>
                  <a:rPr lang="en-US" sz="1200" kern="1200" dirty="0" smtClean="0">
                    <a:solidFill>
                      <a:schemeClr val="tx1"/>
                    </a:solidFill>
                    <a:effectLst/>
                    <a:latin typeface="+mn-lt"/>
                    <a:ea typeface="+mn-ea"/>
                    <a:cs typeface="+mn-cs"/>
                  </a:rPr>
                  <a:t>means </a:t>
                </a:r>
                <a:r>
                  <a:rPr lang="en-US" sz="1200" kern="1200" dirty="0">
                    <a:solidFill>
                      <a:schemeClr val="tx1"/>
                    </a:solidFill>
                    <a:effectLst/>
                    <a:latin typeface="+mn-lt"/>
                    <a:ea typeface="+mn-ea"/>
                    <a:cs typeface="+mn-cs"/>
                  </a:rPr>
                  <a:t>that there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a significant difference between the two mean scores (or the populations from which the samples were drawn</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ANOVA extends to two or more groups:</a:t>
                </a:r>
                <a:r>
                  <a:rPr lang="en-US" baseline="0" dirty="0" smtClean="0"/>
                  <a:t> </a:t>
                </a:r>
                <a:r>
                  <a:rPr lang="en-US" sz="1200" kern="1200" dirty="0" smtClean="0">
                    <a:solidFill>
                      <a:schemeClr val="tx1"/>
                    </a:solidFill>
                    <a:effectLst/>
                    <a:latin typeface="+mn-lt"/>
                    <a:ea typeface="+mn-ea"/>
                    <a:cs typeface="+mn-cs"/>
                  </a:rPr>
                  <a:t>The logic of ANOVA is the same as </a:t>
                </a:r>
                <a:r>
                  <a:rPr lang="en-US" sz="1200" i="1" kern="1200" dirty="0" smtClean="0">
                    <a:solidFill>
                      <a:schemeClr val="tx1"/>
                    </a:solidFill>
                    <a:effectLst/>
                    <a:latin typeface="+mn-lt"/>
                    <a:ea typeface="+mn-ea"/>
                    <a:cs typeface="+mn-cs"/>
                  </a:rPr>
                  <a:t>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test, </a:t>
                </a:r>
                <a:r>
                  <a:rPr lang="en-US" sz="1200" kern="1200" dirty="0" smtClean="0">
                    <a:solidFill>
                      <a:schemeClr val="tx1"/>
                    </a:solidFill>
                    <a:effectLst/>
                    <a:latin typeface="+mn-lt"/>
                    <a:ea typeface="+mn-ea"/>
                    <a:cs typeface="+mn-cs"/>
                  </a:rPr>
                  <a:t>but </a:t>
                </a:r>
                <a:r>
                  <a:rPr lang="en-US" sz="1200" kern="1200" dirty="0" smtClean="0">
                    <a:solidFill>
                      <a:schemeClr val="tx1"/>
                    </a:solidFill>
                    <a:effectLst/>
                    <a:latin typeface="+mn-lt"/>
                    <a:ea typeface="+mn-ea"/>
                    <a:cs typeface="+mn-cs"/>
                  </a:rPr>
                  <a:t>extending to two or more groups. ANOVA will allow us to examine the variation among four means </a:t>
                </a:r>
                <a:r>
                  <a:rPr lang="en-US" sz="1200" b="0" kern="1200" dirty="0">
                    <a:solidFill>
                      <a:schemeClr val="tx1"/>
                    </a:solidFill>
                    <a:effectLst/>
                    <a:latin typeface="+mn-lt"/>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3</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4</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and the null hypothesis can be stated as follows: </a:t>
                </a:r>
                <a:r>
                  <a:rPr lang="en-US" sz="1200" i="0" kern="1200">
                    <a:solidFill>
                      <a:schemeClr val="tx1"/>
                    </a:solidFill>
                    <a:effectLst/>
                    <a:latin typeface="Cambria Math" panose="02040503050406030204" pitchFamily="18" charset="0"/>
                    <a:ea typeface="+mn-ea"/>
                    <a:cs typeface="+mn-cs"/>
                  </a:rPr>
                  <a:t>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3=𝜇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4</a:t>
                </a:r>
                <a:r>
                  <a:rPr lang="en-US" sz="1200" kern="1200" dirty="0" smtClean="0">
                    <a:solidFill>
                      <a:schemeClr val="tx1"/>
                    </a:solidFill>
                    <a:effectLst/>
                    <a:latin typeface="+mn-lt"/>
                    <a:ea typeface="+mn-ea"/>
                    <a:cs typeface="+mn-cs"/>
                  </a:rPr>
                  <a:t>. Rejecting the null hypothesis for ANOVA indicates that there is a significant variation among the four samples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One-way ANOVA</a:t>
                </a:r>
                <a:r>
                  <a:rPr lang="en-US" b="0" dirty="0"/>
                  <a:t>:</a:t>
                </a:r>
                <a:r>
                  <a:rPr lang="en-US" b="1" dirty="0"/>
                  <a:t> </a:t>
                </a:r>
                <a:r>
                  <a:rPr lang="en-US" sz="1200" kern="1200" dirty="0">
                    <a:solidFill>
                      <a:schemeClr val="tx1"/>
                    </a:solidFill>
                    <a:effectLst/>
                    <a:latin typeface="+mn-lt"/>
                    <a:ea typeface="+mn-ea"/>
                    <a:cs typeface="+mn-cs"/>
                  </a:rPr>
                  <a:t>When ANOVA procedures are applied to data with one dependent and one independent variable, it is called a </a:t>
                </a:r>
                <a:r>
                  <a:rPr lang="en-US" sz="1200" b="0" kern="1200" dirty="0">
                    <a:solidFill>
                      <a:schemeClr val="tx1"/>
                    </a:solidFill>
                    <a:effectLst/>
                    <a:latin typeface="+mn-lt"/>
                    <a:ea typeface="+mn-ea"/>
                    <a:cs typeface="+mn-cs"/>
                  </a:rPr>
                  <a:t>one-way ANOVA</a:t>
                </a:r>
                <a:r>
                  <a:rPr lang="en-US" sz="1200" b="0" kern="1200" dirty="0" smtClean="0">
                    <a:solidFill>
                      <a:schemeClr val="tx1"/>
                    </a:solidFill>
                    <a:effectLst/>
                    <a:latin typeface="+mn-lt"/>
                    <a:ea typeface="+mn-ea"/>
                    <a:cs typeface="+mn-cs"/>
                  </a:rPr>
                  <a:t>.</a:t>
                </a:r>
                <a:endParaRPr lang="en-US" sz="1200" b="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Differences examined by ANOVA</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To determine whether the differences are significant, </a:t>
                </a:r>
                <a:r>
                  <a:rPr lang="en-US" sz="1200" kern="1200" dirty="0" smtClean="0">
                    <a:solidFill>
                      <a:schemeClr val="tx1"/>
                    </a:solidFill>
                    <a:effectLst/>
                    <a:latin typeface="+mn-lt"/>
                    <a:ea typeface="+mn-ea"/>
                    <a:cs typeface="+mn-cs"/>
                  </a:rPr>
                  <a:t>ANOVA examines: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differences </a:t>
                </a:r>
                <a:r>
                  <a:rPr lang="en-US" sz="1200" i="0" kern="1200" dirty="0">
                    <a:solidFill>
                      <a:schemeClr val="tx1"/>
                    </a:solidFill>
                    <a:effectLst/>
                    <a:latin typeface="+mn-lt"/>
                    <a:ea typeface="+mn-ea"/>
                    <a:cs typeface="+mn-cs"/>
                  </a:rPr>
                  <a:t>between</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samples.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differences </a:t>
                </a:r>
                <a:r>
                  <a:rPr lang="en-US" sz="1200" i="0" kern="1200" dirty="0">
                    <a:solidFill>
                      <a:schemeClr val="tx1"/>
                    </a:solidFill>
                    <a:effectLst/>
                    <a:latin typeface="+mn-lt"/>
                    <a:ea typeface="+mn-ea"/>
                    <a:cs typeface="+mn-cs"/>
                  </a:rPr>
                  <a:t>within</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 single sample.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differences can also be referred to as variance or variation, which is why ANOVA is the analysis of </a:t>
                </a:r>
                <a:r>
                  <a:rPr lang="en-US" sz="1200" i="0" kern="1200" dirty="0">
                    <a:solidFill>
                      <a:schemeClr val="tx1"/>
                    </a:solidFill>
                    <a:effectLst/>
                    <a:latin typeface="+mn-lt"/>
                    <a:ea typeface="+mn-ea"/>
                    <a:cs typeface="+mn-cs"/>
                  </a:rPr>
                  <a:t>variance</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ANOVA </a:t>
                </a:r>
                <a:r>
                  <a:rPr lang="en-US" sz="1200" kern="1200" dirty="0">
                    <a:solidFill>
                      <a:schemeClr val="tx1"/>
                    </a:solidFill>
                    <a:effectLst/>
                    <a:latin typeface="+mn-lt"/>
                    <a:ea typeface="+mn-ea"/>
                    <a:cs typeface="+mn-cs"/>
                  </a:rPr>
                  <a:t>allows us to determine whether the variance between samples is larger than the variance within the samples</a:t>
                </a:r>
                <a:r>
                  <a:rPr lang="en-US"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368604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ANOVA requires several assumptions regarding method of sampling,</a:t>
            </a:r>
            <a:r>
              <a:rPr lang="en-US" baseline="0" dirty="0"/>
              <a:t> </a:t>
            </a:r>
            <a:r>
              <a:rPr lang="en-US" sz="1200" kern="1200" dirty="0">
                <a:solidFill>
                  <a:schemeClr val="tx1"/>
                </a:solidFill>
                <a:effectLst/>
                <a:latin typeface="+mn-lt"/>
                <a:ea typeface="+mn-ea"/>
                <a:cs typeface="+mn-cs"/>
              </a:rPr>
              <a:t>the level of measurement, the shape of the population distribution, and the homogeneity of variance.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Independent random samples are used: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Our choice of sample members from one population has no effect on the choice of sample members from the second, third, or fourth population</a:t>
            </a:r>
            <a:r>
              <a:rPr lang="en-US"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Dependent variable:</a:t>
            </a:r>
            <a:r>
              <a:rPr lang="en-US" baseline="0" dirty="0" smtClean="0"/>
              <a:t> </a:t>
            </a:r>
            <a:r>
              <a:rPr lang="en-US" sz="1200" kern="1200" dirty="0" smtClean="0">
                <a:solidFill>
                  <a:schemeClr val="tx1"/>
                </a:solidFill>
                <a:effectLst/>
                <a:latin typeface="+mn-lt"/>
                <a:ea typeface="+mn-ea"/>
                <a:cs typeface="+mn-cs"/>
              </a:rPr>
              <a:t>The dependent variable is an interval-ratio level of measurement. Some researchers also apply ANOVA to ordinal-level measurements.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Population is normally distributed: </a:t>
            </a:r>
            <a:r>
              <a:rPr lang="en-US" sz="1200" kern="1200" dirty="0">
                <a:solidFill>
                  <a:schemeClr val="tx1"/>
                </a:solidFill>
                <a:effectLst/>
                <a:latin typeface="+mn-lt"/>
                <a:ea typeface="+mn-ea"/>
                <a:cs typeface="+mn-cs"/>
              </a:rPr>
              <a:t>Although we cannot confirm whether the populations are normal, given that our </a:t>
            </a:r>
            <a:r>
              <a:rPr lang="en-US" sz="1200" i="1" kern="1200" dirty="0">
                <a:solidFill>
                  <a:schemeClr val="tx1"/>
                </a:solidFill>
                <a:effectLst/>
                <a:latin typeface="+mn-lt"/>
                <a:ea typeface="+mn-ea"/>
                <a:cs typeface="+mn-cs"/>
              </a:rPr>
              <a:t>N </a:t>
            </a:r>
            <a:r>
              <a:rPr lang="en-US" sz="1200" kern="1200" dirty="0">
                <a:solidFill>
                  <a:schemeClr val="tx1"/>
                </a:solidFill>
                <a:effectLst/>
                <a:latin typeface="+mn-lt"/>
                <a:ea typeface="+mn-ea"/>
                <a:cs typeface="+mn-cs"/>
              </a:rPr>
              <a:t>is so small, we must assume that the population is normally distributed to proceed with our analysis</a:t>
            </a:r>
            <a:r>
              <a:rPr lang="en-US"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Population variances are equal:</a:t>
            </a:r>
            <a:r>
              <a:rPr lang="en-US" baseline="0" dirty="0" smtClean="0"/>
              <a:t> </a:t>
            </a:r>
            <a:r>
              <a:rPr lang="en-US" sz="1200" kern="1200" dirty="0" smtClean="0">
                <a:solidFill>
                  <a:schemeClr val="tx1"/>
                </a:solidFill>
                <a:effectLst/>
                <a:latin typeface="+mn-lt"/>
                <a:ea typeface="+mn-ea"/>
                <a:cs typeface="+mn-cs"/>
              </a:rPr>
              <a:t>The population variances are equal. Based on calculations,</a:t>
            </a:r>
            <a:r>
              <a:rPr lang="en-US" sz="1200" kern="1200" baseline="0" dirty="0" smtClean="0">
                <a:solidFill>
                  <a:schemeClr val="tx1"/>
                </a:solidFill>
                <a:effectLst/>
                <a:latin typeface="+mn-lt"/>
                <a:ea typeface="+mn-ea"/>
                <a:cs typeface="+mn-cs"/>
              </a:rPr>
              <a:t> the </a:t>
            </a:r>
            <a:r>
              <a:rPr lang="en-US" sz="1200" kern="1200" dirty="0" smtClean="0">
                <a:solidFill>
                  <a:schemeClr val="tx1"/>
                </a:solidFill>
                <a:effectLst/>
                <a:latin typeface="+mn-lt"/>
                <a:ea typeface="+mn-ea"/>
                <a:cs typeface="+mn-cs"/>
              </a:rPr>
              <a:t>sample variances, although not identical, are relatively homogeneous.</a:t>
            </a:r>
            <a:endParaRPr lang="en-IN"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85524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dirty="0"/>
                  <a:t>Research hypothesis (</a:t>
                </a:r>
                <a:r>
                  <a:rPr lang="en-US" i="1" dirty="0"/>
                  <a:t>H</a:t>
                </a:r>
                <a:r>
                  <a:rPr lang="en-US" i="0" baseline="-25000" dirty="0"/>
                  <a:t>1</a:t>
                </a:r>
                <a:r>
                  <a:rPr lang="en-US" dirty="0"/>
                  <a:t>) proposes, at least one of the means is different: </a:t>
                </a:r>
                <a:r>
                  <a:rPr lang="en-US" sz="1200" kern="1200" dirty="0">
                    <a:solidFill>
                      <a:schemeClr val="tx1"/>
                    </a:solidFill>
                    <a:effectLst/>
                    <a:latin typeface="+mn-lt"/>
                    <a:ea typeface="+mn-ea"/>
                    <a:cs typeface="+mn-cs"/>
                  </a:rPr>
                  <a:t>We do not identify which one(s) will be different, or larger or smaller, we only predict that a difference does exist.</a:t>
                </a:r>
                <a:r>
                  <a:rPr lang="en-IN" sz="1200" kern="1200" baseline="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H</a:t>
                </a:r>
                <a:r>
                  <a:rPr lang="en-US" sz="1200" kern="1200" baseline="-25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At least one mean is different from the others. ANOVA is a test of the null hypothesis of no difference between any of the means. Since we’re working with four samples, we include four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m:rPr>
                            <m:sty m:val="p"/>
                          </m:rPr>
                          <a:rPr lang="en-US" sz="1200" i="0" kern="1200">
                            <a:solidFill>
                              <a:schemeClr val="tx1"/>
                            </a:solidFill>
                            <a:effectLst/>
                            <a:latin typeface="Cambria Math" panose="02040503050406030204" pitchFamily="18" charset="0"/>
                            <a:ea typeface="+mn-ea"/>
                            <a:cs typeface="+mn-cs"/>
                          </a:rPr>
                          <m:t>s</m:t>
                        </m:r>
                      </m:sub>
                    </m:sSub>
                  </m:oMath>
                </a14:m>
                <a:r>
                  <a:rPr lang="en-US" sz="1200" kern="1200" dirty="0">
                    <a:solidFill>
                      <a:schemeClr val="tx1"/>
                    </a:solidFill>
                    <a:effectLst/>
                    <a:latin typeface="+mn-lt"/>
                    <a:ea typeface="+mn-ea"/>
                    <a:cs typeface="+mn-cs"/>
                  </a:rPr>
                  <a:t> in our null hypothesis</a:t>
                </a:r>
                <a:r>
                  <a:rPr lang="en-US"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𝐻</m:t>
                        </m:r>
                      </m:e>
                      <m:sub>
                        <m:r>
                          <a:rPr lang="en-US" sz="1200" i="1" kern="1200">
                            <a:solidFill>
                              <a:schemeClr val="tx1"/>
                            </a:solidFill>
                            <a:effectLst/>
                            <a:latin typeface="Cambria Math" panose="02040503050406030204" pitchFamily="18" charset="0"/>
                            <a:ea typeface="+mn-ea"/>
                            <a:cs typeface="+mn-cs"/>
                          </a:rPr>
                          <m:t>0</m:t>
                        </m:r>
                      </m:sub>
                    </m:sSub>
                    <m:r>
                      <a:rPr lang="en-US" sz="1200" i="1" kern="1200">
                        <a:solidFill>
                          <a:schemeClr val="tx1"/>
                        </a:solidFill>
                        <a:effectLst/>
                        <a:latin typeface="Cambria Math" panose="02040503050406030204" pitchFamily="18" charset="0"/>
                        <a:ea typeface="+mn-ea"/>
                        <a:cs typeface="+mn-cs"/>
                      </a:rPr>
                      <m:t>: </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3</m:t>
                        </m:r>
                      </m:sub>
                    </m:sSub>
                    <m:r>
                      <a:rPr lang="en-US" sz="1200" i="1" kern="1200">
                        <a:solidFill>
                          <a:schemeClr val="tx1"/>
                        </a:solidFill>
                        <a:effectLst/>
                        <a:latin typeface="Cambria Math" panose="02040503050406030204" pitchFamily="18" charset="0"/>
                        <a:ea typeface="+mn-ea"/>
                        <a:cs typeface="+mn-cs"/>
                      </a:rPr>
                      <m:t>=</m:t>
                    </m:r>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𝜇</m:t>
                        </m:r>
                      </m:e>
                      <m:sub>
                        <m:r>
                          <a:rPr lang="en-US" sz="1200" i="1" kern="1200">
                            <a:solidFill>
                              <a:schemeClr val="tx1"/>
                            </a:solidFill>
                            <a:effectLst/>
                            <a:latin typeface="Cambria Math" panose="02040503050406030204" pitchFamily="18" charset="0"/>
                            <a:ea typeface="+mn-ea"/>
                            <a:cs typeface="+mn-cs"/>
                          </a:rPr>
                          <m:t>4</m:t>
                        </m:r>
                      </m:sub>
                    </m:sSub>
                  </m:oMath>
                </a14:m>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Alpha: Probability of rejecting null hypothesis:</a:t>
                </a:r>
                <a:r>
                  <a:rPr lang="en-US" baseline="0" dirty="0" smtClean="0"/>
                  <a:t> </a:t>
                </a:r>
                <a:r>
                  <a:rPr lang="en-US" sz="1200" kern="1200" dirty="0" smtClean="0">
                    <a:solidFill>
                      <a:schemeClr val="tx1"/>
                    </a:solidFill>
                    <a:effectLst/>
                    <a:latin typeface="+mn-lt"/>
                    <a:ea typeface="+mn-ea"/>
                    <a:cs typeface="+mn-cs"/>
                  </a:rPr>
                  <a:t>As </a:t>
                </a:r>
                <a:r>
                  <a:rPr lang="en-US" sz="1200" kern="1200" dirty="0">
                    <a:solidFill>
                      <a:schemeClr val="tx1"/>
                    </a:solidFill>
                    <a:effectLst/>
                    <a:latin typeface="+mn-lt"/>
                    <a:ea typeface="+mn-ea"/>
                    <a:cs typeface="+mn-cs"/>
                  </a:rPr>
                  <a:t>we did in other models of hypothesis testing, we’ll have to set our alpha. Alpha is the level of probability at which we’ll reject our null hypothesis. For this example, we’ll set alpha at </a:t>
                </a:r>
                <a:r>
                  <a:rPr lang="en-US" sz="1200" kern="1200" dirty="0" smtClean="0">
                    <a:solidFill>
                      <a:schemeClr val="tx1"/>
                    </a:solidFill>
                    <a:effectLst/>
                    <a:latin typeface="+mn-lt"/>
                    <a:ea typeface="+mn-ea"/>
                    <a:cs typeface="+mn-cs"/>
                  </a:rPr>
                  <a:t>0.05</a:t>
                </a:r>
                <a:r>
                  <a:rPr lang="en-US" sz="1200" kern="1200" dirty="0">
                    <a:solidFill>
                      <a:schemeClr val="tx1"/>
                    </a:solidFill>
                    <a:effectLst/>
                    <a:latin typeface="+mn-lt"/>
                    <a:ea typeface="+mn-ea"/>
                    <a:cs typeface="+mn-cs"/>
                  </a:rPr>
                  <a:t>.</a:t>
                </a:r>
                <a:endParaRPr lang="en-US" sz="1200" kern="1200" dirty="0">
                  <a:solidFill>
                    <a:schemeClr val="tx1"/>
                  </a:solidFill>
                  <a:latin typeface="+mn-lt"/>
                  <a:ea typeface="+mn-ea"/>
                  <a:cs typeface="+mn-cs"/>
                </a:endParaRPr>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dirty="0"/>
                  <a:t>Research hypothesis (</a:t>
                </a:r>
                <a:r>
                  <a:rPr lang="en-US" i="1" dirty="0"/>
                  <a:t>H</a:t>
                </a:r>
                <a:r>
                  <a:rPr lang="en-US" i="0" baseline="-25000" dirty="0"/>
                  <a:t>1</a:t>
                </a:r>
                <a:r>
                  <a:rPr lang="en-US" dirty="0"/>
                  <a:t>) proposes, at least one of the means is different: </a:t>
                </a:r>
                <a:r>
                  <a:rPr lang="en-US" sz="1200" kern="1200" dirty="0">
                    <a:solidFill>
                      <a:schemeClr val="tx1"/>
                    </a:solidFill>
                    <a:effectLst/>
                    <a:latin typeface="+mn-lt"/>
                    <a:ea typeface="+mn-ea"/>
                    <a:cs typeface="+mn-cs"/>
                  </a:rPr>
                  <a:t>We do not identify which one(s) will be different, or larger or smaller, we only predict that a difference does exist.</a:t>
                </a:r>
                <a:r>
                  <a:rPr lang="en-IN" sz="1200" kern="1200" baseline="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H</a:t>
                </a:r>
                <a:r>
                  <a:rPr lang="en-US" sz="1200" kern="1200" baseline="-25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At least one mean is different from the others. ANOVA is a test of the null hypothesis of no difference between any of the means. Since we’re working with four samples, we include four </a:t>
                </a:r>
                <a:r>
                  <a:rPr lang="en-US" sz="1200" i="0" kern="1200">
                    <a:solidFill>
                      <a:schemeClr val="tx1"/>
                    </a:solidFill>
                    <a:effectLst/>
                    <a:latin typeface="Cambria Math" panose="02040503050406030204" pitchFamily="18" charset="0"/>
                    <a:ea typeface="+mn-ea"/>
                    <a:cs typeface="+mn-cs"/>
                  </a:rPr>
                  <a:t>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s</a:t>
                </a:r>
                <a:r>
                  <a:rPr lang="en-US" sz="1200" kern="1200" dirty="0">
                    <a:solidFill>
                      <a:schemeClr val="tx1"/>
                    </a:solidFill>
                    <a:effectLst/>
                    <a:latin typeface="+mn-lt"/>
                    <a:ea typeface="+mn-ea"/>
                    <a:cs typeface="+mn-cs"/>
                  </a:rPr>
                  <a:t> in our null hypothesis</a:t>
                </a:r>
                <a:r>
                  <a:rPr lang="en-US" sz="1200" kern="1200" dirty="0" smtClean="0">
                    <a:solidFill>
                      <a:schemeClr val="tx1"/>
                    </a:solidFill>
                    <a:effectLst/>
                    <a:latin typeface="+mn-lt"/>
                    <a:ea typeface="+mn-ea"/>
                    <a:cs typeface="+mn-cs"/>
                  </a:rPr>
                  <a:t>.</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𝐻</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0: 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3=𝜇</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4</a:t>
                </a:r>
                <a:r>
                  <a:rPr lang="en-IN"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Alpha: Probability of rejecting null hypothesis:</a:t>
                </a:r>
                <a:r>
                  <a:rPr lang="en-US" baseline="0" dirty="0" smtClean="0"/>
                  <a:t> </a:t>
                </a:r>
                <a:r>
                  <a:rPr lang="en-US" sz="1200" kern="1200" dirty="0" smtClean="0">
                    <a:solidFill>
                      <a:schemeClr val="tx1"/>
                    </a:solidFill>
                    <a:effectLst/>
                    <a:latin typeface="+mn-lt"/>
                    <a:ea typeface="+mn-ea"/>
                    <a:cs typeface="+mn-cs"/>
                  </a:rPr>
                  <a:t>As </a:t>
                </a:r>
                <a:r>
                  <a:rPr lang="en-US" sz="1200" kern="1200" dirty="0">
                    <a:solidFill>
                      <a:schemeClr val="tx1"/>
                    </a:solidFill>
                    <a:effectLst/>
                    <a:latin typeface="+mn-lt"/>
                    <a:ea typeface="+mn-ea"/>
                    <a:cs typeface="+mn-cs"/>
                  </a:rPr>
                  <a:t>we did in other models of hypothesis testing, we’ll have to set our alpha. Alpha is the level of probability at which we’ll reject our null hypothesis. For this example, we’ll set alpha at </a:t>
                </a:r>
                <a:r>
                  <a:rPr lang="en-US" sz="1200" kern="1200" dirty="0" smtClean="0">
                    <a:solidFill>
                      <a:schemeClr val="tx1"/>
                    </a:solidFill>
                    <a:effectLst/>
                    <a:latin typeface="+mn-lt"/>
                    <a:ea typeface="+mn-ea"/>
                    <a:cs typeface="+mn-cs"/>
                  </a:rPr>
                  <a:t>0.05</a:t>
                </a:r>
                <a:r>
                  <a:rPr lang="en-US" sz="1200" kern="1200" dirty="0">
                    <a:solidFill>
                      <a:schemeClr val="tx1"/>
                    </a:solidFill>
                    <a:effectLst/>
                    <a:latin typeface="+mn-lt"/>
                    <a:ea typeface="+mn-ea"/>
                    <a:cs typeface="+mn-cs"/>
                  </a:rPr>
                  <a:t>.</a:t>
                </a:r>
                <a:endParaRPr lang="en-US" sz="1200" kern="1200" dirty="0">
                  <a:solidFill>
                    <a:schemeClr val="tx1"/>
                  </a:solidFill>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2209051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Two types of variance:</a:t>
                </a:r>
                <a:r>
                  <a:rPr lang="en-US" baseline="0" dirty="0" smtClean="0"/>
                  <a:t> </a:t>
                </a:r>
                <a:r>
                  <a:rPr lang="en-US" dirty="0" smtClean="0"/>
                  <a:t>Primary </a:t>
                </a:r>
                <a:r>
                  <a:rPr lang="en-US" dirty="0"/>
                  <a:t>set of calculations has to do with the two types of variance: </a:t>
                </a:r>
              </a:p>
              <a:p>
                <a:pPr marL="228600" indent="-228600">
                  <a:buFont typeface="+mj-lt"/>
                  <a:buAutoNum type="arabicPeriod"/>
                </a:pPr>
                <a:r>
                  <a:rPr lang="en-US" sz="1200" kern="1200" dirty="0">
                    <a:solidFill>
                      <a:schemeClr val="tx1"/>
                    </a:solidFill>
                    <a:effectLst/>
                    <a:latin typeface="+mn-lt"/>
                    <a:ea typeface="+mn-ea"/>
                    <a:cs typeface="+mn-cs"/>
                  </a:rPr>
                  <a:t>Between-group variance. </a:t>
                </a:r>
              </a:p>
              <a:p>
                <a:pPr marL="228600" indent="-228600">
                  <a:buFont typeface="+mj-lt"/>
                  <a:buAutoNum type="arabicPeriod"/>
                </a:pPr>
                <a:r>
                  <a:rPr lang="en-US" sz="1200" kern="1200" dirty="0">
                    <a:solidFill>
                      <a:schemeClr val="tx1"/>
                    </a:solidFill>
                    <a:effectLst/>
                    <a:latin typeface="+mn-lt"/>
                    <a:ea typeface="+mn-ea"/>
                    <a:cs typeface="+mn-cs"/>
                  </a:rPr>
                  <a:t>Within-group variance. </a:t>
                </a:r>
              </a:p>
              <a:p>
                <a:r>
                  <a:rPr lang="en-US" sz="1200" kern="1200" dirty="0">
                    <a:solidFill>
                      <a:schemeClr val="tx1"/>
                    </a:solidFill>
                    <a:effectLst/>
                    <a:latin typeface="+mn-lt"/>
                    <a:ea typeface="+mn-ea"/>
                    <a:cs typeface="+mn-cs"/>
                  </a:rPr>
                  <a:t>The estimate of each variance has two parts, the sum of squares and degrees of freedom (</a:t>
                </a:r>
                <a:r>
                  <a:rPr lang="en-US" sz="1200" i="0" kern="1200" dirty="0">
                    <a:solidFill>
                      <a:schemeClr val="tx1"/>
                    </a:solidFill>
                    <a:effectLst/>
                    <a:latin typeface="+mn-lt"/>
                    <a:ea typeface="+mn-ea"/>
                    <a:cs typeface="+mn-cs"/>
                  </a:rPr>
                  <a:t>df</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b="1" dirty="0"/>
                  <a:t>Between-group sum of squares: </a:t>
                </a:r>
                <a:r>
                  <a:rPr lang="en-US" sz="1200" kern="1200" dirty="0">
                    <a:solidFill>
                      <a:schemeClr val="tx1"/>
                    </a:solidFill>
                    <a:effectLst/>
                    <a:latin typeface="+mn-lt"/>
                    <a:ea typeface="+mn-ea"/>
                    <a:cs typeface="+mn-cs"/>
                  </a:rPr>
                  <a:t>The </a:t>
                </a:r>
                <a:r>
                  <a:rPr lang="en-US" sz="1200" b="0" kern="1200" dirty="0">
                    <a:solidFill>
                      <a:schemeClr val="tx1"/>
                    </a:solidFill>
                    <a:effectLst/>
                    <a:latin typeface="+mn-lt"/>
                    <a:ea typeface="+mn-ea"/>
                    <a:cs typeface="+mn-cs"/>
                  </a:rPr>
                  <a:t>between-group sum of squares</a:t>
                </a:r>
                <a:r>
                  <a:rPr lang="en-US" sz="1200" b="1" kern="1200" dirty="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sum of squared deviations between each sample mean to the overall mean score</a:t>
                </a:r>
                <a:r>
                  <a:rPr lang="en-US" sz="1200" i="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a:t>
                </a:r>
                <a:r>
                  <a:rPr lang="en-US" sz="1200" i="0" kern="1200" dirty="0">
                    <a:solidFill>
                      <a:schemeClr val="tx1"/>
                    </a:solidFill>
                    <a:effectLst/>
                    <a:latin typeface="+mn-lt"/>
                    <a:ea typeface="+mn-ea"/>
                    <a:cs typeface="+mn-cs"/>
                  </a:rPr>
                  <a:t>SSB</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measures the difference in average years of education between our four groups. Sum of squares is the abbreviation for “sum of squared deviations.” For </a:t>
                </a:r>
                <a:r>
                  <a:rPr lang="en-US" sz="1200" i="0" kern="1200" dirty="0">
                    <a:solidFill>
                      <a:schemeClr val="tx1"/>
                    </a:solidFill>
                    <a:effectLst/>
                    <a:latin typeface="+mn-lt"/>
                    <a:ea typeface="+mn-ea"/>
                    <a:cs typeface="+mn-cs"/>
                  </a:rPr>
                  <a:t>SSB</a:t>
                </a:r>
                <a:r>
                  <a:rPr lang="en-US" sz="1200" kern="1200" dirty="0">
                    <a:solidFill>
                      <a:schemeClr val="tx1"/>
                    </a:solidFill>
                    <a:effectLst/>
                    <a:latin typeface="+mn-lt"/>
                    <a:ea typeface="+mn-ea"/>
                    <a:cs typeface="+mn-cs"/>
                  </a:rPr>
                  <a:t>, what we’re measuring is the sum of squared deviations between each sample mean to the overall mean score. The formula for the </a:t>
                </a:r>
                <a:r>
                  <a:rPr lang="en-US" sz="1200" i="0" kern="1200" dirty="0">
                    <a:solidFill>
                      <a:schemeClr val="tx1"/>
                    </a:solidFill>
                    <a:effectLst/>
                    <a:latin typeface="+mn-lt"/>
                    <a:ea typeface="+mn-ea"/>
                    <a:cs typeface="+mn-cs"/>
                  </a:rPr>
                  <a:t>SSB</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be presented as follows:</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SSB</m:t>
                    </m:r>
                    <m:r>
                      <a:rPr lang="en-US" sz="1200"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𝑛</m:t>
                            </m:r>
                          </m:e>
                          <m:sub>
                            <m:r>
                              <a:rPr lang="en-US" sz="1200" i="1" kern="1200">
                                <a:solidFill>
                                  <a:schemeClr val="tx1"/>
                                </a:solidFill>
                                <a:effectLst/>
                                <a:latin typeface="Cambria Math" panose="02040503050406030204" pitchFamily="18" charset="0"/>
                                <a:ea typeface="+mn-ea"/>
                                <a:cs typeface="+mn-cs"/>
                              </a:rPr>
                              <m:t>𝑘</m:t>
                            </m:r>
                          </m:sub>
                        </m:sSub>
                      </m:e>
                    </m:nary>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𝑘</m:t>
                                    </m:r>
                                  </m:sub>
                                </m:sSub>
                              </m:e>
                            </m:acc>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sup>
                        <m:r>
                          <a:rPr lang="en-US" sz="1200" kern="1200">
                            <a:solidFill>
                              <a:schemeClr val="tx1"/>
                            </a:solidFill>
                            <a:effectLst/>
                            <a:latin typeface="Cambria Math" panose="02040503050406030204" pitchFamily="18" charset="0"/>
                            <a:ea typeface="+mn-ea"/>
                            <a:cs typeface="+mn-cs"/>
                          </a:rPr>
                          <m:t>2</m:t>
                        </m:r>
                      </m:sup>
                    </m:sSup>
                  </m:oMath>
                </a14:m>
                <a:r>
                  <a:rPr lang="en-US" sz="1200" kern="1200" dirty="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where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𝑛</m:t>
                        </m:r>
                      </m:e>
                      <m:sub>
                        <m:r>
                          <a:rPr lang="en-US" sz="1200" i="1" kern="1200">
                            <a:solidFill>
                              <a:schemeClr val="tx1"/>
                            </a:solidFill>
                            <a:effectLst/>
                            <a:latin typeface="Cambria Math" panose="02040503050406030204" pitchFamily="18" charset="0"/>
                            <a:ea typeface="+mn-ea"/>
                            <a:cs typeface="+mn-cs"/>
                          </a:rPr>
                          <m:t>𝑘</m:t>
                        </m:r>
                      </m:sub>
                    </m:sSub>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the number of cases in a sample (</a:t>
                </a:r>
                <a:r>
                  <a:rPr lang="en-US" sz="1200" i="1" kern="1200" dirty="0">
                    <a:solidFill>
                      <a:schemeClr val="tx1"/>
                    </a:solidFill>
                    <a:effectLst/>
                    <a:latin typeface="+mn-lt"/>
                    <a:ea typeface="+mn-ea"/>
                    <a:cs typeface="+mn-cs"/>
                  </a:rPr>
                  <a:t>k </a:t>
                </a:r>
                <a:r>
                  <a:rPr lang="en-US" sz="1200" kern="1200" dirty="0">
                    <a:solidFill>
                      <a:schemeClr val="tx1"/>
                    </a:solidFill>
                    <a:effectLst/>
                    <a:latin typeface="+mn-lt"/>
                    <a:ea typeface="+mn-ea"/>
                    <a:cs typeface="+mn-cs"/>
                  </a:rPr>
                  <a:t>represents the number of different samples</a:t>
                </a:r>
                <a:r>
                  <a:rPr lang="en-US" sz="1200" kern="1200" dirty="0" smtClean="0">
                    <a:solidFill>
                      <a:schemeClr val="tx1"/>
                    </a:solidFill>
                    <a:effectLst/>
                    <a:latin typeface="+mn-lt"/>
                    <a:ea typeface="+mn-ea"/>
                    <a:cs typeface="+mn-cs"/>
                  </a:rPr>
                  <a:t>),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𝑘</m:t>
                            </m:r>
                          </m:sub>
                        </m:sSub>
                      </m:e>
                    </m:acc>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the mean of a </a:t>
                </a:r>
                <a:r>
                  <a:rPr lang="en-US" sz="1200" kern="1200" dirty="0" smtClean="0">
                    <a:solidFill>
                      <a:schemeClr val="tx1"/>
                    </a:solidFill>
                    <a:effectLst/>
                    <a:latin typeface="+mn-lt"/>
                    <a:ea typeface="+mn-ea"/>
                    <a:cs typeface="+mn-cs"/>
                  </a:rPr>
                  <a:t>sample, and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overall </a:t>
                </a:r>
                <a:r>
                  <a:rPr lang="en-US" sz="1200" kern="1200" dirty="0" smtClean="0">
                    <a:solidFill>
                      <a:schemeClr val="tx1"/>
                    </a:solidFill>
                    <a:effectLst/>
                    <a:latin typeface="+mn-lt"/>
                    <a:ea typeface="+mn-ea"/>
                    <a:cs typeface="+mn-cs"/>
                  </a:rPr>
                  <a:t>mean.</a:t>
                </a:r>
                <a:endParaRPr lang="en-IN" sz="120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SSB</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also be understood as the amount of variation in the dependent variable (years of education) that can be attributed to or explained by the independent variable (the four demographic groups).</a:t>
                </a:r>
              </a:p>
              <a:p>
                <a:endParaRPr lang="en-US" sz="1200" kern="1200" dirty="0">
                  <a:solidFill>
                    <a:schemeClr val="tx1"/>
                  </a:solidFill>
                  <a:effectLst/>
                  <a:latin typeface="+mn-lt"/>
                  <a:ea typeface="+mn-ea"/>
                  <a:cs typeface="+mn-cs"/>
                </a:endParaRPr>
              </a:p>
              <a:p>
                <a:r>
                  <a:rPr lang="en-US" b="1" dirty="0"/>
                  <a:t>Within-group sum of squares</a:t>
                </a:r>
                <a:r>
                  <a:rPr lang="en-US" b="1" baseline="0" dirty="0"/>
                  <a:t> </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sum </a:t>
                </a:r>
                <a:r>
                  <a:rPr lang="en-US" sz="1200" i="1" kern="1200" dirty="0">
                    <a:solidFill>
                      <a:schemeClr val="tx1"/>
                    </a:solidFill>
                    <a:effectLst/>
                    <a:latin typeface="+mn-lt"/>
                    <a:ea typeface="+mn-ea"/>
                    <a:cs typeface="+mn-cs"/>
                  </a:rPr>
                  <a:t>of squared deviations within each group, calculated between each individual score and the sample mean</a:t>
                </a:r>
                <a:r>
                  <a:rPr lang="en-US" sz="1200" i="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a:t>
                </a:r>
                <a:r>
                  <a:rPr lang="en-US" sz="1200" i="0" kern="1200" dirty="0">
                    <a:solidFill>
                      <a:schemeClr val="tx1"/>
                    </a:solidFill>
                    <a:effectLst/>
                    <a:latin typeface="+mn-lt"/>
                    <a:ea typeface="+mn-ea"/>
                    <a:cs typeface="+mn-cs"/>
                  </a:rPr>
                  <a:t>SSW </a:t>
                </a:r>
                <a:r>
                  <a:rPr lang="en-US" sz="1200" kern="1200" dirty="0">
                    <a:solidFill>
                      <a:schemeClr val="tx1"/>
                    </a:solidFill>
                    <a:effectLst/>
                    <a:latin typeface="+mn-lt"/>
                    <a:ea typeface="+mn-ea"/>
                    <a:cs typeface="+mn-cs"/>
                  </a:rPr>
                  <a:t>measures the variation of scores within a single sample. </a:t>
                </a:r>
                <a:r>
                  <a:rPr lang="en-US" sz="1200" i="0" kern="1200" dirty="0">
                    <a:solidFill>
                      <a:schemeClr val="tx1"/>
                    </a:solidFill>
                    <a:effectLst/>
                    <a:latin typeface="+mn-lt"/>
                    <a:ea typeface="+mn-ea"/>
                    <a:cs typeface="+mn-cs"/>
                  </a:rPr>
                  <a:t>SSW</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also referred to as the amount of unexplained variance, since this is what remains after we consider the effect of the specified independent variable. The formula for </a:t>
                </a:r>
                <a:r>
                  <a:rPr lang="en-US" sz="1200" i="0" kern="1200" dirty="0">
                    <a:solidFill>
                      <a:schemeClr val="tx1"/>
                    </a:solidFill>
                    <a:effectLst/>
                    <a:latin typeface="+mn-lt"/>
                    <a:ea typeface="+mn-ea"/>
                    <a:cs typeface="+mn-cs"/>
                  </a:rPr>
                  <a:t>SSW</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measures the sum of squared deviations within each group, between each individual score with its sample </a:t>
                </a:r>
                <a:r>
                  <a:rPr lang="en-US" sz="1200" kern="1200" dirty="0" smtClean="0">
                    <a:solidFill>
                      <a:schemeClr val="tx1"/>
                    </a:solidFill>
                    <a:effectLst/>
                    <a:latin typeface="+mn-lt"/>
                    <a:ea typeface="+mn-ea"/>
                    <a:cs typeface="+mn-cs"/>
                  </a:rPr>
                  <a:t>mean:</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SSW</m:t>
                    </m:r>
                    <m:r>
                      <a:rPr lang="en-US" sz="1200"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𝑖</m:t>
                                    </m:r>
                                  </m:sub>
                                </m:sSub>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𝑘</m:t>
                                        </m:r>
                                      </m:sub>
                                    </m:sSub>
                                  </m:e>
                                </m:acc>
                              </m:e>
                            </m:d>
                          </m:e>
                          <m:sup>
                            <m:r>
                              <a:rPr lang="en-US" sz="1200" kern="1200">
                                <a:solidFill>
                                  <a:schemeClr val="tx1"/>
                                </a:solidFill>
                                <a:effectLst/>
                                <a:latin typeface="Cambria Math" panose="02040503050406030204" pitchFamily="18" charset="0"/>
                                <a:ea typeface="+mn-ea"/>
                                <a:cs typeface="+mn-cs"/>
                              </a:rPr>
                              <m:t>2</m:t>
                            </m:r>
                          </m:sup>
                        </m:sSup>
                      </m:e>
                    </m:nary>
                  </m:oMath>
                </a14:m>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𝑖</m:t>
                        </m:r>
                      </m:sub>
                    </m:sSub>
                  </m:oMath>
                </a14:m>
                <a:r>
                  <a:rPr lang="en-US" sz="1200" kern="1200" dirty="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each individual score in a </a:t>
                </a:r>
                <a:r>
                  <a:rPr lang="en-US" sz="1200" kern="1200" dirty="0" smtClean="0">
                    <a:solidFill>
                      <a:schemeClr val="tx1"/>
                    </a:solidFill>
                    <a:effectLst/>
                    <a:latin typeface="+mn-lt"/>
                    <a:ea typeface="+mn-ea"/>
                    <a:cs typeface="+mn-cs"/>
                  </a:rPr>
                  <a:t>sample and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𝑘</m:t>
                            </m:r>
                          </m:sub>
                        </m:sSub>
                      </m:e>
                    </m:acc>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mean of a </a:t>
                </a:r>
                <a:r>
                  <a:rPr lang="en-US" sz="1200" kern="1200" dirty="0" smtClean="0">
                    <a:solidFill>
                      <a:schemeClr val="tx1"/>
                    </a:solidFill>
                    <a:effectLst/>
                    <a:latin typeface="+mn-lt"/>
                    <a:ea typeface="+mn-ea"/>
                    <a:cs typeface="+mn-cs"/>
                  </a:rPr>
                  <a:t>sample.</a:t>
                </a:r>
                <a:endParaRPr lang="en-IN" sz="1200" kern="1200" dirty="0" smtClean="0">
                  <a:solidFill>
                    <a:schemeClr val="tx1"/>
                  </a:solidFill>
                  <a:effectLst/>
                  <a:latin typeface="+mn-lt"/>
                  <a:ea typeface="+mn-ea"/>
                  <a:cs typeface="+mn-cs"/>
                </a:endParaRPr>
              </a:p>
              <a:p>
                <a:r>
                  <a:rPr lang="en-US" sz="1200" kern="1200" dirty="0">
                    <a:solidFill>
                      <a:schemeClr val="tx1"/>
                    </a:solidFill>
                    <a:effectLst/>
                    <a:latin typeface="+mn-lt"/>
                    <a:ea typeface="+mn-ea"/>
                    <a:cs typeface="+mn-cs"/>
                  </a:rPr>
                  <a:t>Even with our small sample size, if we were to use this </a:t>
                </a:r>
                <a:r>
                  <a:rPr lang="en-US" sz="1200" kern="1200" dirty="0" smtClean="0">
                    <a:solidFill>
                      <a:schemeClr val="tx1"/>
                    </a:solidFill>
                    <a:effectLst/>
                    <a:latin typeface="+mn-lt"/>
                    <a:ea typeface="+mn-ea"/>
                    <a:cs typeface="+mn-cs"/>
                  </a:rPr>
                  <a:t>formula</a:t>
                </a:r>
                <a:r>
                  <a:rPr lang="en-US" sz="1200" kern="1200" dirty="0">
                    <a:solidFill>
                      <a:schemeClr val="tx1"/>
                    </a:solidFill>
                    <a:effectLst/>
                    <a:latin typeface="+mn-lt"/>
                    <a:ea typeface="+mn-ea"/>
                    <a:cs typeface="+mn-cs"/>
                  </a:rPr>
                  <a:t>, we’d have a tedious and cumbersome set of calculations. Instead, we suggest using the following computational formula for within-group variation or </a:t>
                </a:r>
                <a:r>
                  <a:rPr lang="en-US" sz="1200" i="0" kern="1200" dirty="0">
                    <a:solidFill>
                      <a:schemeClr val="tx1"/>
                    </a:solidFill>
                    <a:effectLst/>
                    <a:latin typeface="+mn-lt"/>
                    <a:ea typeface="+mn-ea"/>
                    <a:cs typeface="+mn-cs"/>
                  </a:rPr>
                  <a:t>SSW</a:t>
                </a:r>
                <a:r>
                  <a:rPr lang="en-US" sz="1200" kern="1200" dirty="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SSW</m:t>
                    </m:r>
                    <m:r>
                      <a:rPr lang="en-US" sz="1200"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𝑖</m:t>
                            </m:r>
                          </m:sub>
                          <m:sup>
                            <m:r>
                              <a:rPr lang="en-US" sz="1200" kern="1200">
                                <a:solidFill>
                                  <a:schemeClr val="tx1"/>
                                </a:solidFill>
                                <a:effectLst/>
                                <a:latin typeface="Cambria Math" panose="02040503050406030204" pitchFamily="18" charset="0"/>
                                <a:ea typeface="+mn-ea"/>
                                <a:cs typeface="+mn-cs"/>
                              </a:rPr>
                              <m:t>2</m:t>
                            </m:r>
                          </m:sup>
                        </m:sSubSup>
                        <m:r>
                          <a:rPr lang="en-US" sz="1200" i="1"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f>
                              <m:fPr>
                                <m:ctrlPr>
                                  <a:rPr lang="en-IN" sz="1200" i="1" kern="1200">
                                    <a:solidFill>
                                      <a:schemeClr val="tx1"/>
                                    </a:solidFill>
                                    <a:effectLst/>
                                    <a:latin typeface="Cambria Math" panose="02040503050406030204" pitchFamily="18" charset="0"/>
                                    <a:ea typeface="+mn-ea"/>
                                    <a:cs typeface="+mn-cs"/>
                                  </a:rPr>
                                </m:ctrlPr>
                              </m:fPr>
                              <m:num>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𝑘</m:t>
                                                </m:r>
                                              </m:sub>
                                            </m:sSub>
                                          </m:e>
                                        </m:nary>
                                      </m:e>
                                    </m:d>
                                  </m:e>
                                  <m:sup>
                                    <m:r>
                                      <a:rPr lang="en-US" sz="1200" kern="1200">
                                        <a:solidFill>
                                          <a:schemeClr val="tx1"/>
                                        </a:solidFill>
                                        <a:effectLst/>
                                        <a:latin typeface="Cambria Math" panose="02040503050406030204" pitchFamily="18" charset="0"/>
                                        <a:ea typeface="+mn-ea"/>
                                        <a:cs typeface="+mn-cs"/>
                                      </a:rPr>
                                      <m:t>2</m:t>
                                    </m:r>
                                  </m:sup>
                                </m:sSup>
                              </m:num>
                              <m:den>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𝑛</m:t>
                                    </m:r>
                                  </m:e>
                                  <m:sub>
                                    <m:r>
                                      <a:rPr lang="en-US" sz="1200" i="1" kern="1200">
                                        <a:solidFill>
                                          <a:schemeClr val="tx1"/>
                                        </a:solidFill>
                                        <a:effectLst/>
                                        <a:latin typeface="Cambria Math" panose="02040503050406030204" pitchFamily="18" charset="0"/>
                                        <a:ea typeface="+mn-ea"/>
                                        <a:cs typeface="+mn-cs"/>
                                      </a:rPr>
                                      <m:t>𝑘</m:t>
                                    </m:r>
                                  </m:sub>
                                </m:sSub>
                              </m:den>
                            </m:f>
                          </m:e>
                        </m:nary>
                      </m:e>
                    </m:nary>
                  </m:oMath>
                </a14:m>
                <a:r>
                  <a:rPr lang="en-US" sz="1200" kern="1200" dirty="0" smtClean="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14:m>
                  <m:oMath xmlns:m="http://schemas.openxmlformats.org/officeDocument/2006/math">
                    <m:sSubSup>
                      <m:sSubSupPr>
                        <m:ctrlPr>
                          <a:rPr lang="en-IN" sz="1200" i="1" kern="1200">
                            <a:solidFill>
                              <a:schemeClr val="tx1"/>
                            </a:solidFill>
                            <a:effectLst/>
                            <a:latin typeface="Cambria Math" panose="02040503050406030204" pitchFamily="18" charset="0"/>
                            <a:ea typeface="+mn-ea"/>
                            <a:cs typeface="+mn-cs"/>
                          </a:rPr>
                        </m:ctrlPr>
                      </m:sSubSup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𝑖</m:t>
                        </m:r>
                      </m:sub>
                      <m:sup>
                        <m:r>
                          <a:rPr lang="en-US" sz="1200" i="1" kern="1200">
                            <a:solidFill>
                              <a:schemeClr val="tx1"/>
                            </a:solidFill>
                            <a:effectLst/>
                            <a:latin typeface="Cambria Math" panose="02040503050406030204" pitchFamily="18" charset="0"/>
                            <a:ea typeface="+mn-ea"/>
                            <a:cs typeface="+mn-cs"/>
                          </a:rPr>
                          <m:t>2</m:t>
                        </m:r>
                      </m:sup>
                    </m:sSubSup>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squared scores from each </a:t>
                </a:r>
                <a:r>
                  <a:rPr lang="en-US" sz="1200" kern="1200" dirty="0" smtClean="0">
                    <a:solidFill>
                      <a:schemeClr val="tx1"/>
                    </a:solidFill>
                    <a:effectLst/>
                    <a:latin typeface="+mn-lt"/>
                    <a:ea typeface="+mn-ea"/>
                    <a:cs typeface="+mn-cs"/>
                  </a:rPr>
                  <a:t>sample, </a:t>
                </a:r>
                <a14:m>
                  <m:oMath xmlns:m="http://schemas.openxmlformats.org/officeDocument/2006/math">
                    <m:nary>
                      <m:naryPr>
                        <m:chr m:val="∑"/>
                        <m:limLoc m:val="undOvr"/>
                        <m:subHide m:val="on"/>
                        <m:supHide m:val="on"/>
                        <m:ctrlPr>
                          <a:rPr lang="en-IN" sz="1200" i="1" kern="1200" smtClean="0">
                            <a:solidFill>
                              <a:schemeClr val="tx1"/>
                            </a:solidFill>
                            <a:effectLst/>
                            <a:latin typeface="Cambria Math" panose="02040503050406030204" pitchFamily="18" charset="0"/>
                            <a:ea typeface="+mn-ea"/>
                            <a:cs typeface="+mn-cs"/>
                          </a:rPr>
                        </m:ctrlPr>
                      </m:naryPr>
                      <m:sub/>
                      <m:sup/>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𝑘</m:t>
                            </m:r>
                          </m:sub>
                        </m:sSub>
                        <m:r>
                          <a:rPr lang="en-US" sz="1200" b="0" i="1" kern="1200" smtClean="0">
                            <a:solidFill>
                              <a:schemeClr val="tx1"/>
                            </a:solidFill>
                            <a:effectLst/>
                            <a:latin typeface="Cambria Math"/>
                            <a:ea typeface="+mn-ea"/>
                            <a:cs typeface="+mn-cs"/>
                          </a:rPr>
                          <m:t> </m:t>
                        </m:r>
                      </m:e>
                    </m:nary>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sum of the scores of each </a:t>
                </a:r>
                <a:r>
                  <a:rPr lang="en-US" sz="1200" kern="1200" dirty="0" smtClean="0">
                    <a:solidFill>
                      <a:schemeClr val="tx1"/>
                    </a:solidFill>
                    <a:effectLst/>
                    <a:latin typeface="+mn-lt"/>
                    <a:ea typeface="+mn-ea"/>
                    <a:cs typeface="+mn-cs"/>
                  </a:rPr>
                  <a:t>sample, and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𝑛</m:t>
                        </m:r>
                      </m:e>
                      <m:sub>
                        <m:r>
                          <a:rPr lang="en-US" sz="1200" i="1" kern="1200">
                            <a:solidFill>
                              <a:schemeClr val="tx1"/>
                            </a:solidFill>
                            <a:effectLst/>
                            <a:latin typeface="Cambria Math" panose="02040503050406030204" pitchFamily="18" charset="0"/>
                            <a:ea typeface="+mn-ea"/>
                            <a:cs typeface="+mn-cs"/>
                          </a:rPr>
                          <m:t>𝑘</m:t>
                        </m:r>
                      </m:sub>
                    </m:sSub>
                  </m:oMath>
                </a14:m>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number of cases in a </a:t>
                </a:r>
                <a:r>
                  <a:rPr lang="en-US" sz="1200" kern="1200" dirty="0" smtClean="0">
                    <a:solidFill>
                      <a:schemeClr val="tx1"/>
                    </a:solidFill>
                    <a:effectLst/>
                    <a:latin typeface="+mn-lt"/>
                    <a:ea typeface="+mn-ea"/>
                    <a:cs typeface="+mn-cs"/>
                  </a:rPr>
                  <a:t>sample.</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Together, the explained (</a:t>
                </a:r>
                <a:r>
                  <a:rPr lang="en-US" sz="1200" i="1" kern="1200" dirty="0">
                    <a:solidFill>
                      <a:schemeClr val="tx1"/>
                    </a:solidFill>
                    <a:effectLst/>
                    <a:latin typeface="+mn-lt"/>
                    <a:ea typeface="+mn-ea"/>
                    <a:cs typeface="+mn-cs"/>
                  </a:rPr>
                  <a:t>SSB</a:t>
                </a:r>
                <a:r>
                  <a:rPr lang="en-US" sz="1200" kern="1200" dirty="0">
                    <a:solidFill>
                      <a:schemeClr val="tx1"/>
                    </a:solidFill>
                    <a:effectLst/>
                    <a:latin typeface="+mn-lt"/>
                    <a:ea typeface="+mn-ea"/>
                    <a:cs typeface="+mn-cs"/>
                  </a:rPr>
                  <a:t>) and unexplained (</a:t>
                </a:r>
                <a:r>
                  <a:rPr lang="en-US" sz="1200" i="1" kern="1200" dirty="0">
                    <a:solidFill>
                      <a:schemeClr val="tx1"/>
                    </a:solidFill>
                    <a:effectLst/>
                    <a:latin typeface="+mn-lt"/>
                    <a:ea typeface="+mn-ea"/>
                    <a:cs typeface="+mn-cs"/>
                  </a:rPr>
                  <a:t>SSW</a:t>
                </a:r>
                <a:r>
                  <a:rPr lang="en-US" sz="1200" kern="1200" dirty="0">
                    <a:solidFill>
                      <a:schemeClr val="tx1"/>
                    </a:solidFill>
                    <a:effectLst/>
                    <a:latin typeface="+mn-lt"/>
                    <a:ea typeface="+mn-ea"/>
                    <a:cs typeface="+mn-cs"/>
                  </a:rPr>
                  <a:t>) variances compose the amount of total variation in scores.</a:t>
                </a:r>
                <a:endParaRPr lang="en-US" sz="1200" kern="1200" dirty="0">
                  <a:solidFill>
                    <a:schemeClr val="tx1"/>
                  </a:solidFill>
                  <a:latin typeface="+mn-lt"/>
                  <a:ea typeface="+mn-ea"/>
                  <a:cs typeface="+mn-cs"/>
                </a:endParaRPr>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Two types of variance:</a:t>
                </a:r>
                <a:r>
                  <a:rPr lang="en-US" baseline="0" dirty="0" smtClean="0"/>
                  <a:t> </a:t>
                </a:r>
                <a:r>
                  <a:rPr lang="en-US" dirty="0" smtClean="0"/>
                  <a:t>Primary </a:t>
                </a:r>
                <a:r>
                  <a:rPr lang="en-US" dirty="0"/>
                  <a:t>set of calculations has to do with the two types of variance: </a:t>
                </a:r>
              </a:p>
              <a:p>
                <a:pPr marL="228600" indent="-228600">
                  <a:buFont typeface="+mj-lt"/>
                  <a:buAutoNum type="arabicPeriod"/>
                </a:pPr>
                <a:r>
                  <a:rPr lang="en-US" sz="1200" kern="1200" dirty="0">
                    <a:solidFill>
                      <a:schemeClr val="tx1"/>
                    </a:solidFill>
                    <a:effectLst/>
                    <a:latin typeface="+mn-lt"/>
                    <a:ea typeface="+mn-ea"/>
                    <a:cs typeface="+mn-cs"/>
                  </a:rPr>
                  <a:t>Between-group variance. </a:t>
                </a:r>
              </a:p>
              <a:p>
                <a:pPr marL="228600" indent="-228600">
                  <a:buFont typeface="+mj-lt"/>
                  <a:buAutoNum type="arabicPeriod"/>
                </a:pPr>
                <a:r>
                  <a:rPr lang="en-US" sz="1200" kern="1200" dirty="0">
                    <a:solidFill>
                      <a:schemeClr val="tx1"/>
                    </a:solidFill>
                    <a:effectLst/>
                    <a:latin typeface="+mn-lt"/>
                    <a:ea typeface="+mn-ea"/>
                    <a:cs typeface="+mn-cs"/>
                  </a:rPr>
                  <a:t>Within-group variance. </a:t>
                </a:r>
              </a:p>
              <a:p>
                <a:r>
                  <a:rPr lang="en-US" sz="1200" kern="1200" dirty="0">
                    <a:solidFill>
                      <a:schemeClr val="tx1"/>
                    </a:solidFill>
                    <a:effectLst/>
                    <a:latin typeface="+mn-lt"/>
                    <a:ea typeface="+mn-ea"/>
                    <a:cs typeface="+mn-cs"/>
                  </a:rPr>
                  <a:t>The estimate of each variance has two parts, the sum of squares and degrees of freedom (</a:t>
                </a:r>
                <a:r>
                  <a:rPr lang="en-US" sz="1200" i="0" kern="1200" dirty="0">
                    <a:solidFill>
                      <a:schemeClr val="tx1"/>
                    </a:solidFill>
                    <a:effectLst/>
                    <a:latin typeface="+mn-lt"/>
                    <a:ea typeface="+mn-ea"/>
                    <a:cs typeface="+mn-cs"/>
                  </a:rPr>
                  <a:t>df</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b="1" dirty="0"/>
                  <a:t>Between-group sum of squares: </a:t>
                </a:r>
                <a:r>
                  <a:rPr lang="en-US" sz="1200" kern="1200" dirty="0">
                    <a:solidFill>
                      <a:schemeClr val="tx1"/>
                    </a:solidFill>
                    <a:effectLst/>
                    <a:latin typeface="+mn-lt"/>
                    <a:ea typeface="+mn-ea"/>
                    <a:cs typeface="+mn-cs"/>
                  </a:rPr>
                  <a:t>The </a:t>
                </a:r>
                <a:r>
                  <a:rPr lang="en-US" sz="1200" b="0" kern="1200" dirty="0">
                    <a:solidFill>
                      <a:schemeClr val="tx1"/>
                    </a:solidFill>
                    <a:effectLst/>
                    <a:latin typeface="+mn-lt"/>
                    <a:ea typeface="+mn-ea"/>
                    <a:cs typeface="+mn-cs"/>
                  </a:rPr>
                  <a:t>between-group sum of squares</a:t>
                </a:r>
                <a:r>
                  <a:rPr lang="en-US" sz="1200" b="1" kern="1200" dirty="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sum of squared deviations between each sample mean to the overall mean score</a:t>
                </a:r>
                <a:r>
                  <a:rPr lang="en-US" sz="1200" i="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a:t>
                </a:r>
                <a:r>
                  <a:rPr lang="en-US" sz="1200" i="0" kern="1200" dirty="0">
                    <a:solidFill>
                      <a:schemeClr val="tx1"/>
                    </a:solidFill>
                    <a:effectLst/>
                    <a:latin typeface="+mn-lt"/>
                    <a:ea typeface="+mn-ea"/>
                    <a:cs typeface="+mn-cs"/>
                  </a:rPr>
                  <a:t>SSB</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measures the difference in average years of education between our four groups. Sum of squares is the abbreviation for “sum of squared deviations.” For </a:t>
                </a:r>
                <a:r>
                  <a:rPr lang="en-US" sz="1200" i="0" kern="1200" dirty="0">
                    <a:solidFill>
                      <a:schemeClr val="tx1"/>
                    </a:solidFill>
                    <a:effectLst/>
                    <a:latin typeface="+mn-lt"/>
                    <a:ea typeface="+mn-ea"/>
                    <a:cs typeface="+mn-cs"/>
                  </a:rPr>
                  <a:t>SSB</a:t>
                </a:r>
                <a:r>
                  <a:rPr lang="en-US" sz="1200" kern="1200" dirty="0">
                    <a:solidFill>
                      <a:schemeClr val="tx1"/>
                    </a:solidFill>
                    <a:effectLst/>
                    <a:latin typeface="+mn-lt"/>
                    <a:ea typeface="+mn-ea"/>
                    <a:cs typeface="+mn-cs"/>
                  </a:rPr>
                  <a:t>, what we’re measuring is the sum of squared deviations between each sample mean to the overall mean score. The formula for the </a:t>
                </a:r>
                <a:r>
                  <a:rPr lang="en-US" sz="1200" i="0" kern="1200" dirty="0">
                    <a:solidFill>
                      <a:schemeClr val="tx1"/>
                    </a:solidFill>
                    <a:effectLst/>
                    <a:latin typeface="+mn-lt"/>
                    <a:ea typeface="+mn-ea"/>
                    <a:cs typeface="+mn-cs"/>
                  </a:rPr>
                  <a:t>SSB</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be presented as follows:</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SSB=</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𝑛</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𝑛</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the number of cases in a sample (</a:t>
                </a:r>
                <a:r>
                  <a:rPr lang="en-US" sz="1200" i="1" kern="1200" dirty="0">
                    <a:solidFill>
                      <a:schemeClr val="tx1"/>
                    </a:solidFill>
                    <a:effectLst/>
                    <a:latin typeface="+mn-lt"/>
                    <a:ea typeface="+mn-ea"/>
                    <a:cs typeface="+mn-cs"/>
                  </a:rPr>
                  <a:t>k </a:t>
                </a:r>
                <a:r>
                  <a:rPr lang="en-US" sz="1200" kern="1200" dirty="0">
                    <a:solidFill>
                      <a:schemeClr val="tx1"/>
                    </a:solidFill>
                    <a:effectLst/>
                    <a:latin typeface="+mn-lt"/>
                    <a:ea typeface="+mn-ea"/>
                    <a:cs typeface="+mn-cs"/>
                  </a:rPr>
                  <a:t>represents the number of different samples</a:t>
                </a:r>
                <a:r>
                  <a:rPr lang="en-US" sz="1200" kern="1200" dirty="0" smtClean="0">
                    <a:solidFill>
                      <a:schemeClr val="tx1"/>
                    </a:solidFill>
                    <a:effectLst/>
                    <a:latin typeface="+mn-lt"/>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the mean of a </a:t>
                </a:r>
                <a:r>
                  <a:rPr lang="en-US" sz="1200" kern="1200" dirty="0" smtClean="0">
                    <a:solidFill>
                      <a:schemeClr val="tx1"/>
                    </a:solidFill>
                    <a:effectLst/>
                    <a:latin typeface="+mn-lt"/>
                    <a:ea typeface="+mn-ea"/>
                    <a:cs typeface="+mn-cs"/>
                  </a:rPr>
                  <a:t>sample</a:t>
                </a:r>
                <a:r>
                  <a:rPr lang="en-US" sz="1200" kern="1200" dirty="0" smtClean="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overall </a:t>
                </a:r>
                <a:r>
                  <a:rPr lang="en-US" sz="1200" kern="1200" dirty="0" smtClean="0">
                    <a:solidFill>
                      <a:schemeClr val="tx1"/>
                    </a:solidFill>
                    <a:effectLst/>
                    <a:latin typeface="+mn-lt"/>
                    <a:ea typeface="+mn-ea"/>
                    <a:cs typeface="+mn-cs"/>
                  </a:rPr>
                  <a:t>mean.</a:t>
                </a:r>
                <a:endParaRPr lang="en-IN" sz="120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SSB</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also be understood as the amount of variation in the dependent variable (years of education) that can be attributed to or explained by the independent variable (the four demographic groups).</a:t>
                </a:r>
              </a:p>
              <a:p>
                <a:endParaRPr lang="en-US" sz="1200" kern="1200" dirty="0">
                  <a:solidFill>
                    <a:schemeClr val="tx1"/>
                  </a:solidFill>
                  <a:effectLst/>
                  <a:latin typeface="+mn-lt"/>
                  <a:ea typeface="+mn-ea"/>
                  <a:cs typeface="+mn-cs"/>
                </a:endParaRPr>
              </a:p>
              <a:p>
                <a:r>
                  <a:rPr lang="en-US" b="1" dirty="0"/>
                  <a:t>Within-group sum of squares</a:t>
                </a:r>
                <a:r>
                  <a:rPr lang="en-US" b="1" baseline="0" dirty="0"/>
                  <a:t> </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sum </a:t>
                </a:r>
                <a:r>
                  <a:rPr lang="en-US" sz="1200" i="1" kern="1200" dirty="0">
                    <a:solidFill>
                      <a:schemeClr val="tx1"/>
                    </a:solidFill>
                    <a:effectLst/>
                    <a:latin typeface="+mn-lt"/>
                    <a:ea typeface="+mn-ea"/>
                    <a:cs typeface="+mn-cs"/>
                  </a:rPr>
                  <a:t>of squared deviations within each group, calculated between each individual score and the sample mean</a:t>
                </a:r>
                <a:r>
                  <a:rPr lang="en-US" sz="1200" i="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a:t>
                </a:r>
                <a:r>
                  <a:rPr lang="en-US" sz="1200" i="0" kern="1200" dirty="0">
                    <a:solidFill>
                      <a:schemeClr val="tx1"/>
                    </a:solidFill>
                    <a:effectLst/>
                    <a:latin typeface="+mn-lt"/>
                    <a:ea typeface="+mn-ea"/>
                    <a:cs typeface="+mn-cs"/>
                  </a:rPr>
                  <a:t>SSW </a:t>
                </a:r>
                <a:r>
                  <a:rPr lang="en-US" sz="1200" kern="1200" dirty="0">
                    <a:solidFill>
                      <a:schemeClr val="tx1"/>
                    </a:solidFill>
                    <a:effectLst/>
                    <a:latin typeface="+mn-lt"/>
                    <a:ea typeface="+mn-ea"/>
                    <a:cs typeface="+mn-cs"/>
                  </a:rPr>
                  <a:t>measures the variation of scores within a single sample. </a:t>
                </a:r>
                <a:r>
                  <a:rPr lang="en-US" sz="1200" i="0" kern="1200" dirty="0">
                    <a:solidFill>
                      <a:schemeClr val="tx1"/>
                    </a:solidFill>
                    <a:effectLst/>
                    <a:latin typeface="+mn-lt"/>
                    <a:ea typeface="+mn-ea"/>
                    <a:cs typeface="+mn-cs"/>
                  </a:rPr>
                  <a:t>SSW</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also referred to as the amount of unexplained variance, since this is what remains after we consider the effect of the specified independent variable. The formula for </a:t>
                </a:r>
                <a:r>
                  <a:rPr lang="en-US" sz="1200" i="0" kern="1200" dirty="0">
                    <a:solidFill>
                      <a:schemeClr val="tx1"/>
                    </a:solidFill>
                    <a:effectLst/>
                    <a:latin typeface="+mn-lt"/>
                    <a:ea typeface="+mn-ea"/>
                    <a:cs typeface="+mn-cs"/>
                  </a:rPr>
                  <a:t>SSW</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measures the sum of squared deviations within each group, between each individual score with its sample </a:t>
                </a:r>
                <a:r>
                  <a:rPr lang="en-US" sz="1200" kern="1200" dirty="0" smtClean="0">
                    <a:solidFill>
                      <a:schemeClr val="tx1"/>
                    </a:solidFill>
                    <a:effectLst/>
                    <a:latin typeface="+mn-lt"/>
                    <a:ea typeface="+mn-ea"/>
                    <a:cs typeface="+mn-cs"/>
                  </a:rPr>
                  <a:t>mean:</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SSW=</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𝑖−</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i="0" kern="1200">
                    <a:solidFill>
                      <a:schemeClr val="tx1"/>
                    </a:solidFill>
                    <a:effectLst/>
                    <a:latin typeface="Cambria Math"/>
                    <a:ea typeface="+mn-ea"/>
                    <a:cs typeface="+mn-cs"/>
                  </a:rPr>
                  <a:t> </a:t>
                </a:r>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𝑖</a:t>
                </a:r>
                <a:r>
                  <a:rPr lang="en-US" sz="1200" kern="1200" dirty="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each individual score in a </a:t>
                </a:r>
                <a:r>
                  <a:rPr lang="en-US" sz="1200" kern="1200" dirty="0" smtClean="0">
                    <a:solidFill>
                      <a:schemeClr val="tx1"/>
                    </a:solidFill>
                    <a:effectLst/>
                    <a:latin typeface="+mn-lt"/>
                    <a:ea typeface="+mn-ea"/>
                    <a:cs typeface="+mn-cs"/>
                  </a:rPr>
                  <a:t>sample and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mean of a </a:t>
                </a:r>
                <a:r>
                  <a:rPr lang="en-US" sz="1200" kern="1200" dirty="0" smtClean="0">
                    <a:solidFill>
                      <a:schemeClr val="tx1"/>
                    </a:solidFill>
                    <a:effectLst/>
                    <a:latin typeface="+mn-lt"/>
                    <a:ea typeface="+mn-ea"/>
                    <a:cs typeface="+mn-cs"/>
                  </a:rPr>
                  <a:t>sample.</a:t>
                </a:r>
                <a:endParaRPr lang="en-IN" sz="1200" kern="1200" dirty="0" smtClean="0">
                  <a:solidFill>
                    <a:schemeClr val="tx1"/>
                  </a:solidFill>
                  <a:effectLst/>
                  <a:latin typeface="+mn-lt"/>
                  <a:ea typeface="+mn-ea"/>
                  <a:cs typeface="+mn-cs"/>
                </a:endParaRPr>
              </a:p>
              <a:p>
                <a:r>
                  <a:rPr lang="en-US" sz="1200" kern="1200" dirty="0">
                    <a:solidFill>
                      <a:schemeClr val="tx1"/>
                    </a:solidFill>
                    <a:effectLst/>
                    <a:latin typeface="+mn-lt"/>
                    <a:ea typeface="+mn-ea"/>
                    <a:cs typeface="+mn-cs"/>
                  </a:rPr>
                  <a:t>Even with our small sample size, if we were to use this </a:t>
                </a:r>
                <a:r>
                  <a:rPr lang="en-US" sz="1200" kern="1200" dirty="0" smtClean="0">
                    <a:solidFill>
                      <a:schemeClr val="tx1"/>
                    </a:solidFill>
                    <a:effectLst/>
                    <a:latin typeface="+mn-lt"/>
                    <a:ea typeface="+mn-ea"/>
                    <a:cs typeface="+mn-cs"/>
                  </a:rPr>
                  <a:t>formula</a:t>
                </a:r>
                <a:r>
                  <a:rPr lang="en-US" sz="1200" kern="1200" dirty="0">
                    <a:solidFill>
                      <a:schemeClr val="tx1"/>
                    </a:solidFill>
                    <a:effectLst/>
                    <a:latin typeface="+mn-lt"/>
                    <a:ea typeface="+mn-ea"/>
                    <a:cs typeface="+mn-cs"/>
                  </a:rPr>
                  <a:t>, we’d have a tedious and cumbersome set of calculations. Instead, we suggest using the following computational formula for within-group variation or </a:t>
                </a:r>
                <a:r>
                  <a:rPr lang="en-US" sz="1200" i="0" kern="1200" dirty="0">
                    <a:solidFill>
                      <a:schemeClr val="tx1"/>
                    </a:solidFill>
                    <a:effectLst/>
                    <a:latin typeface="+mn-lt"/>
                    <a:ea typeface="+mn-ea"/>
                    <a:cs typeface="+mn-cs"/>
                  </a:rPr>
                  <a:t>SSW</a:t>
                </a:r>
                <a:r>
                  <a:rPr lang="en-US" sz="1200" kern="1200" dirty="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SSW=</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𝑖</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𝑛</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kern="1200" dirty="0" smtClean="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𝑖</a:t>
                </a:r>
                <a:r>
                  <a:rPr lang="en-US"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squared scores from each </a:t>
                </a:r>
                <a:r>
                  <a:rPr lang="en-US" sz="1200" kern="1200" dirty="0" smtClean="0">
                    <a:solidFill>
                      <a:schemeClr val="tx1"/>
                    </a:solidFill>
                    <a:effectLst/>
                    <a:latin typeface="+mn-lt"/>
                    <a:ea typeface="+mn-ea"/>
                    <a:cs typeface="+mn-cs"/>
                  </a:rPr>
                  <a:t>sample</a:t>
                </a:r>
                <a:r>
                  <a:rPr lang="en-US" sz="1200" kern="1200" dirty="0" smtClean="0">
                    <a:solidFill>
                      <a:schemeClr val="tx1"/>
                    </a:solidFill>
                    <a:effectLst/>
                    <a:latin typeface="+mn-lt"/>
                    <a:ea typeface="+mn-ea"/>
                    <a:cs typeface="+mn-cs"/>
                  </a:rPr>
                  <a:t>, </a:t>
                </a:r>
                <a:r>
                  <a:rPr lang="en-IN" sz="1200" i="0" kern="1200" smtClean="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smtClean="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b="0" i="0" kern="1200" smtClean="0">
                    <a:solidFill>
                      <a:schemeClr val="tx1"/>
                    </a:solidFill>
                    <a:effectLst/>
                    <a:latin typeface="Cambria Math"/>
                    <a:ea typeface="+mn-ea"/>
                    <a:cs typeface="+mn-cs"/>
                  </a:rPr>
                  <a:t>  </a:t>
                </a:r>
                <a:r>
                  <a:rPr lang="en-IN" sz="1200" b="0" i="0" kern="1200" smtClean="0">
                    <a:solidFill>
                      <a:schemeClr val="tx1"/>
                    </a:solidFill>
                    <a:effectLst/>
                    <a:latin typeface="Cambria Math"/>
                    <a:ea typeface="+mn-ea"/>
                    <a:cs typeface="+mn-cs"/>
                  </a:rPr>
                  <a:t>〗</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sum of the scores of each </a:t>
                </a:r>
                <a:r>
                  <a:rPr lang="en-US" sz="1200" kern="1200" dirty="0" smtClean="0">
                    <a:solidFill>
                      <a:schemeClr val="tx1"/>
                    </a:solidFill>
                    <a:effectLst/>
                    <a:latin typeface="+mn-lt"/>
                    <a:ea typeface="+mn-ea"/>
                    <a:cs typeface="+mn-cs"/>
                  </a:rPr>
                  <a:t>sample</a:t>
                </a:r>
                <a:r>
                  <a:rPr lang="en-US" sz="1200" kern="1200" dirty="0" smtClean="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𝑛</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𝑘</a:t>
                </a:r>
                <a:r>
                  <a:rPr lang="en-US" sz="1200" kern="1200" dirty="0" smtClean="0">
                    <a:solidFill>
                      <a:schemeClr val="tx1"/>
                    </a:solidFill>
                    <a:effectLst/>
                    <a:latin typeface="+mn-lt"/>
                    <a:ea typeface="+mn-ea"/>
                    <a:cs typeface="+mn-cs"/>
                  </a:rPr>
                  <a:t> is </a:t>
                </a:r>
                <a:r>
                  <a:rPr lang="en-US" sz="1200" kern="1200" dirty="0">
                    <a:solidFill>
                      <a:schemeClr val="tx1"/>
                    </a:solidFill>
                    <a:effectLst/>
                    <a:latin typeface="+mn-lt"/>
                    <a:ea typeface="+mn-ea"/>
                    <a:cs typeface="+mn-cs"/>
                  </a:rPr>
                  <a:t>the number of cases in a </a:t>
                </a:r>
                <a:r>
                  <a:rPr lang="en-US" sz="1200" kern="1200" dirty="0" smtClean="0">
                    <a:solidFill>
                      <a:schemeClr val="tx1"/>
                    </a:solidFill>
                    <a:effectLst/>
                    <a:latin typeface="+mn-lt"/>
                    <a:ea typeface="+mn-ea"/>
                    <a:cs typeface="+mn-cs"/>
                  </a:rPr>
                  <a:t>sample.</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Together, the explained (</a:t>
                </a:r>
                <a:r>
                  <a:rPr lang="en-US" sz="1200" i="1" kern="1200" dirty="0">
                    <a:solidFill>
                      <a:schemeClr val="tx1"/>
                    </a:solidFill>
                    <a:effectLst/>
                    <a:latin typeface="+mn-lt"/>
                    <a:ea typeface="+mn-ea"/>
                    <a:cs typeface="+mn-cs"/>
                  </a:rPr>
                  <a:t>SSB</a:t>
                </a:r>
                <a:r>
                  <a:rPr lang="en-US" sz="1200" kern="1200" dirty="0">
                    <a:solidFill>
                      <a:schemeClr val="tx1"/>
                    </a:solidFill>
                    <a:effectLst/>
                    <a:latin typeface="+mn-lt"/>
                    <a:ea typeface="+mn-ea"/>
                    <a:cs typeface="+mn-cs"/>
                  </a:rPr>
                  <a:t>) and unexplained (</a:t>
                </a:r>
                <a:r>
                  <a:rPr lang="en-US" sz="1200" i="1" kern="1200" dirty="0">
                    <a:solidFill>
                      <a:schemeClr val="tx1"/>
                    </a:solidFill>
                    <a:effectLst/>
                    <a:latin typeface="+mn-lt"/>
                    <a:ea typeface="+mn-ea"/>
                    <a:cs typeface="+mn-cs"/>
                  </a:rPr>
                  <a:t>SSW</a:t>
                </a:r>
                <a:r>
                  <a:rPr lang="en-US" sz="1200" kern="1200" dirty="0">
                    <a:solidFill>
                      <a:schemeClr val="tx1"/>
                    </a:solidFill>
                    <a:effectLst/>
                    <a:latin typeface="+mn-lt"/>
                    <a:ea typeface="+mn-ea"/>
                    <a:cs typeface="+mn-cs"/>
                  </a:rPr>
                  <a:t>) variances compose the amount of total variation in scores.</a:t>
                </a:r>
                <a:endParaRPr lang="en-US" sz="1200" kern="1200" dirty="0">
                  <a:solidFill>
                    <a:schemeClr val="tx1"/>
                  </a:solidFill>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978656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b="1" dirty="0"/>
                  <a:t>Total sum of squares: </a:t>
                </a:r>
                <a:r>
                  <a:rPr lang="en-US" sz="1200" kern="1200" dirty="0">
                    <a:solidFill>
                      <a:schemeClr val="tx1"/>
                    </a:solidFill>
                    <a:effectLst/>
                    <a:latin typeface="+mn-lt"/>
                    <a:ea typeface="+mn-ea"/>
                    <a:cs typeface="+mn-cs"/>
                  </a:rPr>
                  <a:t>The </a:t>
                </a:r>
                <a:r>
                  <a:rPr lang="en-US" sz="1200" b="0" kern="1200" dirty="0">
                    <a:solidFill>
                      <a:schemeClr val="tx1"/>
                    </a:solidFill>
                    <a:effectLst/>
                    <a:latin typeface="+mn-lt"/>
                    <a:ea typeface="+mn-ea"/>
                    <a:cs typeface="+mn-cs"/>
                  </a:rPr>
                  <a:t>total sum of squares </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total variation in scores, calculated by adding SSB and SSW</a:t>
                </a:r>
                <a:r>
                  <a:rPr lang="en-US" sz="1200" i="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a:t>
                </a:r>
                <a:r>
                  <a:rPr lang="en-US" sz="1200" i="0" kern="1200" dirty="0">
                    <a:solidFill>
                      <a:schemeClr val="tx1"/>
                    </a:solidFill>
                    <a:effectLst/>
                    <a:latin typeface="+mn-lt"/>
                    <a:ea typeface="+mn-ea"/>
                    <a:cs typeface="+mn-cs"/>
                  </a:rPr>
                  <a:t>SST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be represented by</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SST</m:t>
                    </m:r>
                    <m:r>
                      <a:rPr lang="en-US" sz="1200" kern="1200">
                        <a:solidFill>
                          <a:schemeClr val="tx1"/>
                        </a:solidFill>
                        <a:effectLst/>
                        <a:latin typeface="Cambria Math" panose="02040503050406030204" pitchFamily="18" charset="0"/>
                        <a:ea typeface="+mn-ea"/>
                        <a:cs typeface="+mn-cs"/>
                      </a:rPr>
                      <m:t>=</m:t>
                    </m:r>
                    <m:nary>
                      <m:naryPr>
                        <m:chr m:val="∑"/>
                        <m:limLoc m:val="undOvr"/>
                        <m:subHide m:val="on"/>
                        <m:supHide m:val="on"/>
                        <m:ctrlPr>
                          <a:rPr lang="en-IN" sz="1200" i="1" kern="1200">
                            <a:solidFill>
                              <a:schemeClr val="tx1"/>
                            </a:solidFill>
                            <a:effectLst/>
                            <a:latin typeface="Cambria Math" panose="02040503050406030204" pitchFamily="18" charset="0"/>
                            <a:ea typeface="+mn-ea"/>
                            <a:cs typeface="+mn-cs"/>
                          </a:rPr>
                        </m:ctrlPr>
                      </m:naryPr>
                      <m:sub/>
                      <m:sup/>
                      <m:e>
                        <m:sSup>
                          <m:sSupPr>
                            <m:ctrlPr>
                              <a:rPr lang="en-IN" sz="1200" i="1" kern="1200">
                                <a:solidFill>
                                  <a:schemeClr val="tx1"/>
                                </a:solidFill>
                                <a:effectLst/>
                                <a:latin typeface="Cambria Math" panose="02040503050406030204" pitchFamily="18" charset="0"/>
                                <a:ea typeface="+mn-ea"/>
                                <a:cs typeface="+mn-cs"/>
                              </a:rPr>
                            </m:ctrlPr>
                          </m:sSupPr>
                          <m:e>
                            <m:d>
                              <m:dPr>
                                <m:ctrlPr>
                                  <a:rPr lang="en-IN" sz="1200" i="1" kern="1200">
                                    <a:solidFill>
                                      <a:schemeClr val="tx1"/>
                                    </a:solidFill>
                                    <a:effectLst/>
                                    <a:latin typeface="Cambria Math" panose="02040503050406030204" pitchFamily="18" charset="0"/>
                                    <a:ea typeface="+mn-ea"/>
                                    <a:cs typeface="+mn-cs"/>
                                  </a:rPr>
                                </m:ctrlPr>
                              </m:dPr>
                              <m:e>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𝑖</m:t>
                                    </m:r>
                                  </m:sub>
                                </m:sSub>
                                <m:r>
                                  <a:rPr lang="en-US" sz="1200" i="1" kern="1200">
                                    <a:solidFill>
                                      <a:schemeClr val="tx1"/>
                                    </a:solidFill>
                                    <a:effectLst/>
                                    <a:latin typeface="Cambria Math" panose="02040503050406030204" pitchFamily="18" charset="0"/>
                                    <a:ea typeface="+mn-ea"/>
                                    <a:cs typeface="+mn-cs"/>
                                  </a:rPr>
                                  <m:t>−</m:t>
                                </m:r>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e>
                            </m:d>
                          </m:e>
                          <m:sup>
                            <m:r>
                              <a:rPr lang="en-US" sz="1200" kern="1200">
                                <a:solidFill>
                                  <a:schemeClr val="tx1"/>
                                </a:solidFill>
                                <a:effectLst/>
                                <a:latin typeface="Cambria Math" panose="02040503050406030204" pitchFamily="18" charset="0"/>
                                <a:ea typeface="+mn-ea"/>
                                <a:cs typeface="+mn-cs"/>
                              </a:rPr>
                              <m:t>2</m:t>
                            </m:r>
                          </m:sup>
                        </m:sSup>
                        <m:r>
                          <a:rPr lang="en-US" sz="1200" kern="1200">
                            <a:solidFill>
                              <a:schemeClr val="tx1"/>
                            </a:solidFill>
                            <a:effectLst/>
                            <a:latin typeface="Cambria Math" panose="02040503050406030204" pitchFamily="18" charset="0"/>
                            <a:ea typeface="+mn-ea"/>
                            <a:cs typeface="+mn-cs"/>
                          </a:rPr>
                          <m:t>=</m:t>
                        </m:r>
                        <m:r>
                          <m:rPr>
                            <m:sty m:val="p"/>
                          </m:rPr>
                          <a:rPr lang="en-US" sz="1200" i="0" kern="1200">
                            <a:solidFill>
                              <a:schemeClr val="tx1"/>
                            </a:solidFill>
                            <a:effectLst/>
                            <a:latin typeface="Cambria Math" panose="02040503050406030204" pitchFamily="18" charset="0"/>
                            <a:ea typeface="+mn-ea"/>
                            <a:cs typeface="+mn-cs"/>
                          </a:rPr>
                          <m:t>SSB</m:t>
                        </m:r>
                        <m:r>
                          <a:rPr lang="en-US" sz="1200" kern="1200">
                            <a:solidFill>
                              <a:schemeClr val="tx1"/>
                            </a:solidFill>
                            <a:effectLst/>
                            <a:latin typeface="Cambria Math" panose="02040503050406030204" pitchFamily="18" charset="0"/>
                            <a:ea typeface="+mn-ea"/>
                            <a:cs typeface="+mn-cs"/>
                          </a:rPr>
                          <m:t>+</m:t>
                        </m:r>
                        <m:r>
                          <m:rPr>
                            <m:sty m:val="p"/>
                          </m:rPr>
                          <a:rPr lang="en-US" sz="1200" i="0" kern="1200">
                            <a:solidFill>
                              <a:schemeClr val="tx1"/>
                            </a:solidFill>
                            <a:effectLst/>
                            <a:latin typeface="Cambria Math" panose="02040503050406030204" pitchFamily="18" charset="0"/>
                            <a:ea typeface="+mn-ea"/>
                            <a:cs typeface="+mn-cs"/>
                          </a:rPr>
                          <m:t>SSW</m:t>
                        </m:r>
                      </m:e>
                    </m:nary>
                  </m:oMath>
                </a14:m>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𝑌</m:t>
                        </m:r>
                      </m:e>
                      <m:sub>
                        <m:r>
                          <a:rPr lang="en-US" sz="1200" i="1" kern="1200">
                            <a:solidFill>
                              <a:schemeClr val="tx1"/>
                            </a:solidFill>
                            <a:effectLst/>
                            <a:latin typeface="Cambria Math" panose="02040503050406030204" pitchFamily="18" charset="0"/>
                            <a:ea typeface="+mn-ea"/>
                            <a:cs typeface="+mn-cs"/>
                          </a:rPr>
                          <m:t>𝑖</m:t>
                        </m:r>
                      </m:sub>
                    </m:sSub>
                  </m:oMath>
                </a14:m>
                <a:r>
                  <a:rPr lang="en-US" sz="1200" kern="1200" dirty="0" smtClean="0">
                    <a:solidFill>
                      <a:schemeClr val="tx1"/>
                    </a:solidFill>
                    <a:effectLst/>
                    <a:latin typeface="+mn-lt"/>
                    <a:ea typeface="+mn-ea"/>
                    <a:cs typeface="+mn-cs"/>
                  </a:rPr>
                  <a:t> is each </a:t>
                </a:r>
                <a:r>
                  <a:rPr lang="en-US" sz="1200" kern="1200" dirty="0">
                    <a:solidFill>
                      <a:schemeClr val="tx1"/>
                    </a:solidFill>
                    <a:effectLst/>
                    <a:latin typeface="+mn-lt"/>
                    <a:ea typeface="+mn-ea"/>
                    <a:cs typeface="+mn-cs"/>
                  </a:rPr>
                  <a:t>individual </a:t>
                </a:r>
                <a:r>
                  <a:rPr lang="en-US" sz="1200" kern="1200" dirty="0" smtClean="0">
                    <a:solidFill>
                      <a:schemeClr val="tx1"/>
                    </a:solidFill>
                    <a:effectLst/>
                    <a:latin typeface="+mn-lt"/>
                    <a:ea typeface="+mn-ea"/>
                    <a:cs typeface="+mn-cs"/>
                  </a:rPr>
                  <a:t>score, and </a:t>
                </a:r>
                <a14:m>
                  <m:oMath xmlns:m="http://schemas.openxmlformats.org/officeDocument/2006/math">
                    <m:acc>
                      <m:accPr>
                        <m:chr m:val="̅"/>
                        <m:ctrlPr>
                          <a:rPr lang="en-IN"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𝑌</m:t>
                        </m:r>
                      </m:e>
                    </m:acc>
                    <m:r>
                      <a:rPr lang="en-US" sz="1200" b="0" i="1" kern="1200" smtClean="0">
                        <a:solidFill>
                          <a:schemeClr val="tx1"/>
                        </a:solidFill>
                        <a:effectLst/>
                        <a:latin typeface="Cambria Math"/>
                        <a:ea typeface="+mn-ea"/>
                        <a:cs typeface="+mn-cs"/>
                      </a:rPr>
                      <m:t> </m:t>
                    </m:r>
                  </m:oMath>
                </a14:m>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the overall </a:t>
                </a:r>
                <a:r>
                  <a:rPr lang="en-US" sz="1200" kern="1200" dirty="0" smtClean="0">
                    <a:solidFill>
                      <a:schemeClr val="tx1"/>
                    </a:solidFill>
                    <a:effectLst/>
                    <a:latin typeface="+mn-lt"/>
                    <a:ea typeface="+mn-ea"/>
                    <a:cs typeface="+mn-cs"/>
                  </a:rPr>
                  <a:t>mean.</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second part of estimating the between-group and within-group variances is calculating the degrees of freedom. For </a:t>
                </a:r>
                <a:r>
                  <a:rPr lang="en-US" sz="1200" i="0" kern="1200" dirty="0">
                    <a:solidFill>
                      <a:schemeClr val="tx1"/>
                    </a:solidFill>
                    <a:effectLst/>
                    <a:latin typeface="+mn-lt"/>
                    <a:ea typeface="+mn-ea"/>
                    <a:cs typeface="+mn-cs"/>
                  </a:rPr>
                  <a:t>SSB</a:t>
                </a:r>
                <a:r>
                  <a:rPr lang="en-US" sz="1200" kern="1200" dirty="0">
                    <a:solidFill>
                      <a:schemeClr val="tx1"/>
                    </a:solidFill>
                    <a:effectLst/>
                    <a:latin typeface="+mn-lt"/>
                    <a:ea typeface="+mn-ea"/>
                    <a:cs typeface="+mn-cs"/>
                  </a:rPr>
                  <a:t>, the degrees of freedom are determined </a:t>
                </a:r>
                <a:r>
                  <a:rPr lang="en-US" sz="1200" kern="1200" dirty="0" smtClean="0">
                    <a:solidFill>
                      <a:schemeClr val="tx1"/>
                    </a:solidFill>
                    <a:effectLst/>
                    <a:latin typeface="+mn-lt"/>
                    <a:ea typeface="+mn-ea"/>
                    <a:cs typeface="+mn-cs"/>
                  </a:rPr>
                  <a:t>by</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b</m:t>
                        </m:r>
                      </m:sub>
                    </m:sSub>
                    <m:r>
                      <a:rPr lang="en-US" sz="1200" i="0"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𝑘</m:t>
                    </m:r>
                    <m:r>
                      <a:rPr lang="en-US" sz="1200" i="1" kern="1200">
                        <a:solidFill>
                          <a:schemeClr val="tx1"/>
                        </a:solidFill>
                        <a:effectLst/>
                        <a:latin typeface="Cambria Math" panose="02040503050406030204" pitchFamily="18" charset="0"/>
                        <a:ea typeface="+mn-ea"/>
                        <a:cs typeface="+mn-cs"/>
                      </a:rPr>
                      <m:t>−</m:t>
                    </m:r>
                    <m:r>
                      <a:rPr lang="en-US" sz="1200" kern="1200">
                        <a:solidFill>
                          <a:schemeClr val="tx1"/>
                        </a:solidFill>
                        <a:effectLst/>
                        <a:latin typeface="Cambria Math" panose="02040503050406030204" pitchFamily="18" charset="0"/>
                        <a:ea typeface="+mn-ea"/>
                        <a:cs typeface="+mn-cs"/>
                      </a:rPr>
                      <m:t>1</m:t>
                    </m:r>
                  </m:oMath>
                </a14:m>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a:t>
                </a:r>
                <a:r>
                  <a:rPr lang="en-US" sz="1200" i="1" kern="1200" dirty="0">
                    <a:solidFill>
                      <a:schemeClr val="tx1"/>
                    </a:solidFill>
                    <a:effectLst/>
                    <a:latin typeface="+mn-lt"/>
                    <a:ea typeface="+mn-ea"/>
                    <a:cs typeface="+mn-cs"/>
                  </a:rPr>
                  <a:t>k </a:t>
                </a:r>
                <a:r>
                  <a:rPr lang="en-US" sz="1200" kern="1200" dirty="0">
                    <a:solidFill>
                      <a:schemeClr val="tx1"/>
                    </a:solidFill>
                    <a:effectLst/>
                    <a:latin typeface="+mn-lt"/>
                    <a:ea typeface="+mn-ea"/>
                    <a:cs typeface="+mn-cs"/>
                  </a:rPr>
                  <a:t>is the number of samples.</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a:t>
                </a:r>
                <a:r>
                  <a:rPr lang="en-US" sz="1200" i="0" kern="1200" dirty="0">
                    <a:solidFill>
                      <a:schemeClr val="tx1"/>
                    </a:solidFill>
                    <a:effectLst/>
                    <a:latin typeface="+mn-lt"/>
                    <a:ea typeface="+mn-ea"/>
                    <a:cs typeface="+mn-cs"/>
                  </a:rPr>
                  <a:t>SSW</a:t>
                </a:r>
                <a:r>
                  <a:rPr lang="en-US" sz="1200" kern="1200" dirty="0">
                    <a:solidFill>
                      <a:schemeClr val="tx1"/>
                    </a:solidFill>
                    <a:effectLst/>
                    <a:latin typeface="+mn-lt"/>
                    <a:ea typeface="+mn-ea"/>
                    <a:cs typeface="+mn-cs"/>
                  </a:rPr>
                  <a:t>, the degrees of freedom are determined by</a:t>
                </a:r>
                <a:endParaRPr lang="en-IN" sz="1200" kern="1200" dirty="0">
                  <a:solidFill>
                    <a:schemeClr val="tx1"/>
                  </a:solidFill>
                  <a:effectLst/>
                  <a:latin typeface="+mn-lt"/>
                  <a:ea typeface="+mn-ea"/>
                  <a:cs typeface="+mn-cs"/>
                </a:endParaRPr>
              </a:p>
              <a:p>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w</m:t>
                        </m:r>
                      </m:sub>
                    </m:sSub>
                    <m:r>
                      <a:rPr lang="en-US" sz="1200" i="0"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𝑁</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𝑘</m:t>
                    </m:r>
                  </m:oMath>
                </a14:m>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N </a:t>
                </a:r>
                <a:r>
                  <a:rPr lang="en-US" sz="1200" kern="1200" dirty="0" smtClean="0">
                    <a:solidFill>
                      <a:schemeClr val="tx1"/>
                    </a:solidFill>
                    <a:effectLst/>
                    <a:latin typeface="+mn-lt"/>
                    <a:ea typeface="+mn-ea"/>
                    <a:cs typeface="+mn-cs"/>
                  </a:rPr>
                  <a:t>is the </a:t>
                </a:r>
                <a:r>
                  <a:rPr lang="en-US" sz="1200" kern="1200" dirty="0">
                    <a:solidFill>
                      <a:schemeClr val="tx1"/>
                    </a:solidFill>
                    <a:effectLst/>
                    <a:latin typeface="+mn-lt"/>
                    <a:ea typeface="+mn-ea"/>
                    <a:cs typeface="+mn-cs"/>
                  </a:rPr>
                  <a:t>total number of </a:t>
                </a:r>
                <a:r>
                  <a:rPr lang="en-US" sz="1200" kern="1200" dirty="0" smtClean="0">
                    <a:solidFill>
                      <a:schemeClr val="tx1"/>
                    </a:solidFill>
                    <a:effectLst/>
                    <a:latin typeface="+mn-lt"/>
                    <a:ea typeface="+mn-ea"/>
                    <a:cs typeface="+mn-cs"/>
                  </a:rPr>
                  <a:t>cases and </a:t>
                </a:r>
                <a:r>
                  <a:rPr lang="en-US" sz="1200" i="1" kern="1200" dirty="0" smtClean="0">
                    <a:solidFill>
                      <a:schemeClr val="tx1"/>
                    </a:solidFill>
                    <a:effectLst/>
                    <a:latin typeface="+mn-lt"/>
                    <a:ea typeface="+mn-ea"/>
                    <a:cs typeface="+mn-cs"/>
                  </a:rPr>
                  <a:t>k </a:t>
                </a:r>
                <a:r>
                  <a:rPr lang="en-US" sz="1200" kern="1200" dirty="0" smtClean="0">
                    <a:solidFill>
                      <a:schemeClr val="tx1"/>
                    </a:solidFill>
                    <a:effectLst/>
                    <a:latin typeface="+mn-lt"/>
                    <a:ea typeface="+mn-ea"/>
                    <a:cs typeface="+mn-cs"/>
                  </a:rPr>
                  <a:t>is the </a:t>
                </a:r>
                <a:r>
                  <a:rPr lang="en-US" sz="1200" kern="1200" dirty="0">
                    <a:solidFill>
                      <a:schemeClr val="tx1"/>
                    </a:solidFill>
                    <a:effectLst/>
                    <a:latin typeface="+mn-lt"/>
                    <a:ea typeface="+mn-ea"/>
                    <a:cs typeface="+mn-cs"/>
                  </a:rPr>
                  <a:t>number of </a:t>
                </a:r>
                <a:r>
                  <a:rPr lang="en-US" sz="1200" kern="1200" dirty="0" smtClean="0">
                    <a:solidFill>
                      <a:schemeClr val="tx1"/>
                    </a:solidFill>
                    <a:effectLst/>
                    <a:latin typeface="+mn-lt"/>
                    <a:ea typeface="+mn-ea"/>
                    <a:cs typeface="+mn-cs"/>
                  </a:rPr>
                  <a:t>samples.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Mean square between: </a:t>
                </a:r>
                <a:r>
                  <a:rPr lang="en-US" sz="1200" b="0"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stimating the between-group variance by calculating </a:t>
                </a:r>
                <a:r>
                  <a:rPr lang="en-US" sz="1200" b="0" kern="1200" dirty="0">
                    <a:solidFill>
                      <a:schemeClr val="tx1"/>
                    </a:solidFill>
                    <a:effectLst/>
                    <a:latin typeface="+mn-lt"/>
                    <a:ea typeface="+mn-ea"/>
                    <a:cs typeface="+mn-cs"/>
                  </a:rPr>
                  <a:t>mean square </a:t>
                </a:r>
                <a:r>
                  <a:rPr lang="en-US" sz="1200" b="0" kern="1200" dirty="0" smtClean="0">
                    <a:solidFill>
                      <a:schemeClr val="tx1"/>
                    </a:solidFill>
                    <a:effectLst/>
                    <a:latin typeface="+mn-lt"/>
                    <a:ea typeface="+mn-ea"/>
                    <a:cs typeface="+mn-cs"/>
                  </a:rPr>
                  <a:t>between,</a:t>
                </a:r>
                <a:r>
                  <a:rPr lang="en-US" sz="1200" b="0" kern="1200" baseline="0" dirty="0" smtClean="0">
                    <a:solidFill>
                      <a:schemeClr val="tx1"/>
                    </a:solidFill>
                    <a:effectLst/>
                    <a:latin typeface="+mn-lt"/>
                    <a:ea typeface="+mn-ea"/>
                    <a:cs typeface="+mn-cs"/>
                  </a:rPr>
                  <a:t> which is </a:t>
                </a:r>
                <a:r>
                  <a:rPr lang="en-US" sz="1200" b="0" i="0" kern="1200" baseline="0" dirty="0" smtClean="0">
                    <a:solidFill>
                      <a:schemeClr val="tx1"/>
                    </a:solidFill>
                    <a:effectLst/>
                    <a:latin typeface="+mn-lt"/>
                    <a:ea typeface="+mn-ea"/>
                    <a:cs typeface="+mn-cs"/>
                  </a:rPr>
                  <a:t>the s</a:t>
                </a:r>
                <a:r>
                  <a:rPr lang="en-US" sz="1200" i="0" kern="1200" dirty="0" smtClean="0">
                    <a:solidFill>
                      <a:schemeClr val="tx1"/>
                    </a:solidFill>
                    <a:effectLst/>
                    <a:latin typeface="+mn-lt"/>
                    <a:ea typeface="+mn-ea"/>
                    <a:cs typeface="+mn-cs"/>
                  </a:rPr>
                  <a:t>um </a:t>
                </a:r>
                <a:r>
                  <a:rPr lang="en-US" sz="1200" i="0" kern="1200" dirty="0">
                    <a:solidFill>
                      <a:schemeClr val="tx1"/>
                    </a:solidFill>
                    <a:effectLst/>
                    <a:latin typeface="+mn-lt"/>
                    <a:ea typeface="+mn-ea"/>
                    <a:cs typeface="+mn-cs"/>
                  </a:rPr>
                  <a:t>of squares between divided by its corresponding degrees of </a:t>
                </a:r>
                <a:r>
                  <a:rPr lang="en-US" sz="1200" i="0" kern="1200" dirty="0" smtClean="0">
                    <a:solidFill>
                      <a:schemeClr val="tx1"/>
                    </a:solidFill>
                    <a:effectLst/>
                    <a:latin typeface="+mn-lt"/>
                    <a:ea typeface="+mn-ea"/>
                    <a:cs typeface="+mn-cs"/>
                  </a:rPr>
                  <a:t>freedom.</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Simply </a:t>
                </a:r>
                <a:r>
                  <a:rPr lang="en-US" sz="1200" i="0" kern="1200" dirty="0">
                    <a:solidFill>
                      <a:schemeClr val="tx1"/>
                    </a:solidFill>
                    <a:effectLst/>
                    <a:latin typeface="+mn-lt"/>
                    <a:ea typeface="+mn-ea"/>
                    <a:cs typeface="+mn-cs"/>
                  </a:rPr>
                  <a:t>stated, mean squares are averages computed by dividing each sum of squares </a:t>
                </a:r>
                <a:r>
                  <a:rPr lang="en-US" sz="1200" kern="1200" dirty="0">
                    <a:solidFill>
                      <a:schemeClr val="tx1"/>
                    </a:solidFill>
                    <a:effectLst/>
                    <a:latin typeface="+mn-lt"/>
                    <a:ea typeface="+mn-ea"/>
                    <a:cs typeface="+mn-cs"/>
                  </a:rPr>
                  <a:t>by its corresponding degrees of freedom. Mean square between can be represented by</a:t>
                </a:r>
                <a:r>
                  <a:rPr lang="en-IN" sz="1200" kern="1200" baseline="0" dirty="0" smtClean="0">
                    <a:solidFill>
                      <a:schemeClr val="tx1"/>
                    </a:solidFill>
                    <a:effectLst/>
                    <a:latin typeface="+mn-lt"/>
                    <a:ea typeface="+mn-ea"/>
                    <a:cs typeface="+mn-cs"/>
                  </a:rPr>
                  <a:t> </a:t>
                </a:r>
                <a14:m>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Mean</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square</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between</m:t>
                    </m:r>
                    <m:r>
                      <a:rPr lang="en-US" sz="1200" i="1" kern="1200">
                        <a:solidFill>
                          <a:schemeClr val="tx1"/>
                        </a:solidFill>
                        <a:effectLst/>
                        <a:latin typeface="Cambria Math" panose="02040503050406030204" pitchFamily="18" charset="0"/>
                        <a:ea typeface="+mn-ea"/>
                        <a:cs typeface="+mn-cs"/>
                      </a:rPr>
                      <m:t>= </m:t>
                    </m:r>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SSB</m:t>
                        </m:r>
                      </m:num>
                      <m:den>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b</m:t>
                            </m:r>
                          </m:sub>
                        </m:sSub>
                      </m:den>
                    </m:f>
                  </m:oMath>
                </a14:m>
                <a:r>
                  <a:rPr lang="en-US" sz="1200" i="0" kern="1200" dirty="0" smtClean="0">
                    <a:solidFill>
                      <a:schemeClr val="tx1"/>
                    </a:solidFill>
                    <a:effectLst/>
                    <a:latin typeface="+mn-lt"/>
                    <a:ea typeface="+mn-ea"/>
                    <a:cs typeface="+mn-cs"/>
                  </a:rPr>
                  <a:t>.</a:t>
                </a:r>
                <a:endParaRPr lang="en-IN" sz="1200" i="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Mean </a:t>
                </a:r>
                <a:r>
                  <a:rPr lang="en-US" sz="1200" b="0" i="0" kern="1200" dirty="0">
                    <a:solidFill>
                      <a:schemeClr val="tx1"/>
                    </a:solidFill>
                    <a:effectLst/>
                    <a:latin typeface="+mn-lt"/>
                    <a:ea typeface="+mn-ea"/>
                    <a:cs typeface="+mn-cs"/>
                  </a:rPr>
                  <a:t>square </a:t>
                </a:r>
                <a:r>
                  <a:rPr lang="en-US" sz="1200" b="0" i="0" kern="1200" dirty="0" smtClean="0">
                    <a:solidFill>
                      <a:schemeClr val="tx1"/>
                    </a:solidFill>
                    <a:effectLst/>
                    <a:latin typeface="+mn-lt"/>
                    <a:ea typeface="+mn-ea"/>
                    <a:cs typeface="+mn-cs"/>
                  </a:rPr>
                  <a:t>within: Estimating the within-group variance by</a:t>
                </a:r>
                <a:r>
                  <a:rPr lang="en-US" sz="1200" b="0" i="0" kern="1200" baseline="0" dirty="0" smtClean="0">
                    <a:solidFill>
                      <a:schemeClr val="tx1"/>
                    </a:solidFill>
                    <a:effectLst/>
                    <a:latin typeface="+mn-lt"/>
                    <a:ea typeface="+mn-ea"/>
                    <a:cs typeface="+mn-cs"/>
                  </a:rPr>
                  <a:t> calculating mean square within, which is the s</a:t>
                </a:r>
                <a:r>
                  <a:rPr lang="en-US" sz="1200" b="0" i="0" kern="1200" dirty="0" smtClean="0">
                    <a:solidFill>
                      <a:schemeClr val="tx1"/>
                    </a:solidFill>
                    <a:effectLst/>
                    <a:latin typeface="+mn-lt"/>
                    <a:ea typeface="+mn-ea"/>
                    <a:cs typeface="+mn-cs"/>
                  </a:rPr>
                  <a:t>um </a:t>
                </a:r>
                <a:r>
                  <a:rPr lang="en-US" sz="1200" b="0" i="0" kern="1200" dirty="0">
                    <a:solidFill>
                      <a:schemeClr val="tx1"/>
                    </a:solidFill>
                    <a:effectLst/>
                    <a:latin typeface="+mn-lt"/>
                    <a:ea typeface="+mn-ea"/>
                    <a:cs typeface="+mn-cs"/>
                  </a:rPr>
                  <a:t>of squares within divided by its corresponding degrees of </a:t>
                </a:r>
                <a:r>
                  <a:rPr lang="en-US" sz="1200" b="0" i="0" kern="1200" dirty="0" smtClean="0">
                    <a:solidFill>
                      <a:schemeClr val="tx1"/>
                    </a:solidFill>
                    <a:effectLst/>
                    <a:latin typeface="+mn-lt"/>
                    <a:ea typeface="+mn-ea"/>
                    <a:cs typeface="+mn-cs"/>
                  </a:rPr>
                  <a:t>freedom,</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can </a:t>
                </a:r>
                <a:r>
                  <a:rPr lang="en-US" sz="1200" b="0" i="0" kern="1200" dirty="0">
                    <a:solidFill>
                      <a:schemeClr val="tx1"/>
                    </a:solidFill>
                    <a:effectLst/>
                    <a:latin typeface="+mn-lt"/>
                    <a:ea typeface="+mn-ea"/>
                    <a:cs typeface="+mn-cs"/>
                  </a:rPr>
                  <a:t>be represented by</a:t>
                </a:r>
                <a:r>
                  <a:rPr lang="en-IN" sz="1200" b="0" i="0" kern="1200" baseline="0" dirty="0" smtClean="0">
                    <a:solidFill>
                      <a:schemeClr val="tx1"/>
                    </a:solidFill>
                    <a:effectLst/>
                    <a:latin typeface="+mn-lt"/>
                    <a:ea typeface="+mn-ea"/>
                    <a:cs typeface="+mn-cs"/>
                  </a:rPr>
                  <a:t> </a:t>
                </a:r>
                <a14:m>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Mean</m:t>
                    </m:r>
                    <m:r>
                      <a:rPr lang="en-US" sz="1200" b="0" i="0" kern="1200" smtClean="0">
                        <a:solidFill>
                          <a:schemeClr val="tx1"/>
                        </a:solidFill>
                        <a:effectLst/>
                        <a:latin typeface="Cambria Math"/>
                        <a:ea typeface="+mn-ea"/>
                        <a:cs typeface="+mn-cs"/>
                      </a:rPr>
                      <m:t> </m:t>
                    </m:r>
                    <m:r>
                      <m:rPr>
                        <m:sty m:val="p"/>
                      </m:rPr>
                      <a:rPr lang="en-US" sz="1200" kern="1200">
                        <a:solidFill>
                          <a:schemeClr val="tx1"/>
                        </a:solidFill>
                        <a:effectLst/>
                        <a:latin typeface="Cambria Math" panose="02040503050406030204" pitchFamily="18" charset="0"/>
                        <a:ea typeface="+mn-ea"/>
                        <a:cs typeface="+mn-cs"/>
                      </a:rPr>
                      <m:t>square</m:t>
                    </m:r>
                    <m:r>
                      <a:rPr lang="en-US" sz="1200" b="0" i="0" kern="1200" smtClean="0">
                        <a:solidFill>
                          <a:schemeClr val="tx1"/>
                        </a:solidFill>
                        <a:effectLst/>
                        <a:latin typeface="Cambria Math"/>
                        <a:ea typeface="+mn-ea"/>
                        <a:cs typeface="+mn-cs"/>
                      </a:rPr>
                      <m:t> </m:t>
                    </m:r>
                    <m:r>
                      <m:rPr>
                        <m:sty m:val="p"/>
                      </m:rPr>
                      <a:rPr lang="en-US" sz="1200" kern="1200">
                        <a:solidFill>
                          <a:schemeClr val="tx1"/>
                        </a:solidFill>
                        <a:effectLst/>
                        <a:latin typeface="Cambria Math" panose="02040503050406030204" pitchFamily="18" charset="0"/>
                        <a:ea typeface="+mn-ea"/>
                        <a:cs typeface="+mn-cs"/>
                      </a:rPr>
                      <m:t>within</m:t>
                    </m:r>
                    <m:r>
                      <a:rPr lang="en-US" sz="1200" kern="1200">
                        <a:solidFill>
                          <a:schemeClr val="tx1"/>
                        </a:solidFill>
                        <a:effectLst/>
                        <a:latin typeface="Cambria Math" panose="02040503050406030204" pitchFamily="18" charset="0"/>
                        <a:ea typeface="+mn-ea"/>
                        <a:cs typeface="+mn-cs"/>
                      </a:rPr>
                      <m:t>=</m:t>
                    </m:r>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kern="1200">
                            <a:solidFill>
                              <a:schemeClr val="tx1"/>
                            </a:solidFill>
                            <a:effectLst/>
                            <a:latin typeface="Cambria Math" panose="02040503050406030204" pitchFamily="18" charset="0"/>
                            <a:ea typeface="+mn-ea"/>
                            <a:cs typeface="+mn-cs"/>
                          </a:rPr>
                          <m:t>SSW</m:t>
                        </m:r>
                      </m:num>
                      <m:den>
                        <m:r>
                          <m:rPr>
                            <m:sty m:val="p"/>
                          </m:rPr>
                          <a:rPr lang="en-US" sz="120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kern="1200">
                                <a:solidFill>
                                  <a:schemeClr val="tx1"/>
                                </a:solidFill>
                                <a:effectLst/>
                                <a:latin typeface="Cambria Math" panose="02040503050406030204" pitchFamily="18" charset="0"/>
                                <a:ea typeface="+mn-ea"/>
                                <a:cs typeface="+mn-cs"/>
                              </a:rPr>
                              <m:t>f</m:t>
                            </m:r>
                          </m:e>
                          <m:sub>
                            <m:r>
                              <m:rPr>
                                <m:sty m:val="p"/>
                              </m:rPr>
                              <a:rPr lang="en-US" sz="1200" kern="1200">
                                <a:solidFill>
                                  <a:schemeClr val="tx1"/>
                                </a:solidFill>
                                <a:effectLst/>
                                <a:latin typeface="Cambria Math" panose="02040503050406030204" pitchFamily="18" charset="0"/>
                                <a:ea typeface="+mn-ea"/>
                                <a:cs typeface="+mn-cs"/>
                              </a:rPr>
                              <m:t>w</m:t>
                            </m:r>
                          </m:sub>
                        </m:sSub>
                      </m:den>
                    </m:f>
                  </m:oMath>
                </a14:m>
                <a:r>
                  <a:rPr lang="en-IN" sz="1200" kern="1200" dirty="0" smtClean="0">
                    <a:solidFill>
                      <a:schemeClr val="tx1"/>
                    </a:solidFill>
                    <a:effectLst/>
                    <a:latin typeface="Cambria Math" panose="02040503050406030204" pitchFamily="18" charset="0"/>
                    <a:ea typeface="+mn-ea"/>
                    <a:cs typeface="+mn-cs"/>
                  </a:rPr>
                  <a:t>.</a:t>
                </a:r>
                <a:endParaRPr lang="en-IN" sz="1200" kern="1200" dirty="0">
                  <a:solidFill>
                    <a:schemeClr val="tx1"/>
                  </a:solidFill>
                  <a:effectLst/>
                  <a:latin typeface="Cambria Math" panose="02040503050406030204" pitchFamily="18" charset="0"/>
                  <a:ea typeface="+mn-ea"/>
                  <a:cs typeface="+mn-cs"/>
                </a:endParaRPr>
              </a:p>
              <a:p>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b="1" dirty="0"/>
                  <a:t>Total sum of squares: </a:t>
                </a:r>
                <a:r>
                  <a:rPr lang="en-US" sz="1200" kern="1200" dirty="0">
                    <a:solidFill>
                      <a:schemeClr val="tx1"/>
                    </a:solidFill>
                    <a:effectLst/>
                    <a:latin typeface="+mn-lt"/>
                    <a:ea typeface="+mn-ea"/>
                    <a:cs typeface="+mn-cs"/>
                  </a:rPr>
                  <a:t>The </a:t>
                </a:r>
                <a:r>
                  <a:rPr lang="en-US" sz="1200" b="0" kern="1200" dirty="0">
                    <a:solidFill>
                      <a:schemeClr val="tx1"/>
                    </a:solidFill>
                    <a:effectLst/>
                    <a:latin typeface="+mn-lt"/>
                    <a:ea typeface="+mn-ea"/>
                    <a:cs typeface="+mn-cs"/>
                  </a:rPr>
                  <a:t>total sum of squares </a:t>
                </a:r>
                <a:r>
                  <a:rPr lang="en-US" sz="1200" i="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the </a:t>
                </a:r>
                <a:r>
                  <a:rPr lang="en-US" sz="1200" i="1" kern="1200" dirty="0">
                    <a:solidFill>
                      <a:schemeClr val="tx1"/>
                    </a:solidFill>
                    <a:effectLst/>
                    <a:latin typeface="+mn-lt"/>
                    <a:ea typeface="+mn-ea"/>
                    <a:cs typeface="+mn-cs"/>
                  </a:rPr>
                  <a:t>total variation in scores, calculated by adding SSB and SSW</a:t>
                </a:r>
                <a:r>
                  <a:rPr lang="en-US" sz="1200" i="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a:t>
                </a:r>
                <a:r>
                  <a:rPr lang="en-US" sz="1200" i="0" kern="1200" dirty="0">
                    <a:solidFill>
                      <a:schemeClr val="tx1"/>
                    </a:solidFill>
                    <a:effectLst/>
                    <a:latin typeface="+mn-lt"/>
                    <a:ea typeface="+mn-ea"/>
                    <a:cs typeface="+mn-cs"/>
                  </a:rPr>
                  <a:t>SST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be represented by</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SST=</a:t>
                </a:r>
                <a:r>
                  <a:rPr lang="en-IN" sz="1200" i="0" kern="1200">
                    <a:solidFill>
                      <a:schemeClr val="tx1"/>
                    </a:solidFill>
                    <a:effectLst/>
                    <a:latin typeface="Cambria Math"/>
                    <a:ea typeface="+mn-ea"/>
                    <a:cs typeface="+mn-cs"/>
                  </a:rPr>
                  <a:t>∑1</a:t>
                </a:r>
                <a:r>
                  <a:rPr lang="en-US" sz="1200" i="0" kern="1200">
                    <a:solidFill>
                      <a:schemeClr val="tx1"/>
                    </a:solidFill>
                    <a:effectLst/>
                    <a:latin typeface="Cambria Math"/>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𝑖−𝑌</a:t>
                </a:r>
                <a:r>
                  <a:rPr lang="en-IN" sz="1200" i="0" kern="1200">
                    <a:solidFill>
                      <a:schemeClr val="tx1"/>
                    </a:solidFill>
                    <a:effectLst/>
                    <a:latin typeface="Cambria Math"/>
                    <a:ea typeface="+mn-ea"/>
                    <a:cs typeface="+mn-cs"/>
                  </a:rPr>
                  <a:t> ̅</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2=SSB+SSW</a:t>
                </a:r>
                <a:r>
                  <a:rPr lang="en-IN" sz="1200" i="0" kern="1200">
                    <a:solidFill>
                      <a:schemeClr val="tx1"/>
                    </a:solidFill>
                    <a:effectLst/>
                    <a:latin typeface="Cambria Math"/>
                    <a:ea typeface="+mn-ea"/>
                    <a:cs typeface="+mn-cs"/>
                  </a:rPr>
                  <a:t>〗</a:t>
                </a:r>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𝑖</a:t>
                </a:r>
                <a:r>
                  <a:rPr lang="en-US" sz="1200" kern="1200" dirty="0" smtClean="0">
                    <a:solidFill>
                      <a:schemeClr val="tx1"/>
                    </a:solidFill>
                    <a:effectLst/>
                    <a:latin typeface="+mn-lt"/>
                    <a:ea typeface="+mn-ea"/>
                    <a:cs typeface="+mn-cs"/>
                  </a:rPr>
                  <a:t> is each </a:t>
                </a:r>
                <a:r>
                  <a:rPr lang="en-US" sz="1200" kern="1200" dirty="0">
                    <a:solidFill>
                      <a:schemeClr val="tx1"/>
                    </a:solidFill>
                    <a:effectLst/>
                    <a:latin typeface="+mn-lt"/>
                    <a:ea typeface="+mn-ea"/>
                    <a:cs typeface="+mn-cs"/>
                  </a:rPr>
                  <a:t>individual </a:t>
                </a:r>
                <a:r>
                  <a:rPr lang="en-US" sz="1200" kern="1200" dirty="0" smtClean="0">
                    <a:solidFill>
                      <a:schemeClr val="tx1"/>
                    </a:solidFill>
                    <a:effectLst/>
                    <a:latin typeface="+mn-lt"/>
                    <a:ea typeface="+mn-ea"/>
                    <a:cs typeface="+mn-cs"/>
                  </a:rPr>
                  <a:t>score</a:t>
                </a:r>
                <a:r>
                  <a:rPr lang="en-US" sz="1200" kern="1200" dirty="0" smtClean="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𝑌</a:t>
                </a:r>
                <a:r>
                  <a:rPr lang="en-IN" sz="1200" i="0" kern="1200">
                    <a:solidFill>
                      <a:schemeClr val="tx1"/>
                    </a:solidFill>
                    <a:effectLst/>
                    <a:latin typeface="Cambria Math"/>
                    <a:ea typeface="+mn-ea"/>
                    <a:cs typeface="+mn-cs"/>
                  </a:rPr>
                  <a:t> ̅</a:t>
                </a:r>
                <a:r>
                  <a:rPr lang="en-US" sz="1200" b="0" i="0" kern="1200" smtClean="0">
                    <a:solidFill>
                      <a:schemeClr val="tx1"/>
                    </a:solidFill>
                    <a:effectLst/>
                    <a:latin typeface="Cambria Math"/>
                    <a:ea typeface="+mn-ea"/>
                    <a:cs typeface="+mn-cs"/>
                  </a:rPr>
                  <a:t>  </a:t>
                </a:r>
                <a:r>
                  <a:rPr lang="en-US" sz="1200" kern="1200" dirty="0" smtClean="0">
                    <a:solidFill>
                      <a:schemeClr val="tx1"/>
                    </a:solidFill>
                    <a:effectLst/>
                    <a:latin typeface="+mn-lt"/>
                    <a:ea typeface="+mn-ea"/>
                    <a:cs typeface="+mn-cs"/>
                  </a:rPr>
                  <a:t>is </a:t>
                </a:r>
                <a:r>
                  <a:rPr lang="en-US" sz="1200" kern="1200" dirty="0">
                    <a:solidFill>
                      <a:schemeClr val="tx1"/>
                    </a:solidFill>
                    <a:effectLst/>
                    <a:latin typeface="+mn-lt"/>
                    <a:ea typeface="+mn-ea"/>
                    <a:cs typeface="+mn-cs"/>
                  </a:rPr>
                  <a:t>the overall </a:t>
                </a:r>
                <a:r>
                  <a:rPr lang="en-US" sz="1200" kern="1200" dirty="0" smtClean="0">
                    <a:solidFill>
                      <a:schemeClr val="tx1"/>
                    </a:solidFill>
                    <a:effectLst/>
                    <a:latin typeface="+mn-lt"/>
                    <a:ea typeface="+mn-ea"/>
                    <a:cs typeface="+mn-cs"/>
                  </a:rPr>
                  <a:t>mean.</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second part of estimating the between-group and within-group variances is calculating the degrees of freedom. For </a:t>
                </a:r>
                <a:r>
                  <a:rPr lang="en-US" sz="1200" i="0" kern="1200" dirty="0">
                    <a:solidFill>
                      <a:schemeClr val="tx1"/>
                    </a:solidFill>
                    <a:effectLst/>
                    <a:latin typeface="+mn-lt"/>
                    <a:ea typeface="+mn-ea"/>
                    <a:cs typeface="+mn-cs"/>
                  </a:rPr>
                  <a:t>SSB</a:t>
                </a:r>
                <a:r>
                  <a:rPr lang="en-US" sz="1200" kern="1200" dirty="0">
                    <a:solidFill>
                      <a:schemeClr val="tx1"/>
                    </a:solidFill>
                    <a:effectLst/>
                    <a:latin typeface="+mn-lt"/>
                    <a:ea typeface="+mn-ea"/>
                    <a:cs typeface="+mn-cs"/>
                  </a:rPr>
                  <a:t>, the degrees of freedom are determined </a:t>
                </a:r>
                <a:r>
                  <a:rPr lang="en-US" sz="1200" kern="1200" dirty="0" smtClean="0">
                    <a:solidFill>
                      <a:schemeClr val="tx1"/>
                    </a:solidFill>
                    <a:effectLst/>
                    <a:latin typeface="+mn-lt"/>
                    <a:ea typeface="+mn-ea"/>
                    <a:cs typeface="+mn-cs"/>
                  </a:rPr>
                  <a:t>by</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b=𝑘−1</a:t>
                </a:r>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a:t>
                </a:r>
                <a:r>
                  <a:rPr lang="en-US" sz="1200" i="1" kern="1200" dirty="0">
                    <a:solidFill>
                      <a:schemeClr val="tx1"/>
                    </a:solidFill>
                    <a:effectLst/>
                    <a:latin typeface="+mn-lt"/>
                    <a:ea typeface="+mn-ea"/>
                    <a:cs typeface="+mn-cs"/>
                  </a:rPr>
                  <a:t>k </a:t>
                </a:r>
                <a:r>
                  <a:rPr lang="en-US" sz="1200" kern="1200" dirty="0">
                    <a:solidFill>
                      <a:schemeClr val="tx1"/>
                    </a:solidFill>
                    <a:effectLst/>
                    <a:latin typeface="+mn-lt"/>
                    <a:ea typeface="+mn-ea"/>
                    <a:cs typeface="+mn-cs"/>
                  </a:rPr>
                  <a:t>is the number of samples.</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a:t>
                </a:r>
                <a:r>
                  <a:rPr lang="en-US" sz="1200" i="0" kern="1200" dirty="0">
                    <a:solidFill>
                      <a:schemeClr val="tx1"/>
                    </a:solidFill>
                    <a:effectLst/>
                    <a:latin typeface="+mn-lt"/>
                    <a:ea typeface="+mn-ea"/>
                    <a:cs typeface="+mn-cs"/>
                  </a:rPr>
                  <a:t>SSW</a:t>
                </a:r>
                <a:r>
                  <a:rPr lang="en-US" sz="1200" kern="1200" dirty="0">
                    <a:solidFill>
                      <a:schemeClr val="tx1"/>
                    </a:solidFill>
                    <a:effectLst/>
                    <a:latin typeface="+mn-lt"/>
                    <a:ea typeface="+mn-ea"/>
                    <a:cs typeface="+mn-cs"/>
                  </a:rPr>
                  <a:t>, the degrees of freedom are determined by</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w=𝑁−𝑘</a:t>
                </a:r>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where </a:t>
                </a:r>
                <a:r>
                  <a:rPr lang="en-US" sz="1200" i="1" kern="1200" dirty="0" smtClean="0">
                    <a:solidFill>
                      <a:schemeClr val="tx1"/>
                    </a:solidFill>
                    <a:effectLst/>
                    <a:latin typeface="+mn-lt"/>
                    <a:ea typeface="+mn-ea"/>
                    <a:cs typeface="+mn-cs"/>
                  </a:rPr>
                  <a:t>N </a:t>
                </a:r>
                <a:r>
                  <a:rPr lang="en-US" sz="1200" kern="1200" dirty="0" smtClean="0">
                    <a:solidFill>
                      <a:schemeClr val="tx1"/>
                    </a:solidFill>
                    <a:effectLst/>
                    <a:latin typeface="+mn-lt"/>
                    <a:ea typeface="+mn-ea"/>
                    <a:cs typeface="+mn-cs"/>
                  </a:rPr>
                  <a:t>is the </a:t>
                </a:r>
                <a:r>
                  <a:rPr lang="en-US" sz="1200" kern="1200" dirty="0">
                    <a:solidFill>
                      <a:schemeClr val="tx1"/>
                    </a:solidFill>
                    <a:effectLst/>
                    <a:latin typeface="+mn-lt"/>
                    <a:ea typeface="+mn-ea"/>
                    <a:cs typeface="+mn-cs"/>
                  </a:rPr>
                  <a:t>total number of </a:t>
                </a:r>
                <a:r>
                  <a:rPr lang="en-US" sz="1200" kern="1200" dirty="0" smtClean="0">
                    <a:solidFill>
                      <a:schemeClr val="tx1"/>
                    </a:solidFill>
                    <a:effectLst/>
                    <a:latin typeface="+mn-lt"/>
                    <a:ea typeface="+mn-ea"/>
                    <a:cs typeface="+mn-cs"/>
                  </a:rPr>
                  <a:t>cases and </a:t>
                </a:r>
                <a:r>
                  <a:rPr lang="en-US" sz="1200" i="1" kern="1200" dirty="0" smtClean="0">
                    <a:solidFill>
                      <a:schemeClr val="tx1"/>
                    </a:solidFill>
                    <a:effectLst/>
                    <a:latin typeface="+mn-lt"/>
                    <a:ea typeface="+mn-ea"/>
                    <a:cs typeface="+mn-cs"/>
                  </a:rPr>
                  <a:t>k </a:t>
                </a:r>
                <a:r>
                  <a:rPr lang="en-US" sz="1200" kern="1200" dirty="0" smtClean="0">
                    <a:solidFill>
                      <a:schemeClr val="tx1"/>
                    </a:solidFill>
                    <a:effectLst/>
                    <a:latin typeface="+mn-lt"/>
                    <a:ea typeface="+mn-ea"/>
                    <a:cs typeface="+mn-cs"/>
                  </a:rPr>
                  <a:t>is the </a:t>
                </a:r>
                <a:r>
                  <a:rPr lang="en-US" sz="1200" kern="1200" dirty="0">
                    <a:solidFill>
                      <a:schemeClr val="tx1"/>
                    </a:solidFill>
                    <a:effectLst/>
                    <a:latin typeface="+mn-lt"/>
                    <a:ea typeface="+mn-ea"/>
                    <a:cs typeface="+mn-cs"/>
                  </a:rPr>
                  <a:t>number of </a:t>
                </a:r>
                <a:r>
                  <a:rPr lang="en-US" sz="1200" kern="1200" dirty="0" smtClean="0">
                    <a:solidFill>
                      <a:schemeClr val="tx1"/>
                    </a:solidFill>
                    <a:effectLst/>
                    <a:latin typeface="+mn-lt"/>
                    <a:ea typeface="+mn-ea"/>
                    <a:cs typeface="+mn-cs"/>
                  </a:rPr>
                  <a:t>samples.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Mean square between: </a:t>
                </a:r>
                <a:r>
                  <a:rPr lang="en-US" sz="1200" b="0"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stimating the between-group variance by calculating </a:t>
                </a:r>
                <a:r>
                  <a:rPr lang="en-US" sz="1200" b="0" kern="1200" dirty="0">
                    <a:solidFill>
                      <a:schemeClr val="tx1"/>
                    </a:solidFill>
                    <a:effectLst/>
                    <a:latin typeface="+mn-lt"/>
                    <a:ea typeface="+mn-ea"/>
                    <a:cs typeface="+mn-cs"/>
                  </a:rPr>
                  <a:t>mean square </a:t>
                </a:r>
                <a:r>
                  <a:rPr lang="en-US" sz="1200" b="0" kern="1200" dirty="0" smtClean="0">
                    <a:solidFill>
                      <a:schemeClr val="tx1"/>
                    </a:solidFill>
                    <a:effectLst/>
                    <a:latin typeface="+mn-lt"/>
                    <a:ea typeface="+mn-ea"/>
                    <a:cs typeface="+mn-cs"/>
                  </a:rPr>
                  <a:t>between,</a:t>
                </a:r>
                <a:r>
                  <a:rPr lang="en-US" sz="1200" b="0" kern="1200" baseline="0" dirty="0" smtClean="0">
                    <a:solidFill>
                      <a:schemeClr val="tx1"/>
                    </a:solidFill>
                    <a:effectLst/>
                    <a:latin typeface="+mn-lt"/>
                    <a:ea typeface="+mn-ea"/>
                    <a:cs typeface="+mn-cs"/>
                  </a:rPr>
                  <a:t> which is </a:t>
                </a:r>
                <a:r>
                  <a:rPr lang="en-US" sz="1200" b="0" i="0" kern="1200" baseline="0" dirty="0" smtClean="0">
                    <a:solidFill>
                      <a:schemeClr val="tx1"/>
                    </a:solidFill>
                    <a:effectLst/>
                    <a:latin typeface="+mn-lt"/>
                    <a:ea typeface="+mn-ea"/>
                    <a:cs typeface="+mn-cs"/>
                  </a:rPr>
                  <a:t>the s</a:t>
                </a:r>
                <a:r>
                  <a:rPr lang="en-US" sz="1200" i="0" kern="1200" dirty="0" smtClean="0">
                    <a:solidFill>
                      <a:schemeClr val="tx1"/>
                    </a:solidFill>
                    <a:effectLst/>
                    <a:latin typeface="+mn-lt"/>
                    <a:ea typeface="+mn-ea"/>
                    <a:cs typeface="+mn-cs"/>
                  </a:rPr>
                  <a:t>um </a:t>
                </a:r>
                <a:r>
                  <a:rPr lang="en-US" sz="1200" i="0" kern="1200" dirty="0">
                    <a:solidFill>
                      <a:schemeClr val="tx1"/>
                    </a:solidFill>
                    <a:effectLst/>
                    <a:latin typeface="+mn-lt"/>
                    <a:ea typeface="+mn-ea"/>
                    <a:cs typeface="+mn-cs"/>
                  </a:rPr>
                  <a:t>of squares between divided by its corresponding degrees of </a:t>
                </a:r>
                <a:r>
                  <a:rPr lang="en-US" sz="1200" i="0" kern="1200" dirty="0" smtClean="0">
                    <a:solidFill>
                      <a:schemeClr val="tx1"/>
                    </a:solidFill>
                    <a:effectLst/>
                    <a:latin typeface="+mn-lt"/>
                    <a:ea typeface="+mn-ea"/>
                    <a:cs typeface="+mn-cs"/>
                  </a:rPr>
                  <a:t>freedom.</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Simply </a:t>
                </a:r>
                <a:r>
                  <a:rPr lang="en-US" sz="1200" i="0" kern="1200" dirty="0">
                    <a:solidFill>
                      <a:schemeClr val="tx1"/>
                    </a:solidFill>
                    <a:effectLst/>
                    <a:latin typeface="+mn-lt"/>
                    <a:ea typeface="+mn-ea"/>
                    <a:cs typeface="+mn-cs"/>
                  </a:rPr>
                  <a:t>stated, mean squares are averages computed by dividing each sum of squares </a:t>
                </a:r>
                <a:r>
                  <a:rPr lang="en-US" sz="1200" kern="1200" dirty="0">
                    <a:solidFill>
                      <a:schemeClr val="tx1"/>
                    </a:solidFill>
                    <a:effectLst/>
                    <a:latin typeface="+mn-lt"/>
                    <a:ea typeface="+mn-ea"/>
                    <a:cs typeface="+mn-cs"/>
                  </a:rPr>
                  <a:t>by its corresponding degrees of freedom. Mean square between can be represented by</a:t>
                </a:r>
                <a:r>
                  <a:rPr lang="en-IN" sz="120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Mean square between=  SSB</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dirty="0" smtClean="0">
                    <a:solidFill>
                      <a:schemeClr val="tx1"/>
                    </a:solidFill>
                    <a:effectLst/>
                    <a:latin typeface="+mn-lt"/>
                    <a:ea typeface="+mn-ea"/>
                    <a:cs typeface="+mn-cs"/>
                  </a:rPr>
                  <a:t>.</a:t>
                </a:r>
                <a:endParaRPr lang="en-IN" sz="1200" i="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Mean </a:t>
                </a:r>
                <a:r>
                  <a:rPr lang="en-US" sz="1200" b="0" i="0" kern="1200" dirty="0">
                    <a:solidFill>
                      <a:schemeClr val="tx1"/>
                    </a:solidFill>
                    <a:effectLst/>
                    <a:latin typeface="+mn-lt"/>
                    <a:ea typeface="+mn-ea"/>
                    <a:cs typeface="+mn-cs"/>
                  </a:rPr>
                  <a:t>square </a:t>
                </a:r>
                <a:r>
                  <a:rPr lang="en-US" sz="1200" b="0" i="0" kern="1200" dirty="0" smtClean="0">
                    <a:solidFill>
                      <a:schemeClr val="tx1"/>
                    </a:solidFill>
                    <a:effectLst/>
                    <a:latin typeface="+mn-lt"/>
                    <a:ea typeface="+mn-ea"/>
                    <a:cs typeface="+mn-cs"/>
                  </a:rPr>
                  <a:t>within: Estimating the within-group variance by</a:t>
                </a:r>
                <a:r>
                  <a:rPr lang="en-US" sz="1200" b="0" i="0" kern="1200" baseline="0" dirty="0" smtClean="0">
                    <a:solidFill>
                      <a:schemeClr val="tx1"/>
                    </a:solidFill>
                    <a:effectLst/>
                    <a:latin typeface="+mn-lt"/>
                    <a:ea typeface="+mn-ea"/>
                    <a:cs typeface="+mn-cs"/>
                  </a:rPr>
                  <a:t> calculating mean square within, which is the s</a:t>
                </a:r>
                <a:r>
                  <a:rPr lang="en-US" sz="1200" b="0" i="0" kern="1200" dirty="0" smtClean="0">
                    <a:solidFill>
                      <a:schemeClr val="tx1"/>
                    </a:solidFill>
                    <a:effectLst/>
                    <a:latin typeface="+mn-lt"/>
                    <a:ea typeface="+mn-ea"/>
                    <a:cs typeface="+mn-cs"/>
                  </a:rPr>
                  <a:t>um </a:t>
                </a:r>
                <a:r>
                  <a:rPr lang="en-US" sz="1200" b="0" i="0" kern="1200" dirty="0">
                    <a:solidFill>
                      <a:schemeClr val="tx1"/>
                    </a:solidFill>
                    <a:effectLst/>
                    <a:latin typeface="+mn-lt"/>
                    <a:ea typeface="+mn-ea"/>
                    <a:cs typeface="+mn-cs"/>
                  </a:rPr>
                  <a:t>of squares within divided by its corresponding degrees of </a:t>
                </a:r>
                <a:r>
                  <a:rPr lang="en-US" sz="1200" b="0" i="0" kern="1200" dirty="0" smtClean="0">
                    <a:solidFill>
                      <a:schemeClr val="tx1"/>
                    </a:solidFill>
                    <a:effectLst/>
                    <a:latin typeface="+mn-lt"/>
                    <a:ea typeface="+mn-ea"/>
                    <a:cs typeface="+mn-cs"/>
                  </a:rPr>
                  <a:t>freedom,</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can </a:t>
                </a:r>
                <a:r>
                  <a:rPr lang="en-US" sz="1200" b="0" i="0" kern="1200" dirty="0">
                    <a:solidFill>
                      <a:schemeClr val="tx1"/>
                    </a:solidFill>
                    <a:effectLst/>
                    <a:latin typeface="+mn-lt"/>
                    <a:ea typeface="+mn-ea"/>
                    <a:cs typeface="+mn-cs"/>
                  </a:rPr>
                  <a:t>be represented by</a:t>
                </a:r>
                <a:r>
                  <a:rPr lang="en-IN" sz="1200" b="0" i="0" kern="1200" baseline="0" dirty="0" smtClean="0">
                    <a:solidFill>
                      <a:schemeClr val="tx1"/>
                    </a:solidFill>
                    <a:effectLst/>
                    <a:latin typeface="+mn-lt"/>
                    <a:ea typeface="+mn-ea"/>
                    <a:cs typeface="+mn-cs"/>
                  </a:rPr>
                  <a:t> </a:t>
                </a:r>
                <a:r>
                  <a:rPr lang="en-US" sz="1200" i="0" kern="1200">
                    <a:solidFill>
                      <a:schemeClr val="tx1"/>
                    </a:solidFill>
                    <a:effectLst/>
                    <a:latin typeface="Cambria Math" panose="02040503050406030204" pitchFamily="18" charset="0"/>
                    <a:ea typeface="+mn-ea"/>
                    <a:cs typeface="+mn-cs"/>
                  </a:rPr>
                  <a:t>Mean</a:t>
                </a:r>
                <a:r>
                  <a:rPr lang="en-US" sz="1200" b="0" i="0" kern="1200" smtClean="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square</a:t>
                </a:r>
                <a:r>
                  <a:rPr lang="en-US" sz="1200" b="0" i="0" kern="1200" smtClean="0">
                    <a:solidFill>
                      <a:schemeClr val="tx1"/>
                    </a:solidFill>
                    <a:effectLst/>
                    <a:latin typeface="Cambria Math"/>
                    <a:ea typeface="+mn-ea"/>
                    <a:cs typeface="+mn-cs"/>
                  </a:rPr>
                  <a:t> </a:t>
                </a:r>
                <a:r>
                  <a:rPr lang="en-US" sz="1200" i="0" kern="1200">
                    <a:solidFill>
                      <a:schemeClr val="tx1"/>
                    </a:solidFill>
                    <a:effectLst/>
                    <a:latin typeface="Cambria Math" panose="02040503050406030204" pitchFamily="18" charset="0"/>
                    <a:ea typeface="+mn-ea"/>
                    <a:cs typeface="+mn-cs"/>
                  </a:rPr>
                  <a:t>within=SSW</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IN" sz="1200" kern="1200" dirty="0" smtClean="0">
                    <a:solidFill>
                      <a:schemeClr val="tx1"/>
                    </a:solidFill>
                    <a:effectLst/>
                    <a:latin typeface="Cambria Math" panose="02040503050406030204" pitchFamily="18" charset="0"/>
                    <a:ea typeface="+mn-ea"/>
                    <a:cs typeface="+mn-cs"/>
                  </a:rPr>
                  <a:t>.</a:t>
                </a:r>
                <a:endParaRPr lang="en-IN" sz="1200" kern="1200" dirty="0">
                  <a:solidFill>
                    <a:schemeClr val="tx1"/>
                  </a:solidFill>
                  <a:effectLst/>
                  <a:latin typeface="Cambria Math" panose="02040503050406030204" pitchFamily="18" charset="0"/>
                  <a:ea typeface="+mn-ea"/>
                  <a:cs typeface="+mn-cs"/>
                </a:endParaRPr>
              </a:p>
              <a:p>
                <a:endParaRPr lang="en-US" sz="1200"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176072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IN"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F</a:t>
                </a:r>
                <a:r>
                  <a:rPr lang="en-US" sz="1200" b="1" i="0" kern="1200" dirty="0">
                    <a:solidFill>
                      <a:schemeClr val="tx1"/>
                    </a:solidFill>
                    <a:effectLst/>
                    <a:latin typeface="+mn-lt"/>
                    <a:ea typeface="+mn-ea"/>
                    <a:cs typeface="+mn-cs"/>
                  </a:rPr>
                  <a:t> ratio obtained </a:t>
                </a:r>
                <a:r>
                  <a:rPr lang="en-US" sz="1200" i="0" kern="1200" dirty="0">
                    <a:solidFill>
                      <a:schemeClr val="tx1"/>
                    </a:solidFill>
                    <a:effectLst/>
                    <a:latin typeface="+mn-lt"/>
                    <a:ea typeface="+mn-ea"/>
                    <a:cs typeface="+mn-cs"/>
                  </a:rPr>
                  <a:t>or </a:t>
                </a:r>
                <a:r>
                  <a:rPr lang="en-US" sz="1200" b="1" i="1" kern="1200" dirty="0">
                    <a:solidFill>
                      <a:schemeClr val="tx1"/>
                    </a:solidFill>
                    <a:effectLst/>
                    <a:latin typeface="+mn-lt"/>
                    <a:ea typeface="+mn-ea"/>
                    <a:cs typeface="+mn-cs"/>
                  </a:rPr>
                  <a:t>F</a:t>
                </a:r>
                <a:r>
                  <a:rPr lang="en-US" sz="1200" b="1" i="0" kern="1200" dirty="0">
                    <a:solidFill>
                      <a:schemeClr val="tx1"/>
                    </a:solidFill>
                    <a:effectLst/>
                    <a:latin typeface="+mn-lt"/>
                    <a:ea typeface="+mn-ea"/>
                    <a:cs typeface="+mn-cs"/>
                  </a:rPr>
                  <a:t> statistic: </a:t>
                </a:r>
                <a:r>
                  <a:rPr lang="en-US" sz="1200" kern="1200" dirty="0">
                    <a:solidFill>
                      <a:schemeClr val="tx1"/>
                    </a:solidFill>
                    <a:effectLst/>
                    <a:latin typeface="+mn-lt"/>
                    <a:ea typeface="+mn-ea"/>
                    <a:cs typeface="+mn-cs"/>
                  </a:rPr>
                  <a:t>Together the mean square between and mean square within compose the </a:t>
                </a:r>
                <a:r>
                  <a:rPr lang="en-US" sz="1200" b="0" i="1" kern="1200" dirty="0">
                    <a:solidFill>
                      <a:schemeClr val="tx1"/>
                    </a:solidFill>
                    <a:effectLst/>
                    <a:latin typeface="+mn-lt"/>
                    <a:ea typeface="+mn-ea"/>
                    <a:cs typeface="+mn-cs"/>
                  </a:rPr>
                  <a:t>F</a:t>
                </a:r>
                <a:r>
                  <a:rPr lang="en-US" sz="1200" b="0" i="0" kern="1200" dirty="0">
                    <a:solidFill>
                      <a:schemeClr val="tx1"/>
                    </a:solidFill>
                    <a:effectLst/>
                    <a:latin typeface="+mn-lt"/>
                    <a:ea typeface="+mn-ea"/>
                    <a:cs typeface="+mn-cs"/>
                  </a:rPr>
                  <a:t> ratio obtained or </a:t>
                </a:r>
                <a:r>
                  <a:rPr lang="en-US" sz="1200" b="0" i="1" kern="1200" dirty="0">
                    <a:solidFill>
                      <a:schemeClr val="tx1"/>
                    </a:solidFill>
                    <a:effectLst/>
                    <a:latin typeface="+mn-lt"/>
                    <a:ea typeface="+mn-ea"/>
                    <a:cs typeface="+mn-cs"/>
                  </a:rPr>
                  <a:t>F</a:t>
                </a:r>
                <a:r>
                  <a:rPr lang="en-US" sz="1200" b="0" i="0" kern="1200" dirty="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statistic,</a:t>
                </a:r>
                <a:r>
                  <a:rPr lang="en-US" sz="1200" b="0" i="0" kern="1200" baseline="0" dirty="0" smtClean="0">
                    <a:solidFill>
                      <a:schemeClr val="tx1"/>
                    </a:solidFill>
                    <a:effectLst/>
                    <a:latin typeface="+mn-lt"/>
                    <a:ea typeface="+mn-ea"/>
                    <a:cs typeface="+mn-cs"/>
                  </a:rPr>
                  <a:t> which is t</a:t>
                </a:r>
                <a:r>
                  <a:rPr lang="en-US" sz="1200" i="0" kern="1200" dirty="0" smtClean="0">
                    <a:solidFill>
                      <a:schemeClr val="tx1"/>
                    </a:solidFill>
                    <a:effectLst/>
                    <a:latin typeface="+mn-lt"/>
                    <a:ea typeface="+mn-ea"/>
                    <a:cs typeface="+mn-cs"/>
                  </a:rPr>
                  <a:t>he </a:t>
                </a:r>
                <a:r>
                  <a:rPr lang="en-US" sz="1200" i="0" kern="1200" dirty="0">
                    <a:solidFill>
                      <a:schemeClr val="tx1"/>
                    </a:solidFill>
                    <a:effectLst/>
                    <a:latin typeface="+mn-lt"/>
                    <a:ea typeface="+mn-ea"/>
                    <a:cs typeface="+mn-cs"/>
                  </a:rPr>
                  <a:t>test statistic for ANOVA, calculated by the ratio of mean square between to mean square </a:t>
                </a:r>
                <a:r>
                  <a:rPr lang="en-US" sz="1200" i="0" kern="1200" dirty="0" smtClean="0">
                    <a:solidFill>
                      <a:schemeClr val="tx1"/>
                    </a:solidFill>
                    <a:effectLst/>
                    <a:latin typeface="+mn-lt"/>
                    <a:ea typeface="+mn-ea"/>
                    <a:cs typeface="+mn-cs"/>
                  </a:rPr>
                  <a:t>within. </a:t>
                </a:r>
                <a:r>
                  <a:rPr lang="en-US" sz="1200" i="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 </a:t>
                </a:r>
                <a:r>
                  <a:rPr lang="en-US" sz="1200" kern="1200" dirty="0">
                    <a:solidFill>
                      <a:schemeClr val="tx1"/>
                    </a:solidFill>
                    <a:effectLst/>
                    <a:latin typeface="+mn-lt"/>
                    <a:ea typeface="+mn-ea"/>
                    <a:cs typeface="+mn-cs"/>
                  </a:rPr>
                  <a:t>statistic is the ratio of between-group variance to within-group variance and is determined </a:t>
                </a:r>
                <a:r>
                  <a:rPr lang="en-US" sz="1200" kern="1200" dirty="0" smtClean="0">
                    <a:solidFill>
                      <a:schemeClr val="tx1"/>
                    </a:solidFill>
                    <a:effectLst/>
                    <a:latin typeface="+mn-lt"/>
                    <a:ea typeface="+mn-ea"/>
                    <a:cs typeface="+mn-cs"/>
                  </a:rPr>
                  <a:t>by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14:m>
                  <m:oMath xmlns:m="http://schemas.openxmlformats.org/officeDocument/2006/math">
                    <m:r>
                      <a:rPr lang="en-US" sz="1200" i="1" kern="1200">
                        <a:solidFill>
                          <a:schemeClr val="tx1"/>
                        </a:solidFill>
                        <a:effectLst/>
                        <a:latin typeface="Cambria Math" panose="02040503050406030204" pitchFamily="18" charset="0"/>
                        <a:ea typeface="+mn-ea"/>
                        <a:cs typeface="+mn-cs"/>
                      </a:rPr>
                      <m:t>𝐹</m:t>
                    </m:r>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r>
                          <m:rPr>
                            <m:sty m:val="p"/>
                          </m:rPr>
                          <a:rPr lang="en-US" sz="1200" kern="1200">
                            <a:solidFill>
                              <a:schemeClr val="tx1"/>
                            </a:solidFill>
                            <a:effectLst/>
                            <a:latin typeface="Cambria Math" panose="02040503050406030204" pitchFamily="18" charset="0"/>
                            <a:ea typeface="+mn-ea"/>
                            <a:cs typeface="+mn-cs"/>
                          </a:rPr>
                          <m:t>Mean</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square</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between</m:t>
                        </m:r>
                      </m:num>
                      <m:den>
                        <m:r>
                          <m:rPr>
                            <m:sty m:val="p"/>
                          </m:rPr>
                          <a:rPr lang="en-US" sz="1200" kern="1200">
                            <a:solidFill>
                              <a:schemeClr val="tx1"/>
                            </a:solidFill>
                            <a:effectLst/>
                            <a:latin typeface="Cambria Math" panose="02040503050406030204" pitchFamily="18" charset="0"/>
                            <a:ea typeface="+mn-ea"/>
                            <a:cs typeface="+mn-cs"/>
                          </a:rPr>
                          <m:t>Mean</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square</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within</m:t>
                        </m:r>
                      </m:den>
                    </m:f>
                    <m:r>
                      <a:rPr lang="en-US" sz="1200" kern="1200">
                        <a:solidFill>
                          <a:schemeClr val="tx1"/>
                        </a:solidFill>
                        <a:effectLst/>
                        <a:latin typeface="Cambria Math" panose="02040503050406030204" pitchFamily="18" charset="0"/>
                        <a:ea typeface="+mn-ea"/>
                        <a:cs typeface="+mn-cs"/>
                      </a:rPr>
                      <m:t>=</m:t>
                    </m:r>
                    <m:f>
                      <m:fPr>
                        <m:ctrlPr>
                          <a:rPr lang="en-IN" sz="1200" i="1" kern="1200">
                            <a:solidFill>
                              <a:schemeClr val="tx1"/>
                            </a:solidFill>
                            <a:effectLst/>
                            <a:latin typeface="Cambria Math" panose="02040503050406030204" pitchFamily="18" charset="0"/>
                            <a:ea typeface="+mn-ea"/>
                            <a:cs typeface="+mn-cs"/>
                          </a:rPr>
                        </m:ctrlPr>
                      </m:fPr>
                      <m:num>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SSB</m:t>
                            </m:r>
                          </m:num>
                          <m:den>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b</m:t>
                                </m:r>
                              </m:sub>
                            </m:sSub>
                          </m:den>
                        </m:f>
                      </m:num>
                      <m:den>
                        <m:f>
                          <m:fPr>
                            <m:type m:val="lin"/>
                            <m:ctrlPr>
                              <a:rPr lang="en-IN" sz="1200" i="1" kern="1200">
                                <a:solidFill>
                                  <a:schemeClr val="tx1"/>
                                </a:solidFill>
                                <a:effectLst/>
                                <a:latin typeface="Cambria Math" panose="02040503050406030204" pitchFamily="18" charset="0"/>
                                <a:ea typeface="+mn-ea"/>
                                <a:cs typeface="+mn-cs"/>
                              </a:rPr>
                            </m:ctrlPr>
                          </m:fPr>
                          <m:num>
                            <m:r>
                              <m:rPr>
                                <m:sty m:val="p"/>
                              </m:rPr>
                              <a:rPr lang="en-US" sz="1200" i="0" kern="1200">
                                <a:solidFill>
                                  <a:schemeClr val="tx1"/>
                                </a:solidFill>
                                <a:effectLst/>
                                <a:latin typeface="Cambria Math" panose="02040503050406030204" pitchFamily="18" charset="0"/>
                                <a:ea typeface="+mn-ea"/>
                                <a:cs typeface="+mn-cs"/>
                              </a:rPr>
                              <m:t>SSW</m:t>
                            </m:r>
                          </m:num>
                          <m:den>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w</m:t>
                                </m:r>
                              </m:sub>
                            </m:sSub>
                          </m:den>
                        </m:f>
                      </m:den>
                    </m:f>
                  </m:oMath>
                </a14:m>
                <a:r>
                  <a:rPr lang="en-US"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larger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obtained statistic means that there is more between-group variance than within-group variance, increasing the chances of rejecting our null hypothesis.</a:t>
                </a:r>
              </a:p>
              <a:p>
                <a:endParaRPr lang="en-US" sz="1200" i="0" kern="1200" dirty="0">
                  <a:solidFill>
                    <a:schemeClr val="tx1"/>
                  </a:solidFill>
                  <a:effectLst/>
                  <a:latin typeface="+mn-lt"/>
                  <a:ea typeface="+mn-ea"/>
                  <a:cs typeface="+mn-cs"/>
                </a:endParaRPr>
              </a:p>
              <a:p>
                <a:r>
                  <a:rPr lang="en-US" b="1" i="1" dirty="0" smtClean="0"/>
                  <a:t>F</a:t>
                </a:r>
                <a:r>
                  <a:rPr lang="en-US" b="1" dirty="0" smtClean="0"/>
                  <a:t>-critical</a:t>
                </a:r>
                <a:r>
                  <a:rPr lang="en-US" b="1" dirty="0"/>
                  <a:t>:</a:t>
                </a:r>
                <a:r>
                  <a:rPr lang="en-US" b="1" baseline="0" dirty="0"/>
                  <a:t> </a:t>
                </a: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-test statistic that corresponds to the alpha level,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w</m:t>
                        </m:r>
                      </m:sub>
                    </m:sSub>
                  </m:oMath>
                </a14:m>
                <a:r>
                  <a:rPr lang="en-US" sz="1200" kern="1200" dirty="0">
                    <a:solidFill>
                      <a:schemeClr val="tx1"/>
                    </a:solidFill>
                    <a:effectLst/>
                    <a:latin typeface="+mn-lt"/>
                    <a:ea typeface="+mn-ea"/>
                    <a:cs typeface="+mn-cs"/>
                  </a:rPr>
                  <a:t>, and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b</m:t>
                        </m:r>
                      </m:sub>
                    </m:sSub>
                  </m:oMath>
                </a14:m>
                <a:r>
                  <a:rPr lang="en-US" sz="1200" i="0" kern="1200" dirty="0">
                    <a:solidFill>
                      <a:schemeClr val="tx1"/>
                    </a:solidFill>
                    <a:effectLst/>
                    <a:latin typeface="+mn-lt"/>
                    <a:ea typeface="+mn-ea"/>
                    <a:cs typeface="+mn-cs"/>
                  </a:rPr>
                  <a:t>.</a:t>
                </a:r>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IN"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F</a:t>
                </a:r>
                <a:r>
                  <a:rPr lang="en-US" sz="1200" b="1" i="0" kern="1200" dirty="0">
                    <a:solidFill>
                      <a:schemeClr val="tx1"/>
                    </a:solidFill>
                    <a:effectLst/>
                    <a:latin typeface="+mn-lt"/>
                    <a:ea typeface="+mn-ea"/>
                    <a:cs typeface="+mn-cs"/>
                  </a:rPr>
                  <a:t> ratio obtained </a:t>
                </a:r>
                <a:r>
                  <a:rPr lang="en-US" sz="1200" i="0" kern="1200" dirty="0">
                    <a:solidFill>
                      <a:schemeClr val="tx1"/>
                    </a:solidFill>
                    <a:effectLst/>
                    <a:latin typeface="+mn-lt"/>
                    <a:ea typeface="+mn-ea"/>
                    <a:cs typeface="+mn-cs"/>
                  </a:rPr>
                  <a:t>or </a:t>
                </a:r>
                <a:r>
                  <a:rPr lang="en-US" sz="1200" b="1" i="1" kern="1200" dirty="0">
                    <a:solidFill>
                      <a:schemeClr val="tx1"/>
                    </a:solidFill>
                    <a:effectLst/>
                    <a:latin typeface="+mn-lt"/>
                    <a:ea typeface="+mn-ea"/>
                    <a:cs typeface="+mn-cs"/>
                  </a:rPr>
                  <a:t>F</a:t>
                </a:r>
                <a:r>
                  <a:rPr lang="en-US" sz="1200" b="1" i="0" kern="1200" dirty="0">
                    <a:solidFill>
                      <a:schemeClr val="tx1"/>
                    </a:solidFill>
                    <a:effectLst/>
                    <a:latin typeface="+mn-lt"/>
                    <a:ea typeface="+mn-ea"/>
                    <a:cs typeface="+mn-cs"/>
                  </a:rPr>
                  <a:t> statistic: </a:t>
                </a:r>
                <a:r>
                  <a:rPr lang="en-US" sz="1200" kern="1200" dirty="0">
                    <a:solidFill>
                      <a:schemeClr val="tx1"/>
                    </a:solidFill>
                    <a:effectLst/>
                    <a:latin typeface="+mn-lt"/>
                    <a:ea typeface="+mn-ea"/>
                    <a:cs typeface="+mn-cs"/>
                  </a:rPr>
                  <a:t>Together the mean square between and mean square within compose the </a:t>
                </a:r>
                <a:r>
                  <a:rPr lang="en-US" sz="1200" b="0" i="1" kern="1200" dirty="0">
                    <a:solidFill>
                      <a:schemeClr val="tx1"/>
                    </a:solidFill>
                    <a:effectLst/>
                    <a:latin typeface="+mn-lt"/>
                    <a:ea typeface="+mn-ea"/>
                    <a:cs typeface="+mn-cs"/>
                  </a:rPr>
                  <a:t>F</a:t>
                </a:r>
                <a:r>
                  <a:rPr lang="en-US" sz="1200" b="0" i="0" kern="1200" dirty="0">
                    <a:solidFill>
                      <a:schemeClr val="tx1"/>
                    </a:solidFill>
                    <a:effectLst/>
                    <a:latin typeface="+mn-lt"/>
                    <a:ea typeface="+mn-ea"/>
                    <a:cs typeface="+mn-cs"/>
                  </a:rPr>
                  <a:t> ratio obtained or </a:t>
                </a:r>
                <a:r>
                  <a:rPr lang="en-US" sz="1200" b="0" i="1" kern="1200" dirty="0">
                    <a:solidFill>
                      <a:schemeClr val="tx1"/>
                    </a:solidFill>
                    <a:effectLst/>
                    <a:latin typeface="+mn-lt"/>
                    <a:ea typeface="+mn-ea"/>
                    <a:cs typeface="+mn-cs"/>
                  </a:rPr>
                  <a:t>F</a:t>
                </a:r>
                <a:r>
                  <a:rPr lang="en-US" sz="1200" b="0" i="0" kern="1200" dirty="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statistic,</a:t>
                </a:r>
                <a:r>
                  <a:rPr lang="en-US" sz="1200" b="0" i="0" kern="1200" baseline="0" dirty="0" smtClean="0">
                    <a:solidFill>
                      <a:schemeClr val="tx1"/>
                    </a:solidFill>
                    <a:effectLst/>
                    <a:latin typeface="+mn-lt"/>
                    <a:ea typeface="+mn-ea"/>
                    <a:cs typeface="+mn-cs"/>
                  </a:rPr>
                  <a:t> which is t</a:t>
                </a:r>
                <a:r>
                  <a:rPr lang="en-US" sz="1200" i="0" kern="1200" dirty="0" smtClean="0">
                    <a:solidFill>
                      <a:schemeClr val="tx1"/>
                    </a:solidFill>
                    <a:effectLst/>
                    <a:latin typeface="+mn-lt"/>
                    <a:ea typeface="+mn-ea"/>
                    <a:cs typeface="+mn-cs"/>
                  </a:rPr>
                  <a:t>he </a:t>
                </a:r>
                <a:r>
                  <a:rPr lang="en-US" sz="1200" i="0" kern="1200" dirty="0">
                    <a:solidFill>
                      <a:schemeClr val="tx1"/>
                    </a:solidFill>
                    <a:effectLst/>
                    <a:latin typeface="+mn-lt"/>
                    <a:ea typeface="+mn-ea"/>
                    <a:cs typeface="+mn-cs"/>
                  </a:rPr>
                  <a:t>test statistic for ANOVA, calculated by the ratio of mean square between to mean square </a:t>
                </a:r>
                <a:r>
                  <a:rPr lang="en-US" sz="1200" i="0" kern="1200" dirty="0" smtClean="0">
                    <a:solidFill>
                      <a:schemeClr val="tx1"/>
                    </a:solidFill>
                    <a:effectLst/>
                    <a:latin typeface="+mn-lt"/>
                    <a:ea typeface="+mn-ea"/>
                    <a:cs typeface="+mn-cs"/>
                  </a:rPr>
                  <a:t>within. </a:t>
                </a:r>
                <a:r>
                  <a:rPr lang="en-US" sz="1200" i="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 </a:t>
                </a:r>
                <a:r>
                  <a:rPr lang="en-US" sz="1200" kern="1200" dirty="0">
                    <a:solidFill>
                      <a:schemeClr val="tx1"/>
                    </a:solidFill>
                    <a:effectLst/>
                    <a:latin typeface="+mn-lt"/>
                    <a:ea typeface="+mn-ea"/>
                    <a:cs typeface="+mn-cs"/>
                  </a:rPr>
                  <a:t>statistic is the ratio of between-group variance to within-group variance and is determined </a:t>
                </a:r>
                <a:r>
                  <a:rPr lang="en-US" sz="1200" kern="1200" dirty="0" smtClean="0">
                    <a:solidFill>
                      <a:schemeClr val="tx1"/>
                    </a:solidFill>
                    <a:effectLst/>
                    <a:latin typeface="+mn-lt"/>
                    <a:ea typeface="+mn-ea"/>
                    <a:cs typeface="+mn-cs"/>
                  </a:rPr>
                  <a:t>by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IN" sz="1200" kern="1200" dirty="0">
                  <a:solidFill>
                    <a:schemeClr val="tx1"/>
                  </a:solidFill>
                  <a:effectLst/>
                  <a:latin typeface="+mn-lt"/>
                  <a:ea typeface="+mn-ea"/>
                  <a:cs typeface="+mn-cs"/>
                </a:endParaRPr>
              </a:p>
              <a:p>
                <a:r>
                  <a:rPr lang="en-US" sz="1200" i="0" kern="1200">
                    <a:solidFill>
                      <a:schemeClr val="tx1"/>
                    </a:solidFill>
                    <a:effectLst/>
                    <a:latin typeface="Cambria Math" panose="02040503050406030204" pitchFamily="18" charset="0"/>
                    <a:ea typeface="+mn-ea"/>
                    <a:cs typeface="+mn-cs"/>
                  </a:rPr>
                  <a:t>𝐹=</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Mean square between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Mean square within</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SSB</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SSW</a:t>
                </a:r>
                <a:r>
                  <a:rPr lang="en-IN" sz="1200" i="0" kern="1200">
                    <a:solidFill>
                      <a:schemeClr val="tx1"/>
                    </a:solidFill>
                    <a:effectLst/>
                    <a:latin typeface="Cambria Math"/>
                    <a:ea typeface="+mn-ea"/>
                    <a:cs typeface="+mn-cs"/>
                  </a:rPr>
                  <a:t>∕〖</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a:t>
                </a:r>
                <a:r>
                  <a:rPr lang="en-US" sz="1200" i="0" kern="1200">
                    <a:solidFill>
                      <a:schemeClr val="tx1"/>
                    </a:solidFill>
                    <a:effectLst/>
                    <a:latin typeface="Cambria Math"/>
                    <a:ea typeface="+mn-ea"/>
                    <a:cs typeface="+mn-cs"/>
                  </a:rPr>
                  <a:t> </a:t>
                </a:r>
                <a:r>
                  <a:rPr lang="en-IN" sz="1200" i="0" kern="1200">
                    <a:solidFill>
                      <a:schemeClr val="tx1"/>
                    </a:solidFill>
                    <a:effectLst/>
                    <a:latin typeface="Cambria Math"/>
                    <a:ea typeface="+mn-ea"/>
                    <a:cs typeface="+mn-cs"/>
                  </a:rPr>
                  <a:t>〗)</a:t>
                </a:r>
                <a:r>
                  <a:rPr lang="en-US" sz="1200" kern="1200" dirty="0" smtClean="0">
                    <a:solidFill>
                      <a:schemeClr val="tx1"/>
                    </a:solidFill>
                    <a:effectLst/>
                    <a:latin typeface="+mn-lt"/>
                    <a:ea typeface="+mn-ea"/>
                    <a:cs typeface="+mn-cs"/>
                  </a:rPr>
                  <a:t>.</a:t>
                </a:r>
                <a:endParaRPr lang="en-IN"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larger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obtained statistic means that there is more between-group variance than within-group variance, increasing the chances of rejecting our null hypothesis.</a:t>
                </a:r>
              </a:p>
              <a:p>
                <a:endParaRPr lang="en-US" sz="1200" i="0" kern="1200" dirty="0">
                  <a:solidFill>
                    <a:schemeClr val="tx1"/>
                  </a:solidFill>
                  <a:effectLst/>
                  <a:latin typeface="+mn-lt"/>
                  <a:ea typeface="+mn-ea"/>
                  <a:cs typeface="+mn-cs"/>
                </a:endParaRPr>
              </a:p>
              <a:p>
                <a:r>
                  <a:rPr lang="en-US" b="1" i="1" dirty="0"/>
                  <a:t>F</a:t>
                </a:r>
                <a:r>
                  <a:rPr lang="en-US" b="1" dirty="0"/>
                  <a:t> critical:</a:t>
                </a:r>
                <a:r>
                  <a:rPr lang="en-US" b="1" baseline="0" dirty="0"/>
                  <a:t> </a:t>
                </a: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-test statistic that corresponds to the alpha level, </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a:t>
                </a:r>
                <a:r>
                  <a:rPr lang="en-US" sz="1200" kern="1200" dirty="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a:t>
                </a:r>
                <a:r>
                  <a:rPr lang="en-US" sz="1200" i="0" kern="1200" dirty="0">
                    <a:solidFill>
                      <a:schemeClr val="tx1"/>
                    </a:solidFill>
                    <a:effectLst/>
                    <a:latin typeface="+mn-lt"/>
                    <a:ea typeface="+mn-ea"/>
                    <a:cs typeface="+mn-cs"/>
                  </a:rPr>
                  <a:t>.</a:t>
                </a:r>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296473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IN" sz="12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Calculating </a:t>
                </a:r>
                <a:r>
                  <a:rPr lang="en-US" i="1" dirty="0" smtClean="0"/>
                  <a:t>F</a:t>
                </a:r>
                <a:r>
                  <a:rPr lang="en-US" dirty="0" smtClean="0"/>
                  <a:t> statistic and its distribution:</a:t>
                </a:r>
                <a:r>
                  <a:rPr lang="en-US" baseline="0" dirty="0" smtClean="0"/>
                  <a:t> </a:t>
                </a:r>
                <a:r>
                  <a:rPr lang="en-US" sz="1200" kern="1200" dirty="0" smtClean="0">
                    <a:solidFill>
                      <a:schemeClr val="tx1"/>
                    </a:solidFill>
                    <a:effectLst/>
                    <a:latin typeface="+mn-lt"/>
                    <a:ea typeface="+mn-ea"/>
                    <a:cs typeface="+mn-cs"/>
                  </a:rPr>
                  <a:t>To determine the probability of calculating an </a:t>
                </a:r>
                <a:r>
                  <a:rPr lang="en-US" sz="1200" i="1" kern="1200" dirty="0" smtClean="0">
                    <a:solidFill>
                      <a:schemeClr val="tx1"/>
                    </a:solidFill>
                    <a:effectLst/>
                    <a:latin typeface="+mn-lt"/>
                    <a:ea typeface="+mn-ea"/>
                    <a:cs typeface="+mn-cs"/>
                  </a:rPr>
                  <a:t>F </a:t>
                </a:r>
                <a:r>
                  <a:rPr lang="en-US" sz="1200" kern="1200" dirty="0" smtClean="0">
                    <a:solidFill>
                      <a:schemeClr val="tx1"/>
                    </a:solidFill>
                    <a:effectLst/>
                    <a:latin typeface="+mn-lt"/>
                    <a:ea typeface="+mn-ea"/>
                    <a:cs typeface="+mn-cs"/>
                  </a:rPr>
                  <a:t>statistic, we rely 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distribution of the </a:t>
                </a:r>
                <a:r>
                  <a:rPr lang="en-US" sz="1200" i="1" kern="1200" dirty="0" smtClean="0">
                    <a:solidFill>
                      <a:schemeClr val="tx1"/>
                    </a:solidFill>
                    <a:effectLst/>
                    <a:latin typeface="+mn-lt"/>
                    <a:ea typeface="+mn-ea"/>
                    <a:cs typeface="+mn-cs"/>
                  </a:rPr>
                  <a:t>F </a:t>
                </a:r>
                <a:r>
                  <a:rPr lang="en-US" sz="1200" kern="1200" dirty="0" smtClean="0">
                    <a:solidFill>
                      <a:schemeClr val="tx1"/>
                    </a:solidFill>
                    <a:effectLst/>
                    <a:latin typeface="+mn-lt"/>
                    <a:ea typeface="+mn-ea"/>
                    <a:cs typeface="+mn-cs"/>
                  </a:rPr>
                  <a:t>statistic.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Degrees of freedom: There are two degrees of freedom, </a:t>
                </a:r>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a:rPr lang="en-US" sz="1200" i="0" kern="1200">
                            <a:solidFill>
                              <a:schemeClr val="tx1"/>
                            </a:solidFill>
                            <a:effectLst/>
                            <a:latin typeface="Cambria Math" panose="02040503050406030204" pitchFamily="18" charset="0"/>
                            <a:ea typeface="+mn-ea"/>
                            <a:cs typeface="+mn-cs"/>
                          </a:rPr>
                          <m:t>1</m:t>
                        </m:r>
                      </m:sub>
                    </m:sSub>
                    <m:r>
                      <a:rPr lang="en-US" sz="1200" i="0" kern="1200">
                        <a:solidFill>
                          <a:schemeClr val="tx1"/>
                        </a:solidFill>
                        <a:effectLst/>
                        <a:latin typeface="Cambria Math" panose="02040503050406030204" pitchFamily="18" charset="0"/>
                        <a:ea typeface="+mn-ea"/>
                        <a:cs typeface="+mn-cs"/>
                      </a:rPr>
                      <m:t>=</m:t>
                    </m:r>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b</m:t>
                        </m:r>
                      </m:sub>
                    </m:sSub>
                  </m:oMath>
                </a14:m>
                <a:r>
                  <a:rPr lang="en-US" sz="1200" i="0" kern="1200" dirty="0">
                    <a:solidFill>
                      <a:schemeClr val="tx1"/>
                    </a:solidFill>
                    <a:effectLst/>
                    <a:latin typeface="+mn-lt"/>
                    <a:ea typeface="+mn-ea"/>
                    <a:cs typeface="+mn-cs"/>
                  </a:rPr>
                  <a:t> and </a:t>
                </a:r>
                <a14:m>
                  <m:oMath xmlns:m="http://schemas.openxmlformats.org/officeDocument/2006/math">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a:rPr lang="en-US" sz="1200" i="0" kern="1200">
                            <a:solidFill>
                              <a:schemeClr val="tx1"/>
                            </a:solidFill>
                            <a:effectLst/>
                            <a:latin typeface="Cambria Math" panose="02040503050406030204" pitchFamily="18" charset="0"/>
                            <a:ea typeface="+mn-ea"/>
                            <a:cs typeface="+mn-cs"/>
                          </a:rPr>
                          <m:t>2</m:t>
                        </m:r>
                      </m:sub>
                    </m:sSub>
                    <m:r>
                      <a:rPr lang="en-US" sz="1200" i="0" kern="1200">
                        <a:solidFill>
                          <a:schemeClr val="tx1"/>
                        </a:solidFill>
                        <a:effectLst/>
                        <a:latin typeface="Cambria Math" panose="02040503050406030204" pitchFamily="18" charset="0"/>
                        <a:ea typeface="+mn-ea"/>
                        <a:cs typeface="+mn-cs"/>
                      </a:rPr>
                      <m:t>=</m:t>
                    </m:r>
                    <m:r>
                      <m:rPr>
                        <m:sty m:val="p"/>
                      </m:rPr>
                      <a:rPr lang="en-US" sz="1200" i="0" kern="1200">
                        <a:solidFill>
                          <a:schemeClr val="tx1"/>
                        </a:solidFill>
                        <a:effectLst/>
                        <a:latin typeface="Cambria Math" panose="02040503050406030204" pitchFamily="18" charset="0"/>
                        <a:ea typeface="+mn-ea"/>
                        <a:cs typeface="+mn-cs"/>
                      </a:rPr>
                      <m:t>d</m:t>
                    </m:r>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f</m:t>
                        </m:r>
                      </m:e>
                      <m:sub>
                        <m:r>
                          <m:rPr>
                            <m:sty m:val="p"/>
                          </m:rPr>
                          <a:rPr lang="en-US" sz="1200" i="0" kern="1200">
                            <a:solidFill>
                              <a:schemeClr val="tx1"/>
                            </a:solidFill>
                            <a:effectLst/>
                            <a:latin typeface="Cambria Math" panose="02040503050406030204" pitchFamily="18" charset="0"/>
                            <a:ea typeface="+mn-ea"/>
                            <a:cs typeface="+mn-cs"/>
                          </a:rPr>
                          <m:t>w</m:t>
                        </m:r>
                      </m:sub>
                    </m:sSub>
                  </m:oMath>
                </a14:m>
                <a:r>
                  <a:rPr lang="en-US" sz="1200" kern="1200" dirty="0" smtClean="0">
                    <a:solidFill>
                      <a:schemeClr val="tx1"/>
                    </a:solidFill>
                    <a:effectLst/>
                    <a:latin typeface="+mn-lt"/>
                    <a:ea typeface="+mn-ea"/>
                    <a:cs typeface="+mn-cs"/>
                  </a:rPr>
                  <a:t>. Because of the two degrees of freedom, we’ll have to determine the probability of our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obtained differently than we did with </a:t>
                </a:r>
                <a:r>
                  <a:rPr lang="en-US" sz="1200" i="1" kern="1200" dirty="0" smtClean="0">
                    <a:solidFill>
                      <a:schemeClr val="tx1"/>
                    </a:solidFill>
                    <a:effectLst/>
                    <a:latin typeface="+mn-lt"/>
                    <a:ea typeface="+mn-ea"/>
                    <a:cs typeface="+mn-cs"/>
                  </a:rPr>
                  <a:t>t </a:t>
                </a:r>
                <a:r>
                  <a:rPr lang="en-US" sz="1200" kern="1200" dirty="0" smtClean="0">
                    <a:solidFill>
                      <a:schemeClr val="tx1"/>
                    </a:solidFill>
                    <a:effectLst/>
                    <a:latin typeface="+mn-lt"/>
                    <a:ea typeface="+mn-ea"/>
                    <a:cs typeface="+mn-cs"/>
                  </a:rPr>
                  <a:t>test or chi-square. </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F</a:t>
                </a:r>
                <a:r>
                  <a:rPr lang="en-US" dirty="0" smtClean="0"/>
                  <a:t>-critical and </a:t>
                </a:r>
                <a:r>
                  <a:rPr lang="en-US" i="1" dirty="0" smtClean="0"/>
                  <a:t>F</a:t>
                </a:r>
                <a:r>
                  <a:rPr lang="en-US" dirty="0" smtClean="0"/>
                  <a:t>-obtained:</a:t>
                </a:r>
                <a:r>
                  <a:rPr lang="en-US"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1" i="1" dirty="0" smtClean="0"/>
                  <a:t>F</a:t>
                </a:r>
                <a:r>
                  <a:rPr lang="en-US" b="1" dirty="0" smtClean="0"/>
                  <a:t>-critical</a:t>
                </a:r>
                <a:r>
                  <a:rPr lang="en-US" b="1" dirty="0"/>
                  <a:t>:</a:t>
                </a:r>
                <a:r>
                  <a:rPr lang="en-US" b="1" baseline="0" dirty="0"/>
                  <a:t> </a:t>
                </a: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-test statistic that </a:t>
                </a:r>
                <a:r>
                  <a:rPr lang="en-US" sz="1200" i="0" kern="1200" dirty="0">
                    <a:solidFill>
                      <a:schemeClr val="tx1"/>
                    </a:solidFill>
                    <a:effectLst/>
                    <a:latin typeface="+mn-lt"/>
                    <a:ea typeface="+mn-ea"/>
                    <a:cs typeface="+mn-cs"/>
                  </a:rPr>
                  <a:t>corresponds to the alpha level,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w</m:t>
                        </m:r>
                      </m:sub>
                    </m:sSub>
                  </m:oMath>
                </a14:m>
                <a:r>
                  <a:rPr lang="en-US" sz="1200" i="0" kern="1200" dirty="0">
                    <a:solidFill>
                      <a:schemeClr val="tx1"/>
                    </a:solidFill>
                    <a:effectLst/>
                    <a:latin typeface="+mn-lt"/>
                    <a:ea typeface="+mn-ea"/>
                    <a:cs typeface="+mn-cs"/>
                  </a:rPr>
                  <a:t>, and </a:t>
                </a:r>
                <a14:m>
                  <m:oMath xmlns:m="http://schemas.openxmlformats.org/officeDocument/2006/math">
                    <m:sSub>
                      <m:sSubPr>
                        <m:ctrlPr>
                          <a:rPr lang="en-IN" sz="1200" i="1" kern="1200">
                            <a:solidFill>
                              <a:schemeClr val="tx1"/>
                            </a:solidFill>
                            <a:effectLst/>
                            <a:latin typeface="Cambria Math" panose="02040503050406030204" pitchFamily="18" charset="0"/>
                            <a:ea typeface="+mn-ea"/>
                            <a:cs typeface="+mn-cs"/>
                          </a:rPr>
                        </m:ctrlPr>
                      </m:sSubPr>
                      <m:e>
                        <m:r>
                          <m:rPr>
                            <m:sty m:val="p"/>
                          </m:rPr>
                          <a:rPr lang="en-US" sz="1200" i="0" kern="1200">
                            <a:solidFill>
                              <a:schemeClr val="tx1"/>
                            </a:solidFill>
                            <a:effectLst/>
                            <a:latin typeface="Cambria Math" panose="02040503050406030204" pitchFamily="18" charset="0"/>
                            <a:ea typeface="+mn-ea"/>
                            <a:cs typeface="+mn-cs"/>
                          </a:rPr>
                          <m:t>df</m:t>
                        </m:r>
                      </m:e>
                      <m:sub>
                        <m:r>
                          <m:rPr>
                            <m:sty m:val="p"/>
                          </m:rPr>
                          <a:rPr lang="en-US" sz="1200" i="0" kern="1200">
                            <a:solidFill>
                              <a:schemeClr val="tx1"/>
                            </a:solidFill>
                            <a:effectLst/>
                            <a:latin typeface="Cambria Math" panose="02040503050406030204" pitchFamily="18" charset="0"/>
                            <a:ea typeface="+mn-ea"/>
                            <a:cs typeface="+mn-cs"/>
                          </a:rPr>
                          <m:t>b</m:t>
                        </m:r>
                      </m:sub>
                    </m:sSub>
                  </m:oMath>
                </a14:m>
                <a:r>
                  <a:rPr lang="en-US" sz="1200" i="0" kern="1200" dirty="0" smtClean="0">
                    <a:solidFill>
                      <a:schemeClr val="tx1"/>
                    </a:solidFill>
                    <a:effectLst/>
                    <a:latin typeface="+mn-lt"/>
                    <a:ea typeface="+mn-ea"/>
                    <a:cs typeface="+mn-cs"/>
                  </a:rPr>
                  <a:t>.</a:t>
                </a:r>
              </a:p>
              <a:p>
                <a:pPr marL="228600" indent="-228600">
                  <a:buFont typeface="+mj-lt"/>
                  <a:buAutoNum type="arabicPeriod"/>
                </a:pPr>
                <a:r>
                  <a:rPr lang="en-US" sz="1200" b="1" i="1" kern="1200" dirty="0" smtClean="0">
                    <a:solidFill>
                      <a:schemeClr val="tx1"/>
                    </a:solidFill>
                    <a:effectLst/>
                    <a:latin typeface="+mn-lt"/>
                    <a:ea typeface="+mn-ea"/>
                    <a:cs typeface="+mn-cs"/>
                  </a:rPr>
                  <a:t>F</a:t>
                </a:r>
                <a:r>
                  <a:rPr lang="en-US" sz="1200" b="1" kern="1200" dirty="0" smtClean="0">
                    <a:solidFill>
                      <a:schemeClr val="tx1"/>
                    </a:solidFill>
                    <a:effectLst/>
                    <a:latin typeface="+mn-lt"/>
                    <a:ea typeface="+mn-ea"/>
                    <a:cs typeface="+mn-cs"/>
                  </a:rPr>
                  <a:t>-obtained:</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-test statistic that is calculated.</a:t>
                </a:r>
              </a:p>
              <a:p>
                <a:pPr marL="228600" indent="-228600">
                  <a:buFont typeface="+mj-lt"/>
                  <a:buAutoNum type="arabicPeriod"/>
                </a:pPr>
                <a:r>
                  <a:rPr lang="en-US" sz="1200" i="0" kern="1200" dirty="0" smtClean="0">
                    <a:solidFill>
                      <a:schemeClr val="tx1"/>
                    </a:solidFill>
                    <a:effectLst/>
                    <a:latin typeface="+mn-lt"/>
                    <a:ea typeface="+mn-ea"/>
                    <a:cs typeface="+mn-cs"/>
                  </a:rPr>
                  <a:t>If</a:t>
                </a:r>
                <a:r>
                  <a:rPr lang="en-US" sz="1200" i="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-obtained </a:t>
                </a:r>
                <a:r>
                  <a:rPr lang="en-US" sz="1200" kern="1200" dirty="0">
                    <a:solidFill>
                      <a:schemeClr val="tx1"/>
                    </a:solidFill>
                    <a:effectLst/>
                    <a:latin typeface="+mn-lt"/>
                    <a:ea typeface="+mn-ea"/>
                    <a:cs typeface="+mn-cs"/>
                  </a:rPr>
                  <a:t>is greater than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-critical,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a:t>
                </a:r>
                <a:r>
                  <a:rPr lang="en-US" sz="1200" kern="1200" dirty="0">
                    <a:solidFill>
                      <a:schemeClr val="tx1"/>
                    </a:solidFill>
                    <a:effectLst/>
                    <a:latin typeface="+mn-lt"/>
                    <a:ea typeface="+mn-ea"/>
                    <a:cs typeface="+mn-cs"/>
                  </a:rPr>
                  <a:t>know that its probability is </a:t>
                </a:r>
                <a:r>
                  <a:rPr lang="en-US" sz="1200" kern="1200" dirty="0" smtClean="0">
                    <a:solidFill>
                      <a:schemeClr val="tx1"/>
                    </a:solidFill>
                    <a:effectLst/>
                    <a:latin typeface="+mn-lt"/>
                    <a:ea typeface="+mn-ea"/>
                    <a:cs typeface="+mn-cs"/>
                  </a:rPr>
                  <a:t>&lt;0.05</a:t>
                </a:r>
                <a:r>
                  <a:rPr lang="en-US" sz="1200" kern="1200" dirty="0">
                    <a:solidFill>
                      <a:schemeClr val="tx1"/>
                    </a:solidFill>
                    <a:effectLst/>
                    <a:latin typeface="+mn-lt"/>
                    <a:ea typeface="+mn-ea"/>
                    <a:cs typeface="+mn-cs"/>
                  </a:rPr>
                  <a:t>, extending into the shaded area. </a:t>
                </a:r>
                <a:endParaRPr lang="en-US" sz="1200" kern="1200" dirty="0" smtClean="0">
                  <a:solidFill>
                    <a:schemeClr val="tx1"/>
                  </a:solidFill>
                  <a:effectLst/>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If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-obtained </a:t>
                </a:r>
                <a:r>
                  <a:rPr lang="en-US" sz="1200" kern="1200" dirty="0">
                    <a:solidFill>
                      <a:schemeClr val="tx1"/>
                    </a:solidFill>
                    <a:effectLst/>
                    <a:latin typeface="+mn-lt"/>
                    <a:ea typeface="+mn-ea"/>
                    <a:cs typeface="+mn-cs"/>
                  </a:rPr>
                  <a:t>was </a:t>
                </a:r>
                <a:r>
                  <a:rPr lang="en-US" sz="1200" kern="1200" dirty="0" smtClean="0">
                    <a:solidFill>
                      <a:schemeClr val="tx1"/>
                    </a:solidFill>
                    <a:effectLst/>
                    <a:latin typeface="+mn-lt"/>
                    <a:ea typeface="+mn-ea"/>
                    <a:cs typeface="+mn-cs"/>
                  </a:rPr>
                  <a:t>lesser</a:t>
                </a:r>
                <a:r>
                  <a:rPr lang="en-US" sz="1200" kern="1200" baseline="0" dirty="0" smtClean="0">
                    <a:solidFill>
                      <a:schemeClr val="tx1"/>
                    </a:solidFill>
                    <a:effectLst/>
                    <a:latin typeface="+mn-lt"/>
                    <a:ea typeface="+mn-ea"/>
                    <a:cs typeface="+mn-cs"/>
                  </a:rPr>
                  <a:t> than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critical,</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we could determine that its probability was greater than our alpha of </a:t>
                </a:r>
                <a:r>
                  <a:rPr lang="en-US" sz="1200" kern="1200" dirty="0" smtClean="0">
                    <a:solidFill>
                      <a:schemeClr val="tx1"/>
                    </a:solidFill>
                    <a:effectLst/>
                    <a:latin typeface="+mn-lt"/>
                    <a:ea typeface="+mn-ea"/>
                    <a:cs typeface="+mn-cs"/>
                  </a:rPr>
                  <a:t>0.05</a:t>
                </a:r>
                <a:r>
                  <a:rPr lang="en-US" sz="1200" kern="1200" dirty="0">
                    <a:solidFill>
                      <a:schemeClr val="tx1"/>
                    </a:solidFill>
                    <a:effectLst/>
                    <a:latin typeface="+mn-lt"/>
                    <a:ea typeface="+mn-ea"/>
                    <a:cs typeface="+mn-cs"/>
                  </a:rPr>
                  <a:t>, in the unshaded area of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-distribution </a:t>
                </a:r>
                <a:r>
                  <a:rPr lang="en-US" sz="1200" kern="1200" dirty="0">
                    <a:solidFill>
                      <a:schemeClr val="tx1"/>
                    </a:solidFill>
                    <a:effectLst/>
                    <a:latin typeface="+mn-lt"/>
                    <a:ea typeface="+mn-ea"/>
                    <a:cs typeface="+mn-cs"/>
                  </a:rPr>
                  <a:t>curve.</a:t>
                </a:r>
                <a:endParaRPr lang="en-US" sz="1200" i="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Define the concepts of between and within total variance.</a:t>
                </a:r>
                <a:endParaRPr lang="en-IN" sz="12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Calculating </a:t>
                </a:r>
                <a:r>
                  <a:rPr lang="en-US" i="1" dirty="0" smtClean="0"/>
                  <a:t>F</a:t>
                </a:r>
                <a:r>
                  <a:rPr lang="en-US" dirty="0" smtClean="0"/>
                  <a:t> statistic and its distribution:</a:t>
                </a:r>
                <a:r>
                  <a:rPr lang="en-US" baseline="0" dirty="0" smtClean="0"/>
                  <a:t> </a:t>
                </a:r>
                <a:r>
                  <a:rPr lang="en-US" sz="1200" kern="1200" dirty="0" smtClean="0">
                    <a:solidFill>
                      <a:schemeClr val="tx1"/>
                    </a:solidFill>
                    <a:effectLst/>
                    <a:latin typeface="+mn-lt"/>
                    <a:ea typeface="+mn-ea"/>
                    <a:cs typeface="+mn-cs"/>
                  </a:rPr>
                  <a:t>To determine the probability of calculating an </a:t>
                </a:r>
                <a:r>
                  <a:rPr lang="en-US" sz="1200" i="1" kern="1200" dirty="0" smtClean="0">
                    <a:solidFill>
                      <a:schemeClr val="tx1"/>
                    </a:solidFill>
                    <a:effectLst/>
                    <a:latin typeface="+mn-lt"/>
                    <a:ea typeface="+mn-ea"/>
                    <a:cs typeface="+mn-cs"/>
                  </a:rPr>
                  <a:t>F </a:t>
                </a:r>
                <a:r>
                  <a:rPr lang="en-US" sz="1200" kern="1200" dirty="0" smtClean="0">
                    <a:solidFill>
                      <a:schemeClr val="tx1"/>
                    </a:solidFill>
                    <a:effectLst/>
                    <a:latin typeface="+mn-lt"/>
                    <a:ea typeface="+mn-ea"/>
                    <a:cs typeface="+mn-cs"/>
                  </a:rPr>
                  <a:t>statistic, we rely 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distribution of the </a:t>
                </a:r>
                <a:r>
                  <a:rPr lang="en-US" sz="1200" i="1" kern="1200" dirty="0" smtClean="0">
                    <a:solidFill>
                      <a:schemeClr val="tx1"/>
                    </a:solidFill>
                    <a:effectLst/>
                    <a:latin typeface="+mn-lt"/>
                    <a:ea typeface="+mn-ea"/>
                    <a:cs typeface="+mn-cs"/>
                  </a:rPr>
                  <a:t>F </a:t>
                </a:r>
                <a:r>
                  <a:rPr lang="en-US" sz="1200" kern="1200" dirty="0" smtClean="0">
                    <a:solidFill>
                      <a:schemeClr val="tx1"/>
                    </a:solidFill>
                    <a:effectLst/>
                    <a:latin typeface="+mn-lt"/>
                    <a:ea typeface="+mn-ea"/>
                    <a:cs typeface="+mn-cs"/>
                  </a:rPr>
                  <a:t>statistic.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Degrees of freedom: There are two degrees of freedom, </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1=df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a:t>
                </a:r>
                <a:r>
                  <a:rPr lang="en-US" sz="1200" i="0" kern="1200" dirty="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2=df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a:t>
                </a:r>
                <a:r>
                  <a:rPr lang="en-US" sz="1200" kern="1200" dirty="0" smtClean="0">
                    <a:solidFill>
                      <a:schemeClr val="tx1"/>
                    </a:solidFill>
                    <a:effectLst/>
                    <a:latin typeface="+mn-lt"/>
                    <a:ea typeface="+mn-ea"/>
                    <a:cs typeface="+mn-cs"/>
                  </a:rPr>
                  <a:t>. Because of the two degrees of freedom, we’ll have to determine the probability of our </a:t>
                </a:r>
                <a:r>
                  <a:rPr lang="en-US" sz="1200" i="1" kern="1200" dirty="0" smtClean="0">
                    <a:solidFill>
                      <a:schemeClr val="tx1"/>
                    </a:solidFill>
                    <a:effectLst/>
                    <a:latin typeface="+mn-lt"/>
                    <a:ea typeface="+mn-ea"/>
                    <a:cs typeface="+mn-cs"/>
                  </a:rPr>
                  <a:t>F </a:t>
                </a:r>
                <a:r>
                  <a:rPr lang="en-US" sz="1200" kern="1200" dirty="0" smtClean="0">
                    <a:solidFill>
                      <a:schemeClr val="tx1"/>
                    </a:solidFill>
                    <a:effectLst/>
                    <a:latin typeface="+mn-lt"/>
                    <a:ea typeface="+mn-ea"/>
                    <a:cs typeface="+mn-cs"/>
                  </a:rPr>
                  <a:t>obtained differently than we did with </a:t>
                </a:r>
                <a:r>
                  <a:rPr lang="en-US" sz="1200" i="1" kern="1200" dirty="0" smtClean="0">
                    <a:solidFill>
                      <a:schemeClr val="tx1"/>
                    </a:solidFill>
                    <a:effectLst/>
                    <a:latin typeface="+mn-lt"/>
                    <a:ea typeface="+mn-ea"/>
                    <a:cs typeface="+mn-cs"/>
                  </a:rPr>
                  <a:t>t </a:t>
                </a:r>
                <a:r>
                  <a:rPr lang="en-US" sz="1200" kern="1200" dirty="0" smtClean="0">
                    <a:solidFill>
                      <a:schemeClr val="tx1"/>
                    </a:solidFill>
                    <a:effectLst/>
                    <a:latin typeface="+mn-lt"/>
                    <a:ea typeface="+mn-ea"/>
                    <a:cs typeface="+mn-cs"/>
                  </a:rPr>
                  <a:t>test or chi-square. </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F</a:t>
                </a:r>
                <a:r>
                  <a:rPr lang="en-US" dirty="0" smtClean="0"/>
                  <a:t>-critical and </a:t>
                </a:r>
                <a:r>
                  <a:rPr lang="en-US" i="1" dirty="0" smtClean="0"/>
                  <a:t>F</a:t>
                </a:r>
                <a:r>
                  <a:rPr lang="en-US" dirty="0" smtClean="0"/>
                  <a:t>-obtained:</a:t>
                </a:r>
                <a:r>
                  <a:rPr lang="en-US"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1" i="1" dirty="0" smtClean="0"/>
                  <a:t>F</a:t>
                </a:r>
                <a:r>
                  <a:rPr lang="en-US" b="1" dirty="0" smtClean="0"/>
                  <a:t>-critical</a:t>
                </a:r>
                <a:r>
                  <a:rPr lang="en-US" b="1" dirty="0"/>
                  <a:t>:</a:t>
                </a:r>
                <a:r>
                  <a:rPr lang="en-US" b="1" baseline="0" dirty="0"/>
                  <a:t> </a:t>
                </a: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-test statistic that </a:t>
                </a:r>
                <a:r>
                  <a:rPr lang="en-US" sz="1200" i="0" kern="1200" dirty="0">
                    <a:solidFill>
                      <a:schemeClr val="tx1"/>
                    </a:solidFill>
                    <a:effectLst/>
                    <a:latin typeface="+mn-lt"/>
                    <a:ea typeface="+mn-ea"/>
                    <a:cs typeface="+mn-cs"/>
                  </a:rPr>
                  <a:t>corresponds to the alpha level, </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w</a:t>
                </a:r>
                <a:r>
                  <a:rPr lang="en-US" sz="1200" i="0" kern="1200" dirty="0">
                    <a:solidFill>
                      <a:schemeClr val="tx1"/>
                    </a:solidFill>
                    <a:effectLst/>
                    <a:latin typeface="+mn-lt"/>
                    <a:ea typeface="+mn-ea"/>
                    <a:cs typeface="+mn-cs"/>
                  </a:rPr>
                  <a:t>, and </a:t>
                </a:r>
                <a:r>
                  <a:rPr lang="en-US" sz="1200" i="0" kern="1200">
                    <a:solidFill>
                      <a:schemeClr val="tx1"/>
                    </a:solidFill>
                    <a:effectLst/>
                    <a:latin typeface="Cambria Math" panose="02040503050406030204" pitchFamily="18" charset="0"/>
                    <a:ea typeface="+mn-ea"/>
                    <a:cs typeface="+mn-cs"/>
                  </a:rPr>
                  <a:t>df</a:t>
                </a:r>
                <a:r>
                  <a:rPr lang="en-IN" sz="1200" i="0" kern="1200">
                    <a:solidFill>
                      <a:schemeClr val="tx1"/>
                    </a:solidFill>
                    <a:effectLst/>
                    <a:latin typeface="Cambria Math"/>
                    <a:ea typeface="+mn-ea"/>
                    <a:cs typeface="+mn-cs"/>
                  </a:rPr>
                  <a:t>_</a:t>
                </a:r>
                <a:r>
                  <a:rPr lang="en-US" sz="1200" i="0" kern="1200">
                    <a:solidFill>
                      <a:schemeClr val="tx1"/>
                    </a:solidFill>
                    <a:effectLst/>
                    <a:latin typeface="Cambria Math" panose="02040503050406030204" pitchFamily="18" charset="0"/>
                    <a:ea typeface="+mn-ea"/>
                    <a:cs typeface="+mn-cs"/>
                  </a:rPr>
                  <a:t>b</a:t>
                </a:r>
                <a:r>
                  <a:rPr lang="en-US" sz="1200" i="0" kern="1200" dirty="0" smtClean="0">
                    <a:solidFill>
                      <a:schemeClr val="tx1"/>
                    </a:solidFill>
                    <a:effectLst/>
                    <a:latin typeface="+mn-lt"/>
                    <a:ea typeface="+mn-ea"/>
                    <a:cs typeface="+mn-cs"/>
                  </a:rPr>
                  <a:t>.</a:t>
                </a:r>
              </a:p>
              <a:p>
                <a:pPr marL="228600" indent="-228600">
                  <a:buFont typeface="+mj-lt"/>
                  <a:buAutoNum type="arabicPeriod"/>
                </a:pPr>
                <a:r>
                  <a:rPr lang="en-US" sz="1200" b="1" i="1" kern="1200" dirty="0" smtClean="0">
                    <a:solidFill>
                      <a:schemeClr val="tx1"/>
                    </a:solidFill>
                    <a:effectLst/>
                    <a:latin typeface="+mn-lt"/>
                    <a:ea typeface="+mn-ea"/>
                    <a:cs typeface="+mn-cs"/>
                  </a:rPr>
                  <a:t>F</a:t>
                </a:r>
                <a:r>
                  <a:rPr lang="en-US" sz="1200" b="1" kern="1200" dirty="0" smtClean="0">
                    <a:solidFill>
                      <a:schemeClr val="tx1"/>
                    </a:solidFill>
                    <a:effectLst/>
                    <a:latin typeface="+mn-lt"/>
                    <a:ea typeface="+mn-ea"/>
                    <a:cs typeface="+mn-cs"/>
                  </a:rPr>
                  <a:t>-obtained</a:t>
                </a:r>
                <a:r>
                  <a:rPr lang="en-US" sz="1200" b="1" kern="1200" dirty="0" smtClean="0">
                    <a:solidFill>
                      <a:schemeClr val="tx1"/>
                    </a:solidFill>
                    <a:effectLst/>
                    <a:latin typeface="+mn-lt"/>
                    <a:ea typeface="+mn-ea"/>
                    <a:cs typeface="+mn-cs"/>
                  </a:rPr>
                  <a:t>:</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-test statistic that is calculated.</a:t>
                </a:r>
              </a:p>
              <a:p>
                <a:pPr marL="228600" indent="-228600">
                  <a:buFont typeface="+mj-lt"/>
                  <a:buAutoNum type="arabicPeriod"/>
                </a:pPr>
                <a:r>
                  <a:rPr lang="en-US" sz="1200" i="0" kern="1200" dirty="0" smtClean="0">
                    <a:solidFill>
                      <a:schemeClr val="tx1"/>
                    </a:solidFill>
                    <a:effectLst/>
                    <a:latin typeface="+mn-lt"/>
                    <a:ea typeface="+mn-ea"/>
                    <a:cs typeface="+mn-cs"/>
                  </a:rPr>
                  <a:t>If</a:t>
                </a:r>
                <a:r>
                  <a:rPr lang="en-US" sz="1200" i="0" kern="1200" baseline="0" dirty="0" smtClean="0">
                    <a:solidFill>
                      <a:schemeClr val="tx1"/>
                    </a:solidFill>
                    <a:effectLst/>
                    <a:latin typeface="+mn-lt"/>
                    <a:ea typeface="+mn-ea"/>
                    <a:cs typeface="+mn-cs"/>
                  </a:rPr>
                  <a:t> the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-obtained </a:t>
                </a:r>
                <a:r>
                  <a:rPr lang="en-US" sz="1200" kern="1200" dirty="0">
                    <a:solidFill>
                      <a:schemeClr val="tx1"/>
                    </a:solidFill>
                    <a:effectLst/>
                    <a:latin typeface="+mn-lt"/>
                    <a:ea typeface="+mn-ea"/>
                    <a:cs typeface="+mn-cs"/>
                  </a:rPr>
                  <a:t>is greater than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-critical</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a:t>
                </a:r>
                <a:r>
                  <a:rPr lang="en-US" sz="1200" kern="1200" dirty="0">
                    <a:solidFill>
                      <a:schemeClr val="tx1"/>
                    </a:solidFill>
                    <a:effectLst/>
                    <a:latin typeface="+mn-lt"/>
                    <a:ea typeface="+mn-ea"/>
                    <a:cs typeface="+mn-cs"/>
                  </a:rPr>
                  <a:t>know that its probability is </a:t>
                </a:r>
                <a:r>
                  <a:rPr lang="en-US" sz="1200" kern="1200" dirty="0" smtClean="0">
                    <a:solidFill>
                      <a:schemeClr val="tx1"/>
                    </a:solidFill>
                    <a:effectLst/>
                    <a:latin typeface="+mn-lt"/>
                    <a:ea typeface="+mn-ea"/>
                    <a:cs typeface="+mn-cs"/>
                  </a:rPr>
                  <a:t>&lt;0.05</a:t>
                </a:r>
                <a:r>
                  <a:rPr lang="en-US" sz="1200" kern="1200" dirty="0">
                    <a:solidFill>
                      <a:schemeClr val="tx1"/>
                    </a:solidFill>
                    <a:effectLst/>
                    <a:latin typeface="+mn-lt"/>
                    <a:ea typeface="+mn-ea"/>
                    <a:cs typeface="+mn-cs"/>
                  </a:rPr>
                  <a:t>, extending into the shaded area. </a:t>
                </a:r>
                <a:endParaRPr lang="en-US" sz="1200" kern="1200" dirty="0" smtClean="0">
                  <a:solidFill>
                    <a:schemeClr val="tx1"/>
                  </a:solidFill>
                  <a:effectLst/>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If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-obtained </a:t>
                </a:r>
                <a:r>
                  <a:rPr lang="en-US" sz="1200" kern="1200" dirty="0">
                    <a:solidFill>
                      <a:schemeClr val="tx1"/>
                    </a:solidFill>
                    <a:effectLst/>
                    <a:latin typeface="+mn-lt"/>
                    <a:ea typeface="+mn-ea"/>
                    <a:cs typeface="+mn-cs"/>
                  </a:rPr>
                  <a:t>was </a:t>
                </a:r>
                <a:r>
                  <a:rPr lang="en-US" sz="1200" kern="1200" dirty="0" smtClean="0">
                    <a:solidFill>
                      <a:schemeClr val="tx1"/>
                    </a:solidFill>
                    <a:effectLst/>
                    <a:latin typeface="+mn-lt"/>
                    <a:ea typeface="+mn-ea"/>
                    <a:cs typeface="+mn-cs"/>
                  </a:rPr>
                  <a:t>lesser</a:t>
                </a:r>
                <a:r>
                  <a:rPr lang="en-US" sz="1200" kern="1200" baseline="0" dirty="0" smtClean="0">
                    <a:solidFill>
                      <a:schemeClr val="tx1"/>
                    </a:solidFill>
                    <a:effectLst/>
                    <a:latin typeface="+mn-lt"/>
                    <a:ea typeface="+mn-ea"/>
                    <a:cs typeface="+mn-cs"/>
                  </a:rPr>
                  <a:t> than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critical</a:t>
                </a:r>
                <a:r>
                  <a:rPr lang="en-US" sz="1200" kern="1200" baseline="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we could determine that its probability was greater than our alpha of </a:t>
                </a:r>
                <a:r>
                  <a:rPr lang="en-US" sz="1200" kern="1200" dirty="0" smtClean="0">
                    <a:solidFill>
                      <a:schemeClr val="tx1"/>
                    </a:solidFill>
                    <a:effectLst/>
                    <a:latin typeface="+mn-lt"/>
                    <a:ea typeface="+mn-ea"/>
                    <a:cs typeface="+mn-cs"/>
                  </a:rPr>
                  <a:t>0.05</a:t>
                </a:r>
                <a:r>
                  <a:rPr lang="en-US" sz="1200" kern="1200" dirty="0">
                    <a:solidFill>
                      <a:schemeClr val="tx1"/>
                    </a:solidFill>
                    <a:effectLst/>
                    <a:latin typeface="+mn-lt"/>
                    <a:ea typeface="+mn-ea"/>
                    <a:cs typeface="+mn-cs"/>
                  </a:rPr>
                  <a:t>, in the unshaded area of 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-distribution </a:t>
                </a:r>
                <a:r>
                  <a:rPr lang="en-US" sz="1200" kern="1200" dirty="0">
                    <a:solidFill>
                      <a:schemeClr val="tx1"/>
                    </a:solidFill>
                    <a:effectLst/>
                    <a:latin typeface="+mn-lt"/>
                    <a:ea typeface="+mn-ea"/>
                    <a:cs typeface="+mn-cs"/>
                  </a:rPr>
                  <a:t>curve.</a:t>
                </a:r>
                <a:endParaRPr lang="en-US" sz="1200" i="0"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3405593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Satisfies Learning Objective 11.</a:t>
            </a:r>
            <a:r>
              <a:rPr lang="en-US" sz="1200" kern="1200" baseline="0" dirty="0" smtClean="0">
                <a:solidFill>
                  <a:schemeClr val="tx1"/>
                </a:solidFill>
                <a:effectLst/>
                <a:latin typeface="+mn-lt"/>
                <a:ea typeface="+mn-ea"/>
                <a:cs typeface="+mn-cs"/>
              </a:rPr>
              <a:t>4</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Determine the significance of an </a:t>
            </a:r>
            <a:r>
              <a:rPr lang="en-US" sz="1200" i="1" kern="1200" dirty="0">
                <a:solidFill>
                  <a:schemeClr val="tx1"/>
                </a:solidFill>
                <a:effectLst/>
                <a:latin typeface="+mn-lt"/>
                <a:ea typeface="+mn-ea"/>
                <a:cs typeface="+mn-cs"/>
              </a:rPr>
              <a:t>F</a:t>
            </a:r>
            <a:r>
              <a:rPr lang="en-US" sz="1200" kern="1200" dirty="0">
                <a:solidFill>
                  <a:schemeClr val="tx1"/>
                </a:solidFill>
                <a:effectLst/>
                <a:latin typeface="+mn-lt"/>
                <a:ea typeface="+mn-ea"/>
                <a:cs typeface="+mn-cs"/>
              </a:rPr>
              <a:t>-ratio test statistic.</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dirty="0"/>
              <a:t>Ethical consumerism: </a:t>
            </a:r>
            <a:r>
              <a:rPr lang="en-US" sz="1200" kern="1200" dirty="0">
                <a:solidFill>
                  <a:schemeClr val="tx1"/>
                </a:solidFill>
                <a:effectLst/>
                <a:latin typeface="+mn-lt"/>
                <a:ea typeface="+mn-ea"/>
                <a:cs typeface="+mn-cs"/>
              </a:rPr>
              <a:t>Consumers increasingly avoid products that are perceived as having a negative social or environmental impact. By purchasing fair labor, organic or environmentally safe products, consumers express their politics through their purchases, a practice that has been referred to as ethical consumerism.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Questions on consumer purchases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The GSS2014 included a series of questions on what it takes to be a good citizen. Respondents were asked how important it was to “choose products for political, ethical or environmental reasons, even if they cost a bit more.” Answers were ranked on a 7-point scale: 1 = not at all important to 7 = very important. We use SPSS and the GSS2014 data to examine the relationship between responses to this question and political party identification (Democrat, Independent, or Republican).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ANOVA output:</a:t>
            </a:r>
            <a:r>
              <a:rPr lang="en-US"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The ANOVA output includes two tables: (1) descriptives and (2) ANOVA.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In the descriptives table, the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 mean, and standard deviation are reported for each group and the entire sample, along with the 95% confidence interval for each mean.</a:t>
            </a:r>
            <a:endParaRPr lang="en-US" dirty="0" smtClean="0"/>
          </a:p>
          <a:p>
            <a:pPr marL="228600" indent="-228600">
              <a:buFont typeface="+mj-lt"/>
              <a:buAutoNum type="arabicPeriod"/>
            </a:pPr>
            <a:r>
              <a:rPr lang="en-US" sz="1200" kern="1200" dirty="0" smtClean="0">
                <a:solidFill>
                  <a:schemeClr val="tx1"/>
                </a:solidFill>
                <a:effectLst/>
                <a:latin typeface="+mn-lt"/>
                <a:ea typeface="+mn-ea"/>
                <a:cs typeface="+mn-cs"/>
              </a:rPr>
              <a:t>The </a:t>
            </a:r>
            <a:r>
              <a:rPr lang="en-US" sz="1200" i="1" kern="1200" dirty="0" smtClean="0">
                <a:solidFill>
                  <a:schemeClr val="tx1"/>
                </a:solidFill>
                <a:effectLst/>
                <a:latin typeface="+mn-lt"/>
                <a:ea typeface="+mn-ea"/>
                <a:cs typeface="+mn-cs"/>
              </a:rPr>
              <a:t>F-</a:t>
            </a:r>
            <a:r>
              <a:rPr lang="en-US" sz="1200" kern="1200" dirty="0" smtClean="0">
                <a:solidFill>
                  <a:schemeClr val="tx1"/>
                </a:solidFill>
                <a:effectLst/>
                <a:latin typeface="+mn-lt"/>
                <a:ea typeface="+mn-ea"/>
                <a:cs typeface="+mn-cs"/>
              </a:rPr>
              <a:t>obtained is reported in the ANOVA table, along with its level of significance (or probability).</a:t>
            </a:r>
          </a:p>
          <a:p>
            <a:pPr marL="228600" indent="-228600">
              <a:buFont typeface="+mj-lt"/>
              <a:buAutoNum type="arabicPeriod"/>
            </a:pPr>
            <a:r>
              <a:rPr lang="en-US" sz="1200" kern="1200" dirty="0" smtClean="0">
                <a:solidFill>
                  <a:schemeClr val="tx1"/>
                </a:solidFill>
                <a:effectLst/>
                <a:latin typeface="+mn-lt"/>
                <a:ea typeface="+mn-ea"/>
                <a:cs typeface="+mn-cs"/>
              </a:rPr>
              <a:t>Since the level of significance is greater than our alpha, </a:t>
            </a:r>
            <a:r>
              <a:rPr lang="en-US" sz="1200" kern="1200" dirty="0">
                <a:solidFill>
                  <a:schemeClr val="tx1"/>
                </a:solidFill>
                <a:effectLst/>
                <a:latin typeface="+mn-lt"/>
                <a:ea typeface="+mn-ea"/>
                <a:cs typeface="+mn-cs"/>
              </a:rPr>
              <a:t>we fail to reject the null </a:t>
            </a:r>
            <a:r>
              <a:rPr lang="en-US" sz="1200" kern="1200" dirty="0" smtClean="0">
                <a:solidFill>
                  <a:schemeClr val="tx1"/>
                </a:solidFill>
                <a:effectLst/>
                <a:latin typeface="+mn-lt"/>
                <a:ea typeface="+mn-ea"/>
                <a:cs typeface="+mn-cs"/>
              </a:rPr>
              <a:t>hypothesis.</a:t>
            </a:r>
            <a:endParaRPr lang="en-US" sz="12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Though the means are different, the differences are not significant.</a:t>
            </a:r>
            <a:endParaRPr lang="en-IN" sz="1200" kern="1200" dirty="0" smtClean="0">
              <a:solidFill>
                <a:schemeClr val="tx1"/>
              </a:solidFill>
              <a:effectLst/>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900079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Title 6"/>
          <p:cNvSpPr>
            <a:spLocks noGrp="1"/>
          </p:cNvSpPr>
          <p:nvPr>
            <p:ph type="title"/>
          </p:nvPr>
        </p:nvSpPr>
        <p:spPr>
          <a:xfrm>
            <a:off x="533400" y="2597150"/>
            <a:ext cx="8229600" cy="1143000"/>
          </a:xfrm>
        </p:spPr>
        <p:txBody>
          <a:bodyPr>
            <a:normAutofit/>
          </a:bodyPr>
          <a:lstStyle>
            <a:lvl1pPr>
              <a:defRPr sz="32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4394280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3622383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569342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3502363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810420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23800005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36334523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264602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966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85037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988965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Frankfort-Nachmias/Leon-Guerrero, Social Statistics for a Diverse Society, 9e. © SAGE Publications, 2020</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cs typeface="Arial" panose="020B0604020202020204" pitchFamily="34" charset="0"/>
              </a:defRPr>
            </a:lvl1pPr>
          </a:lstStyle>
          <a:p>
            <a:r>
              <a:rPr lang="en-US" dirty="0"/>
              <a:t>Frankfort-Nachmias/Leon-Guerrero, Social Statistics for a Diverse Society, 9e. © SAGE Publications, 2020</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Frankfort-Nachmias/Leon-Guerrero, Social Statistics for a Diverse Society, 9e. © SAGE Publications, 2020</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48877905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3200"/>
            <a:ext cx="8229600" cy="1143000"/>
          </a:xfrm>
        </p:spPr>
        <p:txBody>
          <a:bodyPr/>
          <a:lstStyle/>
          <a:p>
            <a:r>
              <a:rPr lang="en-US" noProof="0" dirty="0" smtClean="0"/>
              <a:t>Chapter 11: Analysis of Variance</a:t>
            </a:r>
            <a:endParaRPr lang="en-US" noProof="0" dirty="0"/>
          </a:p>
        </p:txBody>
      </p:sp>
    </p:spTree>
    <p:extLst>
      <p:ext uri="{BB962C8B-B14F-4D97-AF65-F5344CB8AC3E}">
        <p14:creationId xmlns:p14="http://schemas.microsoft.com/office/powerpoint/2010/main" val="1824907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Frankfort-Nachmias/Leon-Guerrero, Social Statistics for a Diverse Society, 9e. © SAGE Publications, 2020</a:t>
            </a:r>
            <a:endParaRPr lang="en-US" dirty="0"/>
          </a:p>
        </p:txBody>
      </p:sp>
      <p:sp>
        <p:nvSpPr>
          <p:cNvPr id="3" name="Title 2"/>
          <p:cNvSpPr>
            <a:spLocks noGrp="1"/>
          </p:cNvSpPr>
          <p:nvPr>
            <p:ph type="title"/>
          </p:nvPr>
        </p:nvSpPr>
        <p:spPr/>
        <p:txBody>
          <a:bodyPr>
            <a:normAutofit fontScale="90000"/>
          </a:bodyPr>
          <a:lstStyle/>
          <a:p>
            <a:r>
              <a:rPr lang="en-US" noProof="0" dirty="0" smtClean="0"/>
              <a:t>Reading the Research Literature: College Satisfaction among Latino Students</a:t>
            </a:r>
            <a:endParaRPr lang="en-US" noProof="0" dirty="0"/>
          </a:p>
        </p:txBody>
      </p:sp>
      <p:sp>
        <p:nvSpPr>
          <p:cNvPr id="4" name="Content Placeholder 3"/>
          <p:cNvSpPr>
            <a:spLocks noGrp="1"/>
          </p:cNvSpPr>
          <p:nvPr>
            <p:ph idx="1"/>
          </p:nvPr>
        </p:nvSpPr>
        <p:spPr>
          <a:xfrm>
            <a:off x="457200" y="2286000"/>
            <a:ext cx="8229600" cy="3840163"/>
          </a:xfrm>
        </p:spPr>
        <p:txBody>
          <a:bodyPr/>
          <a:lstStyle/>
          <a:p>
            <a:r>
              <a:rPr lang="en-US" noProof="0" dirty="0" smtClean="0"/>
              <a:t>ANOVA can help us understand how social categories shape lives.</a:t>
            </a:r>
          </a:p>
          <a:p>
            <a:r>
              <a:rPr lang="en-US" noProof="0" dirty="0" smtClean="0"/>
              <a:t>Kim, Rennick, and Franco study.</a:t>
            </a:r>
            <a:endParaRPr lang="en-US" noProof="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026032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a:bodyPr>
          <a:lstStyle/>
          <a:p>
            <a:pPr lvl="0"/>
            <a:r>
              <a:rPr lang="en-US" sz="4000" noProof="0" dirty="0"/>
              <a:t>Understanding Analysis </a:t>
            </a:r>
            <a:r>
              <a:rPr lang="en-US" sz="4000" noProof="0" dirty="0" smtClean="0"/>
              <a:t>of Variance</a:t>
            </a:r>
            <a:endParaRPr lang="en-US" sz="2400" noProof="0" dirty="0"/>
          </a:p>
        </p:txBody>
      </p:sp>
      <p:sp>
        <p:nvSpPr>
          <p:cNvPr id="9" name="Content Placeholder 8"/>
          <p:cNvSpPr>
            <a:spLocks noGrp="1"/>
          </p:cNvSpPr>
          <p:nvPr>
            <p:ph idx="1"/>
          </p:nvPr>
        </p:nvSpPr>
        <p:spPr>
          <a:xfrm>
            <a:off x="457200" y="1828800"/>
            <a:ext cx="8229600" cy="4297363"/>
          </a:xfrm>
        </p:spPr>
        <p:txBody>
          <a:bodyPr>
            <a:normAutofit/>
          </a:bodyPr>
          <a:lstStyle/>
          <a:p>
            <a:r>
              <a:rPr lang="en-US" noProof="0" dirty="0" smtClean="0"/>
              <a:t>ANOVA: Inferential statistics technique.</a:t>
            </a:r>
          </a:p>
          <a:p>
            <a:r>
              <a:rPr lang="en-US" i="1" noProof="0" dirty="0" smtClean="0"/>
              <a:t>t</a:t>
            </a:r>
            <a:r>
              <a:rPr lang="en-US" noProof="0" dirty="0" smtClean="0"/>
              <a:t> Test: Difference </a:t>
            </a:r>
            <a:r>
              <a:rPr lang="en-US" noProof="0" dirty="0"/>
              <a:t>between two means.</a:t>
            </a:r>
          </a:p>
          <a:p>
            <a:r>
              <a:rPr lang="en-US" noProof="0" dirty="0" smtClean="0"/>
              <a:t>ANOVA extends </a:t>
            </a:r>
            <a:r>
              <a:rPr lang="en-US" noProof="0" dirty="0"/>
              <a:t>to two or more groups.</a:t>
            </a:r>
          </a:p>
          <a:p>
            <a:r>
              <a:rPr lang="en-US" noProof="0" dirty="0"/>
              <a:t>One-way </a:t>
            </a:r>
            <a:r>
              <a:rPr lang="en-US" noProof="0" dirty="0" smtClean="0"/>
              <a:t>ANOVA.</a:t>
            </a:r>
          </a:p>
          <a:p>
            <a:r>
              <a:rPr lang="en-US" noProof="0" dirty="0" smtClean="0"/>
              <a:t>Differences examined by ANOVA.</a:t>
            </a:r>
            <a:endParaRPr lang="en-US" noProof="0" dirty="0"/>
          </a:p>
        </p:txBody>
      </p:sp>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529527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The Structure </a:t>
            </a:r>
            <a:r>
              <a:rPr lang="en-US" noProof="0" dirty="0" smtClean="0"/>
              <a:t>of </a:t>
            </a:r>
            <a:r>
              <a:rPr lang="en-US" noProof="0" dirty="0"/>
              <a:t>Hypothesis Testing </a:t>
            </a:r>
            <a:r>
              <a:rPr lang="en-US" noProof="0" dirty="0" smtClean="0"/>
              <a:t>with ANOVA </a:t>
            </a:r>
            <a:r>
              <a:rPr lang="en-US" sz="2700" noProof="0" dirty="0"/>
              <a:t>(1 of 6)</a:t>
            </a:r>
          </a:p>
        </p:txBody>
      </p:sp>
      <p:sp>
        <p:nvSpPr>
          <p:cNvPr id="9" name="Content Placeholder 8"/>
          <p:cNvSpPr>
            <a:spLocks noGrp="1"/>
          </p:cNvSpPr>
          <p:nvPr>
            <p:ph idx="1"/>
          </p:nvPr>
        </p:nvSpPr>
        <p:spPr>
          <a:xfrm>
            <a:off x="457200" y="2133600"/>
            <a:ext cx="8229600" cy="3992563"/>
          </a:xfrm>
        </p:spPr>
        <p:txBody>
          <a:bodyPr>
            <a:normAutofit/>
          </a:bodyPr>
          <a:lstStyle/>
          <a:p>
            <a:pPr marL="0" indent="0">
              <a:buNone/>
            </a:pPr>
            <a:r>
              <a:rPr lang="en-US" noProof="0" dirty="0"/>
              <a:t>The </a:t>
            </a:r>
            <a:r>
              <a:rPr lang="en-US" noProof="0" dirty="0" smtClean="0"/>
              <a:t>Assumptions</a:t>
            </a:r>
            <a:endParaRPr lang="en-US" noProof="0" dirty="0"/>
          </a:p>
          <a:p>
            <a:r>
              <a:rPr lang="en-US" noProof="0" dirty="0"/>
              <a:t>Independent random </a:t>
            </a:r>
            <a:r>
              <a:rPr lang="en-US" noProof="0" dirty="0" smtClean="0"/>
              <a:t>samples.</a:t>
            </a:r>
          </a:p>
          <a:p>
            <a:r>
              <a:rPr lang="en-US" noProof="0" dirty="0"/>
              <a:t>D</a:t>
            </a:r>
            <a:r>
              <a:rPr lang="en-US" noProof="0" dirty="0" smtClean="0"/>
              <a:t>ependent variable: Interval-ratio level.</a:t>
            </a:r>
            <a:endParaRPr lang="en-US" noProof="0" dirty="0"/>
          </a:p>
          <a:p>
            <a:r>
              <a:rPr lang="en-US" noProof="0" dirty="0" smtClean="0"/>
              <a:t>Population: Normally </a:t>
            </a:r>
            <a:r>
              <a:rPr lang="en-US" noProof="0" dirty="0"/>
              <a:t>distributed</a:t>
            </a:r>
            <a:r>
              <a:rPr lang="en-US" noProof="0" dirty="0" smtClean="0"/>
              <a:t>.</a:t>
            </a:r>
          </a:p>
          <a:p>
            <a:r>
              <a:rPr lang="en-US" noProof="0" dirty="0" smtClean="0"/>
              <a:t>Population variances are equal.</a:t>
            </a:r>
            <a:endParaRPr lang="en-US" noProof="0" dirty="0"/>
          </a:p>
        </p:txBody>
      </p:sp>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962019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The Structure </a:t>
            </a:r>
            <a:r>
              <a:rPr lang="en-US" noProof="0" dirty="0" smtClean="0"/>
              <a:t>of </a:t>
            </a:r>
            <a:r>
              <a:rPr lang="en-US" noProof="0" dirty="0"/>
              <a:t>Hypothesis Testing </a:t>
            </a:r>
            <a:r>
              <a:rPr lang="en-US" noProof="0" dirty="0" smtClean="0"/>
              <a:t>with ANOVA </a:t>
            </a:r>
            <a:r>
              <a:rPr lang="en-US" sz="2700" noProof="0" dirty="0"/>
              <a:t>(2 of 6)</a:t>
            </a:r>
          </a:p>
        </p:txBody>
      </p:sp>
      <p:sp>
        <p:nvSpPr>
          <p:cNvPr id="9" name="Content Placeholder 8"/>
          <p:cNvSpPr>
            <a:spLocks noGrp="1"/>
          </p:cNvSpPr>
          <p:nvPr>
            <p:ph idx="1"/>
          </p:nvPr>
        </p:nvSpPr>
        <p:spPr>
          <a:xfrm>
            <a:off x="457200" y="2133600"/>
            <a:ext cx="8229600" cy="3992563"/>
          </a:xfrm>
        </p:spPr>
        <p:txBody>
          <a:bodyPr>
            <a:normAutofit/>
          </a:bodyPr>
          <a:lstStyle/>
          <a:p>
            <a:pPr marL="0" indent="0">
              <a:buNone/>
            </a:pPr>
            <a:r>
              <a:rPr lang="en-US" noProof="0" dirty="0"/>
              <a:t>Stating the Research and the Null Hypotheses and Setting Alpha</a:t>
            </a:r>
            <a:endParaRPr lang="en-US" i="1" noProof="0" dirty="0"/>
          </a:p>
          <a:p>
            <a:r>
              <a:rPr lang="en-US" noProof="0" dirty="0"/>
              <a:t>Research </a:t>
            </a:r>
            <a:r>
              <a:rPr lang="en-US" noProof="0" dirty="0" smtClean="0"/>
              <a:t>hypothesis: At </a:t>
            </a:r>
            <a:r>
              <a:rPr lang="en-US" noProof="0" dirty="0"/>
              <a:t>least one of the means is different</a:t>
            </a:r>
            <a:r>
              <a:rPr lang="en-US" noProof="0" dirty="0" smtClean="0"/>
              <a:t>.</a:t>
            </a:r>
          </a:p>
          <a:p>
            <a:r>
              <a:rPr lang="en-US" noProof="0" dirty="0" smtClean="0"/>
              <a:t>Alpha: Probability of rejecting </a:t>
            </a:r>
            <a:r>
              <a:rPr lang="en-US" noProof="0" dirty="0"/>
              <a:t>null </a:t>
            </a:r>
            <a:r>
              <a:rPr lang="en-US" noProof="0" dirty="0" smtClean="0"/>
              <a:t>hypothesis.</a:t>
            </a:r>
            <a:endParaRPr lang="en-US" noProof="0" dirty="0"/>
          </a:p>
          <a:p>
            <a:endParaRPr lang="en-US" noProof="0" dirty="0"/>
          </a:p>
        </p:txBody>
      </p:sp>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92271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The Structure </a:t>
            </a:r>
            <a:r>
              <a:rPr lang="en-US" noProof="0" dirty="0" smtClean="0"/>
              <a:t>of </a:t>
            </a:r>
            <a:r>
              <a:rPr lang="en-US" noProof="0" dirty="0"/>
              <a:t>Hypothesis Testing </a:t>
            </a:r>
            <a:r>
              <a:rPr lang="en-US" noProof="0" dirty="0" smtClean="0"/>
              <a:t>with ANOVA </a:t>
            </a:r>
            <a:r>
              <a:rPr lang="en-US" sz="2700" noProof="0" dirty="0"/>
              <a:t>(3 of 6)</a:t>
            </a:r>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057400"/>
                <a:ext cx="8229600" cy="4068763"/>
              </a:xfrm>
            </p:spPr>
            <p:txBody>
              <a:bodyPr>
                <a:normAutofit/>
              </a:bodyPr>
              <a:lstStyle/>
              <a:p>
                <a:pPr marL="0" indent="0">
                  <a:buNone/>
                </a:pPr>
                <a:r>
                  <a:rPr lang="en-US" noProof="0" dirty="0" smtClean="0"/>
                  <a:t>The Concepts of between </a:t>
                </a:r>
                <a:r>
                  <a:rPr lang="en-US" noProof="0" dirty="0"/>
                  <a:t>and </a:t>
                </a:r>
                <a:r>
                  <a:rPr lang="en-US" noProof="0" dirty="0" smtClean="0"/>
                  <a:t>within </a:t>
                </a:r>
                <a:r>
                  <a:rPr lang="en-US" noProof="0" dirty="0"/>
                  <a:t>Total Variance</a:t>
                </a:r>
                <a:endParaRPr lang="en-US" i="1" noProof="0" dirty="0"/>
              </a:p>
              <a:p>
                <a:r>
                  <a:rPr lang="en-US" noProof="0" dirty="0"/>
                  <a:t>T</a:t>
                </a:r>
                <a:r>
                  <a:rPr lang="en-US" noProof="0" dirty="0" smtClean="0"/>
                  <a:t>wo </a:t>
                </a:r>
                <a:r>
                  <a:rPr lang="en-US" noProof="0" dirty="0"/>
                  <a:t>types of </a:t>
                </a:r>
                <a:r>
                  <a:rPr lang="en-US" noProof="0" dirty="0" smtClean="0"/>
                  <a:t>variance</a:t>
                </a:r>
                <a:r>
                  <a:rPr lang="en-US" noProof="0" dirty="0"/>
                  <a:t>.</a:t>
                </a:r>
              </a:p>
              <a:p>
                <a:r>
                  <a:rPr lang="en-US" noProof="0" dirty="0"/>
                  <a:t>Between-group sum of squares</a:t>
                </a:r>
                <a:r>
                  <a:rPr lang="en-US" noProof="0" dirty="0" smtClean="0"/>
                  <a:t>.</a:t>
                </a:r>
              </a:p>
              <a:p>
                <a:pPr lvl="1"/>
                <a14:m>
                  <m:oMath xmlns:m="http://schemas.openxmlformats.org/officeDocument/2006/math">
                    <m:r>
                      <m:rPr>
                        <m:sty m:val="p"/>
                      </m:rPr>
                      <a:rPr lang="en-US" i="0" noProof="0">
                        <a:latin typeface="Cambria Math" panose="02040503050406030204" pitchFamily="18" charset="0"/>
                      </a:rPr>
                      <m:t>SSB</m:t>
                    </m:r>
                    <m:r>
                      <a:rPr lang="en-US" noProof="0">
                        <a:latin typeface="Cambria Math" panose="02040503050406030204" pitchFamily="18" charset="0"/>
                      </a:rPr>
                      <m:t>=</m:t>
                    </m:r>
                    <m:nary>
                      <m:naryPr>
                        <m:chr m:val="∑"/>
                        <m:limLoc m:val="undOvr"/>
                        <m:subHide m:val="on"/>
                        <m:supHide m:val="on"/>
                        <m:ctrlPr>
                          <a:rPr lang="en-US" i="1" noProof="0">
                            <a:latin typeface="Cambria Math" panose="02040503050406030204" pitchFamily="18" charset="0"/>
                          </a:rPr>
                        </m:ctrlPr>
                      </m:naryPr>
                      <m:sub/>
                      <m:sup/>
                      <m:e>
                        <m:sSub>
                          <m:sSubPr>
                            <m:ctrlPr>
                              <a:rPr lang="en-US" i="1" noProof="0">
                                <a:latin typeface="Cambria Math" panose="02040503050406030204" pitchFamily="18" charset="0"/>
                              </a:rPr>
                            </m:ctrlPr>
                          </m:sSubPr>
                          <m:e>
                            <m:r>
                              <a:rPr lang="en-US" i="1" noProof="0">
                                <a:latin typeface="Cambria Math" panose="02040503050406030204" pitchFamily="18" charset="0"/>
                              </a:rPr>
                              <m:t>𝑛</m:t>
                            </m:r>
                          </m:e>
                          <m:sub>
                            <m:r>
                              <a:rPr lang="en-US" i="1" noProof="0">
                                <a:latin typeface="Cambria Math" panose="02040503050406030204" pitchFamily="18" charset="0"/>
                              </a:rPr>
                              <m:t>𝑘</m:t>
                            </m:r>
                          </m:sub>
                        </m:sSub>
                      </m:e>
                    </m:nary>
                    <m:sSup>
                      <m:sSupPr>
                        <m:ctrlPr>
                          <a:rPr lang="en-US" i="1" noProof="0">
                            <a:latin typeface="Cambria Math" panose="02040503050406030204" pitchFamily="18" charset="0"/>
                          </a:rPr>
                        </m:ctrlPr>
                      </m:sSupPr>
                      <m:e>
                        <m:d>
                          <m:dPr>
                            <m:ctrlPr>
                              <a:rPr lang="en-US" i="1" noProof="0">
                                <a:latin typeface="Cambria Math" panose="02040503050406030204" pitchFamily="18" charset="0"/>
                              </a:rPr>
                            </m:ctrlPr>
                          </m:dPr>
                          <m:e>
                            <m:acc>
                              <m:accPr>
                                <m:chr m:val="̅"/>
                                <m:ctrlPr>
                                  <a:rPr lang="en-US" i="1" noProof="0">
                                    <a:latin typeface="Cambria Math" panose="02040503050406030204" pitchFamily="18" charset="0"/>
                                  </a:rPr>
                                </m:ctrlPr>
                              </m:accPr>
                              <m:e>
                                <m:sSub>
                                  <m:sSubPr>
                                    <m:ctrlPr>
                                      <a:rPr lang="en-US" i="1" noProof="0">
                                        <a:latin typeface="Cambria Math" panose="02040503050406030204" pitchFamily="18" charset="0"/>
                                      </a:rPr>
                                    </m:ctrlPr>
                                  </m:sSubPr>
                                  <m:e>
                                    <m:r>
                                      <a:rPr lang="en-US" i="1" noProof="0">
                                        <a:latin typeface="Cambria Math" panose="02040503050406030204" pitchFamily="18" charset="0"/>
                                      </a:rPr>
                                      <m:t>𝑌</m:t>
                                    </m:r>
                                  </m:e>
                                  <m:sub>
                                    <m:r>
                                      <a:rPr lang="en-US" i="1" noProof="0">
                                        <a:latin typeface="Cambria Math" panose="02040503050406030204" pitchFamily="18" charset="0"/>
                                      </a:rPr>
                                      <m:t>𝑘</m:t>
                                    </m:r>
                                  </m:sub>
                                </m:sSub>
                              </m:e>
                            </m:acc>
                            <m:r>
                              <a:rPr lang="en-US" i="1" noProof="0">
                                <a:latin typeface="Cambria Math" panose="02040503050406030204" pitchFamily="18" charset="0"/>
                              </a:rPr>
                              <m:t>−</m:t>
                            </m:r>
                            <m:acc>
                              <m:accPr>
                                <m:chr m:val="̅"/>
                                <m:ctrlPr>
                                  <a:rPr lang="en-US" i="1" noProof="0">
                                    <a:latin typeface="Cambria Math" panose="02040503050406030204" pitchFamily="18" charset="0"/>
                                  </a:rPr>
                                </m:ctrlPr>
                              </m:accPr>
                              <m:e>
                                <m:r>
                                  <a:rPr lang="en-US" i="1" noProof="0">
                                    <a:latin typeface="Cambria Math" panose="02040503050406030204" pitchFamily="18" charset="0"/>
                                  </a:rPr>
                                  <m:t>𝑌</m:t>
                                </m:r>
                              </m:e>
                            </m:acc>
                          </m:e>
                        </m:d>
                      </m:e>
                      <m:sup>
                        <m:r>
                          <a:rPr lang="en-US" noProof="0">
                            <a:latin typeface="Cambria Math" panose="02040503050406030204" pitchFamily="18" charset="0"/>
                          </a:rPr>
                          <m:t>2</m:t>
                        </m:r>
                      </m:sup>
                    </m:sSup>
                  </m:oMath>
                </a14:m>
                <a:r>
                  <a:rPr lang="en-US" noProof="0" dirty="0" smtClean="0"/>
                  <a:t>.</a:t>
                </a:r>
                <a:endParaRPr lang="en-US" noProof="0" dirty="0"/>
              </a:p>
              <a:p>
                <a:r>
                  <a:rPr lang="en-US" noProof="0" dirty="0"/>
                  <a:t>Within-group sum of squares</a:t>
                </a:r>
                <a:r>
                  <a:rPr lang="en-US" noProof="0" dirty="0" smtClean="0"/>
                  <a:t>.</a:t>
                </a:r>
              </a:p>
              <a:p>
                <a:pPr lvl="1"/>
                <a14:m>
                  <m:oMath xmlns:m="http://schemas.openxmlformats.org/officeDocument/2006/math">
                    <m:r>
                      <m:rPr>
                        <m:sty m:val="p"/>
                      </m:rPr>
                      <a:rPr lang="en-US" i="0" noProof="0">
                        <a:latin typeface="Cambria Math" panose="02040503050406030204" pitchFamily="18" charset="0"/>
                      </a:rPr>
                      <m:t>SSW</m:t>
                    </m:r>
                    <m:r>
                      <a:rPr lang="en-US" noProof="0">
                        <a:latin typeface="Cambria Math" panose="02040503050406030204" pitchFamily="18" charset="0"/>
                      </a:rPr>
                      <m:t>=</m:t>
                    </m:r>
                    <m:nary>
                      <m:naryPr>
                        <m:chr m:val="∑"/>
                        <m:limLoc m:val="undOvr"/>
                        <m:subHide m:val="on"/>
                        <m:supHide m:val="on"/>
                        <m:ctrlPr>
                          <a:rPr lang="en-US" i="1" noProof="0">
                            <a:latin typeface="Cambria Math" panose="02040503050406030204" pitchFamily="18" charset="0"/>
                          </a:rPr>
                        </m:ctrlPr>
                      </m:naryPr>
                      <m:sub/>
                      <m:sup/>
                      <m:e>
                        <m:sSup>
                          <m:sSupPr>
                            <m:ctrlPr>
                              <a:rPr lang="en-US" i="1" noProof="0">
                                <a:latin typeface="Cambria Math" panose="02040503050406030204" pitchFamily="18" charset="0"/>
                              </a:rPr>
                            </m:ctrlPr>
                          </m:sSupPr>
                          <m:e>
                            <m:d>
                              <m:dPr>
                                <m:ctrlPr>
                                  <a:rPr lang="en-US" i="1" noProof="0">
                                    <a:latin typeface="Cambria Math" panose="02040503050406030204" pitchFamily="18" charset="0"/>
                                  </a:rPr>
                                </m:ctrlPr>
                              </m:dPr>
                              <m:e>
                                <m:sSub>
                                  <m:sSubPr>
                                    <m:ctrlPr>
                                      <a:rPr lang="en-US" i="1" noProof="0">
                                        <a:latin typeface="Cambria Math" panose="02040503050406030204" pitchFamily="18" charset="0"/>
                                      </a:rPr>
                                    </m:ctrlPr>
                                  </m:sSubPr>
                                  <m:e>
                                    <m:r>
                                      <a:rPr lang="en-US" i="1" noProof="0">
                                        <a:latin typeface="Cambria Math" panose="02040503050406030204" pitchFamily="18" charset="0"/>
                                      </a:rPr>
                                      <m:t>𝑌</m:t>
                                    </m:r>
                                  </m:e>
                                  <m:sub>
                                    <m:r>
                                      <a:rPr lang="en-US" i="1" noProof="0">
                                        <a:latin typeface="Cambria Math" panose="02040503050406030204" pitchFamily="18" charset="0"/>
                                      </a:rPr>
                                      <m:t>𝑖</m:t>
                                    </m:r>
                                  </m:sub>
                                </m:sSub>
                                <m:r>
                                  <a:rPr lang="en-US" i="1" noProof="0">
                                    <a:latin typeface="Cambria Math" panose="02040503050406030204" pitchFamily="18" charset="0"/>
                                  </a:rPr>
                                  <m:t>−</m:t>
                                </m:r>
                                <m:acc>
                                  <m:accPr>
                                    <m:chr m:val="̅"/>
                                    <m:ctrlPr>
                                      <a:rPr lang="en-US" i="1" noProof="0">
                                        <a:latin typeface="Cambria Math" panose="02040503050406030204" pitchFamily="18" charset="0"/>
                                      </a:rPr>
                                    </m:ctrlPr>
                                  </m:accPr>
                                  <m:e>
                                    <m:sSub>
                                      <m:sSubPr>
                                        <m:ctrlPr>
                                          <a:rPr lang="en-US" i="1" noProof="0">
                                            <a:latin typeface="Cambria Math" panose="02040503050406030204" pitchFamily="18" charset="0"/>
                                          </a:rPr>
                                        </m:ctrlPr>
                                      </m:sSubPr>
                                      <m:e>
                                        <m:r>
                                          <a:rPr lang="en-US" i="1" noProof="0">
                                            <a:latin typeface="Cambria Math" panose="02040503050406030204" pitchFamily="18" charset="0"/>
                                          </a:rPr>
                                          <m:t>𝑌</m:t>
                                        </m:r>
                                      </m:e>
                                      <m:sub>
                                        <m:r>
                                          <a:rPr lang="en-US" i="1" noProof="0">
                                            <a:latin typeface="Cambria Math" panose="02040503050406030204" pitchFamily="18" charset="0"/>
                                          </a:rPr>
                                          <m:t>𝑘</m:t>
                                        </m:r>
                                      </m:sub>
                                    </m:sSub>
                                  </m:e>
                                </m:acc>
                              </m:e>
                            </m:d>
                          </m:e>
                          <m:sup>
                            <m:r>
                              <a:rPr lang="en-US" noProof="0">
                                <a:latin typeface="Cambria Math" panose="02040503050406030204" pitchFamily="18" charset="0"/>
                              </a:rPr>
                              <m:t>2</m:t>
                            </m:r>
                          </m:sup>
                        </m:sSup>
                      </m:e>
                    </m:nary>
                  </m:oMath>
                </a14:m>
                <a:r>
                  <a:rPr lang="en-US" noProof="0" dirty="0" smtClean="0"/>
                  <a:t>.</a:t>
                </a:r>
                <a:endParaRPr lang="en-US" noProof="0" dirty="0"/>
              </a:p>
              <a:p>
                <a:pPr lvl="1"/>
                <a:endParaRPr lang="en-US" noProof="0"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057400"/>
                <a:ext cx="8229600" cy="4068763"/>
              </a:xfrm>
              <a:blipFill>
                <a:blip r:embed="rId3"/>
                <a:stretch>
                  <a:fillRect l="-1852" t="-1949"/>
                </a:stretch>
              </a:blipFill>
            </p:spPr>
            <p:txBody>
              <a:bodyPr/>
              <a:lstStyle/>
              <a:p>
                <a:r>
                  <a:rPr lang="en-IN">
                    <a:noFill/>
                  </a:rPr>
                  <a:t> </a:t>
                </a:r>
              </a:p>
            </p:txBody>
          </p:sp>
        </mc:Fallback>
      </mc:AlternateContent>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855401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The Structure </a:t>
            </a:r>
            <a:r>
              <a:rPr lang="en-US" noProof="0" dirty="0" smtClean="0"/>
              <a:t>of </a:t>
            </a:r>
            <a:r>
              <a:rPr lang="en-US" noProof="0" dirty="0"/>
              <a:t>Hypothesis Testing </a:t>
            </a:r>
            <a:r>
              <a:rPr lang="en-US" noProof="0" dirty="0" smtClean="0"/>
              <a:t>with ANOVA </a:t>
            </a:r>
            <a:r>
              <a:rPr lang="en-US" sz="2700" noProof="0" dirty="0"/>
              <a:t>(4 of 6)</a:t>
            </a:r>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057400"/>
                <a:ext cx="8229600" cy="4068763"/>
              </a:xfrm>
            </p:spPr>
            <p:txBody>
              <a:bodyPr>
                <a:normAutofit/>
              </a:bodyPr>
              <a:lstStyle/>
              <a:p>
                <a:pPr marL="0" indent="0">
                  <a:buNone/>
                </a:pPr>
                <a:r>
                  <a:rPr lang="en-US" noProof="0" dirty="0" smtClean="0"/>
                  <a:t>The Concepts of between </a:t>
                </a:r>
                <a:r>
                  <a:rPr lang="en-US" noProof="0" dirty="0"/>
                  <a:t>and </a:t>
                </a:r>
                <a:r>
                  <a:rPr lang="en-US" noProof="0" dirty="0" smtClean="0"/>
                  <a:t>within </a:t>
                </a:r>
                <a:r>
                  <a:rPr lang="en-US" noProof="0" dirty="0"/>
                  <a:t>Total Variance</a:t>
                </a:r>
                <a:endParaRPr lang="en-US" i="1" noProof="0" dirty="0"/>
              </a:p>
              <a:p>
                <a:r>
                  <a:rPr lang="en-US" noProof="0" dirty="0"/>
                  <a:t>Total sum of </a:t>
                </a:r>
                <a:r>
                  <a:rPr lang="en-US" noProof="0" dirty="0" smtClean="0"/>
                  <a:t>squares: </a:t>
                </a:r>
                <a:endParaRPr lang="en-US" i="1" noProof="0" dirty="0" smtClean="0">
                  <a:latin typeface="Cambria Math" panose="02040503050406030204" pitchFamily="18" charset="0"/>
                </a:endParaRPr>
              </a:p>
              <a:p>
                <a:pPr lvl="1"/>
                <a14:m>
                  <m:oMath xmlns:m="http://schemas.openxmlformats.org/officeDocument/2006/math">
                    <m:r>
                      <m:rPr>
                        <m:sty m:val="p"/>
                      </m:rPr>
                      <a:rPr lang="en-US" i="0" noProof="0">
                        <a:latin typeface="Cambria Math" panose="02040503050406030204" pitchFamily="18" charset="0"/>
                      </a:rPr>
                      <m:t>SST</m:t>
                    </m:r>
                    <m:r>
                      <a:rPr lang="en-US" noProof="0">
                        <a:latin typeface="Cambria Math" panose="02040503050406030204" pitchFamily="18" charset="0"/>
                      </a:rPr>
                      <m:t>=</m:t>
                    </m:r>
                    <m:nary>
                      <m:naryPr>
                        <m:chr m:val="∑"/>
                        <m:limLoc m:val="undOvr"/>
                        <m:subHide m:val="on"/>
                        <m:supHide m:val="on"/>
                        <m:ctrlPr>
                          <a:rPr lang="en-US" i="1" noProof="0">
                            <a:latin typeface="Cambria Math" panose="02040503050406030204" pitchFamily="18" charset="0"/>
                          </a:rPr>
                        </m:ctrlPr>
                      </m:naryPr>
                      <m:sub/>
                      <m:sup/>
                      <m:e>
                        <m:sSup>
                          <m:sSupPr>
                            <m:ctrlPr>
                              <a:rPr lang="en-US" i="1" noProof="0">
                                <a:latin typeface="Cambria Math" panose="02040503050406030204" pitchFamily="18" charset="0"/>
                              </a:rPr>
                            </m:ctrlPr>
                          </m:sSupPr>
                          <m:e>
                            <m:d>
                              <m:dPr>
                                <m:ctrlPr>
                                  <a:rPr lang="en-US" i="1" noProof="0">
                                    <a:latin typeface="Cambria Math" panose="02040503050406030204" pitchFamily="18" charset="0"/>
                                  </a:rPr>
                                </m:ctrlPr>
                              </m:dPr>
                              <m:e>
                                <m:sSub>
                                  <m:sSubPr>
                                    <m:ctrlPr>
                                      <a:rPr lang="en-US" i="1" noProof="0">
                                        <a:latin typeface="Cambria Math" panose="02040503050406030204" pitchFamily="18" charset="0"/>
                                      </a:rPr>
                                    </m:ctrlPr>
                                  </m:sSubPr>
                                  <m:e>
                                    <m:r>
                                      <a:rPr lang="en-US" i="1" noProof="0">
                                        <a:latin typeface="Cambria Math" panose="02040503050406030204" pitchFamily="18" charset="0"/>
                                      </a:rPr>
                                      <m:t>𝑌</m:t>
                                    </m:r>
                                  </m:e>
                                  <m:sub>
                                    <m:r>
                                      <a:rPr lang="en-US" i="1" noProof="0">
                                        <a:latin typeface="Cambria Math" panose="02040503050406030204" pitchFamily="18" charset="0"/>
                                      </a:rPr>
                                      <m:t>𝑖</m:t>
                                    </m:r>
                                  </m:sub>
                                </m:sSub>
                                <m:r>
                                  <a:rPr lang="en-US" i="1" noProof="0">
                                    <a:latin typeface="Cambria Math" panose="02040503050406030204" pitchFamily="18" charset="0"/>
                                  </a:rPr>
                                  <m:t>−</m:t>
                                </m:r>
                                <m:acc>
                                  <m:accPr>
                                    <m:chr m:val="̅"/>
                                    <m:ctrlPr>
                                      <a:rPr lang="en-US" i="1" noProof="0">
                                        <a:latin typeface="Cambria Math" panose="02040503050406030204" pitchFamily="18" charset="0"/>
                                      </a:rPr>
                                    </m:ctrlPr>
                                  </m:accPr>
                                  <m:e>
                                    <m:r>
                                      <a:rPr lang="en-US" i="1" noProof="0">
                                        <a:latin typeface="Cambria Math" panose="02040503050406030204" pitchFamily="18" charset="0"/>
                                      </a:rPr>
                                      <m:t>𝑌</m:t>
                                    </m:r>
                                  </m:e>
                                </m:acc>
                              </m:e>
                            </m:d>
                          </m:e>
                          <m:sup>
                            <m:r>
                              <a:rPr lang="en-US" noProof="0">
                                <a:latin typeface="Cambria Math" panose="02040503050406030204" pitchFamily="18" charset="0"/>
                              </a:rPr>
                              <m:t>2</m:t>
                            </m:r>
                          </m:sup>
                        </m:sSup>
                        <m:r>
                          <a:rPr lang="en-US" noProof="0">
                            <a:latin typeface="Cambria Math" panose="02040503050406030204" pitchFamily="18" charset="0"/>
                          </a:rPr>
                          <m:t>=</m:t>
                        </m:r>
                        <m:r>
                          <m:rPr>
                            <m:sty m:val="p"/>
                          </m:rPr>
                          <a:rPr lang="en-US" i="0" noProof="0">
                            <a:latin typeface="Cambria Math" panose="02040503050406030204" pitchFamily="18" charset="0"/>
                          </a:rPr>
                          <m:t>SSB</m:t>
                        </m:r>
                        <m:r>
                          <a:rPr lang="en-US" noProof="0">
                            <a:latin typeface="Cambria Math" panose="02040503050406030204" pitchFamily="18" charset="0"/>
                          </a:rPr>
                          <m:t>+</m:t>
                        </m:r>
                        <m:r>
                          <m:rPr>
                            <m:sty m:val="p"/>
                          </m:rPr>
                          <a:rPr lang="en-US" i="0" noProof="0">
                            <a:latin typeface="Cambria Math" panose="02040503050406030204" pitchFamily="18" charset="0"/>
                          </a:rPr>
                          <m:t>SSW</m:t>
                        </m:r>
                      </m:e>
                    </m:nary>
                  </m:oMath>
                </a14:m>
                <a:r>
                  <a:rPr lang="en-US" noProof="0" dirty="0" smtClean="0"/>
                  <a:t>.</a:t>
                </a:r>
                <a:endParaRPr lang="en-US" noProof="0" dirty="0"/>
              </a:p>
              <a:p>
                <a:r>
                  <a:rPr lang="en-US" noProof="0" dirty="0"/>
                  <a:t>Mean square </a:t>
                </a:r>
                <a:r>
                  <a:rPr lang="en-US" noProof="0" dirty="0" smtClean="0"/>
                  <a:t>between </a:t>
                </a:r>
                <a14:m>
                  <m:oMath xmlns:m="http://schemas.openxmlformats.org/officeDocument/2006/math">
                    <m:r>
                      <a:rPr lang="en-US" i="1" noProof="0">
                        <a:latin typeface="Cambria Math" panose="02040503050406030204" pitchFamily="18" charset="0"/>
                      </a:rPr>
                      <m:t>= </m:t>
                    </m:r>
                    <m:f>
                      <m:fPr>
                        <m:type m:val="lin"/>
                        <m:ctrlPr>
                          <a:rPr lang="en-US" i="1" noProof="0">
                            <a:latin typeface="Cambria Math" panose="02040503050406030204" pitchFamily="18" charset="0"/>
                          </a:rPr>
                        </m:ctrlPr>
                      </m:fPr>
                      <m:num>
                        <m:r>
                          <m:rPr>
                            <m:sty m:val="p"/>
                          </m:rPr>
                          <a:rPr lang="en-US" i="0" noProof="0">
                            <a:latin typeface="Cambria Math" panose="02040503050406030204" pitchFamily="18" charset="0"/>
                          </a:rPr>
                          <m:t>SSB</m:t>
                        </m:r>
                      </m:num>
                      <m:den>
                        <m:r>
                          <m:rPr>
                            <m:sty m:val="p"/>
                          </m:rPr>
                          <a:rPr lang="en-US" i="0" noProof="0">
                            <a:latin typeface="Cambria Math" panose="02040503050406030204" pitchFamily="18" charset="0"/>
                          </a:rPr>
                          <m:t>d</m:t>
                        </m:r>
                        <m:sSub>
                          <m:sSubPr>
                            <m:ctrlPr>
                              <a:rPr lang="en-US" i="1" noProof="0">
                                <a:latin typeface="Cambria Math" panose="02040503050406030204" pitchFamily="18" charset="0"/>
                              </a:rPr>
                            </m:ctrlPr>
                          </m:sSubPr>
                          <m:e>
                            <m:r>
                              <m:rPr>
                                <m:sty m:val="p"/>
                              </m:rPr>
                              <a:rPr lang="en-US" i="0" noProof="0">
                                <a:latin typeface="Cambria Math" panose="02040503050406030204" pitchFamily="18" charset="0"/>
                              </a:rPr>
                              <m:t>f</m:t>
                            </m:r>
                          </m:e>
                          <m:sub>
                            <m:r>
                              <m:rPr>
                                <m:sty m:val="p"/>
                              </m:rPr>
                              <a:rPr lang="en-US" i="0" noProof="0">
                                <a:latin typeface="Cambria Math" panose="02040503050406030204" pitchFamily="18" charset="0"/>
                              </a:rPr>
                              <m:t>b</m:t>
                            </m:r>
                          </m:sub>
                        </m:sSub>
                      </m:den>
                    </m:f>
                  </m:oMath>
                </a14:m>
                <a:r>
                  <a:rPr lang="en-US" noProof="0" dirty="0"/>
                  <a:t>.</a:t>
                </a:r>
                <a:endParaRPr lang="en-US" noProof="0" dirty="0" smtClean="0"/>
              </a:p>
              <a:p>
                <a:r>
                  <a:rPr lang="en-US" noProof="0" dirty="0"/>
                  <a:t>M</a:t>
                </a:r>
                <a:r>
                  <a:rPr lang="en-US" noProof="0" dirty="0" smtClean="0"/>
                  <a:t>ean square within </a:t>
                </a:r>
                <a14:m>
                  <m:oMath xmlns:m="http://schemas.openxmlformats.org/officeDocument/2006/math">
                    <m:r>
                      <a:rPr lang="en-US" noProof="0">
                        <a:latin typeface="Cambria Math" panose="02040503050406030204" pitchFamily="18" charset="0"/>
                      </a:rPr>
                      <m:t>=</m:t>
                    </m:r>
                    <m:f>
                      <m:fPr>
                        <m:type m:val="lin"/>
                        <m:ctrlPr>
                          <a:rPr lang="en-US" i="1" noProof="0">
                            <a:latin typeface="Cambria Math" panose="02040503050406030204" pitchFamily="18" charset="0"/>
                          </a:rPr>
                        </m:ctrlPr>
                      </m:fPr>
                      <m:num>
                        <m:r>
                          <m:rPr>
                            <m:sty m:val="p"/>
                          </m:rPr>
                          <a:rPr lang="en-US" noProof="0">
                            <a:latin typeface="Cambria Math" panose="02040503050406030204" pitchFamily="18" charset="0"/>
                          </a:rPr>
                          <m:t>SSW</m:t>
                        </m:r>
                      </m:num>
                      <m:den>
                        <m:r>
                          <m:rPr>
                            <m:sty m:val="p"/>
                          </m:rPr>
                          <a:rPr lang="en-US" noProof="0">
                            <a:latin typeface="Cambria Math" panose="02040503050406030204" pitchFamily="18" charset="0"/>
                          </a:rPr>
                          <m:t>d</m:t>
                        </m:r>
                        <m:sSub>
                          <m:sSubPr>
                            <m:ctrlPr>
                              <a:rPr lang="en-US" i="1" noProof="0">
                                <a:latin typeface="Cambria Math" panose="02040503050406030204" pitchFamily="18" charset="0"/>
                              </a:rPr>
                            </m:ctrlPr>
                          </m:sSubPr>
                          <m:e>
                            <m:r>
                              <m:rPr>
                                <m:sty m:val="p"/>
                              </m:rPr>
                              <a:rPr lang="en-US" noProof="0">
                                <a:latin typeface="Cambria Math" panose="02040503050406030204" pitchFamily="18" charset="0"/>
                              </a:rPr>
                              <m:t>f</m:t>
                            </m:r>
                          </m:e>
                          <m:sub>
                            <m:r>
                              <m:rPr>
                                <m:sty m:val="p"/>
                              </m:rPr>
                              <a:rPr lang="en-US" noProof="0">
                                <a:latin typeface="Cambria Math" panose="02040503050406030204" pitchFamily="18" charset="0"/>
                              </a:rPr>
                              <m:t>w</m:t>
                            </m:r>
                          </m:sub>
                        </m:sSub>
                      </m:den>
                    </m:f>
                  </m:oMath>
                </a14:m>
                <a:r>
                  <a:rPr lang="en-US" noProof="0" dirty="0">
                    <a:latin typeface="Cambria Math" panose="02040503050406030204" pitchFamily="18" charset="0"/>
                  </a:rPr>
                  <a:t>.</a:t>
                </a:r>
              </a:p>
              <a:p>
                <a:pPr marL="0" indent="0">
                  <a:buNone/>
                </a:pPr>
                <a:endParaRPr lang="en-US" noProof="0"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057400"/>
                <a:ext cx="8229600" cy="4068763"/>
              </a:xfrm>
              <a:blipFill>
                <a:blip r:embed="rId3"/>
                <a:stretch>
                  <a:fillRect l="-1852" t="-1949"/>
                </a:stretch>
              </a:blipFill>
            </p:spPr>
            <p:txBody>
              <a:bodyPr/>
              <a:lstStyle/>
              <a:p>
                <a:r>
                  <a:rPr lang="en-IN">
                    <a:noFill/>
                  </a:rPr>
                  <a:t> </a:t>
                </a:r>
              </a:p>
            </p:txBody>
          </p:sp>
        </mc:Fallback>
      </mc:AlternateContent>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098143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The Structure </a:t>
            </a:r>
            <a:r>
              <a:rPr lang="en-US" noProof="0" dirty="0" smtClean="0"/>
              <a:t>of </a:t>
            </a:r>
            <a:r>
              <a:rPr lang="en-US" noProof="0" dirty="0"/>
              <a:t>Hypothesis Testing </a:t>
            </a:r>
            <a:r>
              <a:rPr lang="en-US" noProof="0" dirty="0" smtClean="0"/>
              <a:t>with ANOVA </a:t>
            </a:r>
            <a:r>
              <a:rPr lang="en-US" sz="2700" noProof="0" dirty="0"/>
              <a:t>(5 of 6)</a:t>
            </a:r>
          </a:p>
        </p:txBody>
      </p:sp>
      <mc:AlternateContent xmlns:mc="http://schemas.openxmlformats.org/markup-compatibility/2006" xmlns:a14="http://schemas.microsoft.com/office/drawing/2010/main">
        <mc:Choice Requires="a14">
          <p:sp>
            <p:nvSpPr>
              <p:cNvPr id="9" name="Content Placeholder 8"/>
              <p:cNvSpPr>
                <a:spLocks noGrp="1"/>
              </p:cNvSpPr>
              <p:nvPr>
                <p:ph idx="1"/>
              </p:nvPr>
            </p:nvSpPr>
            <p:spPr>
              <a:xfrm>
                <a:off x="457200" y="2133600"/>
                <a:ext cx="8229600" cy="3992563"/>
              </a:xfrm>
            </p:spPr>
            <p:txBody>
              <a:bodyPr>
                <a:normAutofit/>
              </a:bodyPr>
              <a:lstStyle/>
              <a:p>
                <a:pPr marL="0" indent="0">
                  <a:buNone/>
                </a:pPr>
                <a:r>
                  <a:rPr lang="en-US" noProof="0" dirty="0" smtClean="0"/>
                  <a:t>The </a:t>
                </a:r>
                <a:r>
                  <a:rPr lang="en-US" i="1" noProof="0" dirty="0" smtClean="0"/>
                  <a:t>F</a:t>
                </a:r>
                <a:r>
                  <a:rPr lang="en-US" noProof="0" dirty="0" smtClean="0"/>
                  <a:t> Statistic</a:t>
                </a:r>
                <a:endParaRPr lang="en-US" i="1" noProof="0" dirty="0"/>
              </a:p>
              <a:p>
                <a:r>
                  <a:rPr lang="en-US" i="1" noProof="0" dirty="0"/>
                  <a:t>F</a:t>
                </a:r>
                <a:r>
                  <a:rPr lang="en-US" noProof="0" dirty="0"/>
                  <a:t> ratio </a:t>
                </a:r>
                <a:r>
                  <a:rPr lang="en-US" noProof="0" dirty="0" smtClean="0"/>
                  <a:t>obtained (</a:t>
                </a:r>
                <a:r>
                  <a:rPr lang="en-US" i="1" noProof="0" dirty="0" smtClean="0"/>
                  <a:t>F</a:t>
                </a:r>
                <a:r>
                  <a:rPr lang="en-US" noProof="0" dirty="0" smtClean="0"/>
                  <a:t> statistic): </a:t>
                </a:r>
                <a:r>
                  <a:rPr lang="en-US" noProof="0" dirty="0"/>
                  <a:t>R</a:t>
                </a:r>
                <a:r>
                  <a:rPr lang="en-US" noProof="0" dirty="0" smtClean="0"/>
                  <a:t>atio of </a:t>
                </a:r>
                <a14:m>
                  <m:oMath xmlns:m="http://schemas.openxmlformats.org/officeDocument/2006/math">
                    <m:f>
                      <m:fPr>
                        <m:type m:val="lin"/>
                        <m:ctrlPr>
                          <a:rPr lang="en-US" i="1" noProof="0">
                            <a:latin typeface="Cambria Math" panose="02040503050406030204" pitchFamily="18" charset="0"/>
                          </a:rPr>
                        </m:ctrlPr>
                      </m:fPr>
                      <m:num>
                        <m:r>
                          <m:rPr>
                            <m:sty m:val="p"/>
                          </m:rPr>
                          <a:rPr lang="en-US" i="0" noProof="0">
                            <a:latin typeface="Cambria Math" panose="02040503050406030204" pitchFamily="18" charset="0"/>
                          </a:rPr>
                          <m:t>SSB</m:t>
                        </m:r>
                      </m:num>
                      <m:den>
                        <m:r>
                          <m:rPr>
                            <m:sty m:val="p"/>
                          </m:rPr>
                          <a:rPr lang="en-US" i="0" noProof="0">
                            <a:latin typeface="Cambria Math" panose="02040503050406030204" pitchFamily="18" charset="0"/>
                          </a:rPr>
                          <m:t>d</m:t>
                        </m:r>
                        <m:sSub>
                          <m:sSubPr>
                            <m:ctrlPr>
                              <a:rPr lang="en-US" i="1" noProof="0">
                                <a:latin typeface="Cambria Math" panose="02040503050406030204" pitchFamily="18" charset="0"/>
                              </a:rPr>
                            </m:ctrlPr>
                          </m:sSubPr>
                          <m:e>
                            <m:r>
                              <m:rPr>
                                <m:sty m:val="p"/>
                              </m:rPr>
                              <a:rPr lang="en-US" i="0" noProof="0">
                                <a:latin typeface="Cambria Math" panose="02040503050406030204" pitchFamily="18" charset="0"/>
                              </a:rPr>
                              <m:t>f</m:t>
                            </m:r>
                          </m:e>
                          <m:sub>
                            <m:r>
                              <m:rPr>
                                <m:sty m:val="p"/>
                              </m:rPr>
                              <a:rPr lang="en-US" i="0" noProof="0">
                                <a:latin typeface="Cambria Math" panose="02040503050406030204" pitchFamily="18" charset="0"/>
                              </a:rPr>
                              <m:t>b</m:t>
                            </m:r>
                          </m:sub>
                        </m:sSub>
                      </m:den>
                    </m:f>
                  </m:oMath>
                </a14:m>
                <a:r>
                  <a:rPr lang="en-US" i="0" noProof="0" dirty="0"/>
                  <a:t> </a:t>
                </a:r>
                <a:r>
                  <a:rPr lang="en-US" noProof="0" dirty="0" smtClean="0"/>
                  <a:t>and </a:t>
                </a:r>
                <a14:m>
                  <m:oMath xmlns:m="http://schemas.openxmlformats.org/officeDocument/2006/math">
                    <m:f>
                      <m:fPr>
                        <m:type m:val="lin"/>
                        <m:ctrlPr>
                          <a:rPr lang="en-US" i="1" noProof="0">
                            <a:latin typeface="Cambria Math" panose="02040503050406030204" pitchFamily="18" charset="0"/>
                          </a:rPr>
                        </m:ctrlPr>
                      </m:fPr>
                      <m:num>
                        <m:r>
                          <m:rPr>
                            <m:sty m:val="p"/>
                          </m:rPr>
                          <a:rPr lang="en-US" i="0" noProof="0">
                            <a:latin typeface="Cambria Math" panose="02040503050406030204" pitchFamily="18" charset="0"/>
                          </a:rPr>
                          <m:t>SSB</m:t>
                        </m:r>
                      </m:num>
                      <m:den>
                        <m:r>
                          <m:rPr>
                            <m:sty m:val="p"/>
                          </m:rPr>
                          <a:rPr lang="en-US" i="0" noProof="0">
                            <a:latin typeface="Cambria Math" panose="02040503050406030204" pitchFamily="18" charset="0"/>
                          </a:rPr>
                          <m:t>d</m:t>
                        </m:r>
                        <m:sSub>
                          <m:sSubPr>
                            <m:ctrlPr>
                              <a:rPr lang="en-US" i="1" noProof="0">
                                <a:latin typeface="Cambria Math" panose="02040503050406030204" pitchFamily="18" charset="0"/>
                              </a:rPr>
                            </m:ctrlPr>
                          </m:sSubPr>
                          <m:e>
                            <m:r>
                              <m:rPr>
                                <m:sty m:val="p"/>
                              </m:rPr>
                              <a:rPr lang="en-US" i="0" noProof="0">
                                <a:latin typeface="Cambria Math" panose="02040503050406030204" pitchFamily="18" charset="0"/>
                              </a:rPr>
                              <m:t>f</m:t>
                            </m:r>
                          </m:e>
                          <m:sub>
                            <m:r>
                              <m:rPr>
                                <m:sty m:val="p"/>
                              </m:rPr>
                              <a:rPr lang="en-US" i="0" noProof="0">
                                <a:latin typeface="Cambria Math" panose="02040503050406030204" pitchFamily="18" charset="0"/>
                              </a:rPr>
                              <m:t>w</m:t>
                            </m:r>
                          </m:sub>
                        </m:sSub>
                      </m:den>
                    </m:f>
                  </m:oMath>
                </a14:m>
                <a:r>
                  <a:rPr lang="en-US" i="0" noProof="0" dirty="0" smtClean="0"/>
                  <a:t>.</a:t>
                </a:r>
                <a:endParaRPr lang="en-US" i="0" noProof="0" dirty="0"/>
              </a:p>
              <a:p>
                <a:endParaRPr lang="en-US" noProof="0" dirty="0"/>
              </a:p>
            </p:txBody>
          </p:sp>
        </mc:Choice>
        <mc:Fallback xmlns="">
          <p:sp>
            <p:nvSpPr>
              <p:cNvPr id="9" name="Content Placeholder 8"/>
              <p:cNvSpPr>
                <a:spLocks noGrp="1" noRot="1" noChangeAspect="1" noMove="1" noResize="1" noEditPoints="1" noAdjustHandles="1" noChangeArrowheads="1" noChangeShapeType="1" noTextEdit="1"/>
              </p:cNvSpPr>
              <p:nvPr>
                <p:ph idx="1"/>
              </p:nvPr>
            </p:nvSpPr>
            <p:spPr>
              <a:xfrm>
                <a:off x="457200" y="2133600"/>
                <a:ext cx="8229600" cy="3992563"/>
              </a:xfrm>
              <a:blipFill>
                <a:blip r:embed="rId3"/>
                <a:stretch>
                  <a:fillRect l="-1852" t="-1985"/>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631337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The Structure </a:t>
            </a:r>
            <a:r>
              <a:rPr lang="en-US" noProof="0" dirty="0" smtClean="0"/>
              <a:t>of </a:t>
            </a:r>
            <a:r>
              <a:rPr lang="en-US" noProof="0" dirty="0"/>
              <a:t>Hypothesis Testing </a:t>
            </a:r>
            <a:r>
              <a:rPr lang="en-US" noProof="0" dirty="0" smtClean="0"/>
              <a:t>with ANOVA </a:t>
            </a:r>
            <a:r>
              <a:rPr lang="en-US" sz="2700" noProof="0" dirty="0" smtClean="0"/>
              <a:t>(6 </a:t>
            </a:r>
            <a:r>
              <a:rPr lang="en-US" sz="2700" noProof="0" dirty="0"/>
              <a:t>of 6)</a:t>
            </a:r>
          </a:p>
        </p:txBody>
      </p:sp>
      <p:sp>
        <p:nvSpPr>
          <p:cNvPr id="9" name="Content Placeholder 8"/>
          <p:cNvSpPr>
            <a:spLocks noGrp="1"/>
          </p:cNvSpPr>
          <p:nvPr>
            <p:ph idx="1"/>
          </p:nvPr>
        </p:nvSpPr>
        <p:spPr>
          <a:xfrm>
            <a:off x="457200" y="2057400"/>
            <a:ext cx="8229600" cy="4068763"/>
          </a:xfrm>
        </p:spPr>
        <p:txBody>
          <a:bodyPr>
            <a:normAutofit/>
          </a:bodyPr>
          <a:lstStyle/>
          <a:p>
            <a:pPr marL="0" indent="0">
              <a:buNone/>
            </a:pPr>
            <a:r>
              <a:rPr lang="en-US" noProof="0" dirty="0" smtClean="0"/>
              <a:t>Making a Decision</a:t>
            </a:r>
          </a:p>
          <a:p>
            <a:r>
              <a:rPr lang="en-US" noProof="0" dirty="0" smtClean="0"/>
              <a:t>Calculating </a:t>
            </a:r>
            <a:r>
              <a:rPr lang="en-US" i="1" noProof="0" dirty="0" smtClean="0"/>
              <a:t>F</a:t>
            </a:r>
            <a:r>
              <a:rPr lang="en-US" noProof="0" dirty="0" smtClean="0"/>
              <a:t> statistic and its distribution.</a:t>
            </a:r>
          </a:p>
          <a:p>
            <a:r>
              <a:rPr lang="en-US" noProof="0" dirty="0" smtClean="0"/>
              <a:t>Degrees of freedom.</a:t>
            </a:r>
          </a:p>
          <a:p>
            <a:r>
              <a:rPr lang="en-US" i="1" noProof="0" dirty="0" smtClean="0"/>
              <a:t>F</a:t>
            </a:r>
            <a:r>
              <a:rPr lang="en-US" noProof="0" dirty="0" smtClean="0"/>
              <a:t>-critical and </a:t>
            </a:r>
            <a:r>
              <a:rPr lang="en-US" i="1" noProof="0" dirty="0" smtClean="0"/>
              <a:t>F</a:t>
            </a:r>
            <a:r>
              <a:rPr lang="en-US" noProof="0" dirty="0" smtClean="0"/>
              <a:t>-obtained.</a:t>
            </a:r>
          </a:p>
          <a:p>
            <a:pPr marL="0" indent="0">
              <a:buNone/>
            </a:pPr>
            <a:endParaRPr lang="en-US" noProof="0" dirty="0" smtClean="0"/>
          </a:p>
          <a:p>
            <a:endParaRPr lang="en-US" noProof="0" dirty="0"/>
          </a:p>
        </p:txBody>
      </p:sp>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811800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685800"/>
            <a:ext cx="9144000" cy="1143000"/>
          </a:xfrm>
        </p:spPr>
        <p:txBody>
          <a:bodyPr>
            <a:normAutofit fontScale="90000"/>
          </a:bodyPr>
          <a:lstStyle/>
          <a:p>
            <a:pPr lvl="0"/>
            <a:r>
              <a:rPr lang="en-US" noProof="0" dirty="0"/>
              <a:t>Statistics </a:t>
            </a:r>
            <a:r>
              <a:rPr lang="en-US" noProof="0" dirty="0" smtClean="0"/>
              <a:t>in </a:t>
            </a:r>
            <a:r>
              <a:rPr lang="en-US" noProof="0" dirty="0"/>
              <a:t>Practice: The Ethical </a:t>
            </a:r>
            <a:r>
              <a:rPr lang="en-US" noProof="0" dirty="0" smtClean="0"/>
              <a:t>Consumer</a:t>
            </a:r>
            <a:endParaRPr lang="en-US" sz="2700" noProof="0" dirty="0"/>
          </a:p>
        </p:txBody>
      </p:sp>
      <p:sp>
        <p:nvSpPr>
          <p:cNvPr id="9" name="Content Placeholder 8"/>
          <p:cNvSpPr>
            <a:spLocks noGrp="1"/>
          </p:cNvSpPr>
          <p:nvPr>
            <p:ph idx="1"/>
          </p:nvPr>
        </p:nvSpPr>
        <p:spPr>
          <a:xfrm>
            <a:off x="457200" y="2057400"/>
            <a:ext cx="8229600" cy="4068763"/>
          </a:xfrm>
        </p:spPr>
        <p:txBody>
          <a:bodyPr>
            <a:normAutofit/>
          </a:bodyPr>
          <a:lstStyle/>
          <a:p>
            <a:r>
              <a:rPr lang="en-US" noProof="0" dirty="0"/>
              <a:t>Ethical consumerism</a:t>
            </a:r>
            <a:r>
              <a:rPr lang="en-US" noProof="0" dirty="0" smtClean="0"/>
              <a:t>.</a:t>
            </a:r>
          </a:p>
          <a:p>
            <a:r>
              <a:rPr lang="en-US" noProof="0" dirty="0"/>
              <a:t>Q</a:t>
            </a:r>
            <a:r>
              <a:rPr lang="en-US" noProof="0" dirty="0" smtClean="0"/>
              <a:t>uestions </a:t>
            </a:r>
            <a:r>
              <a:rPr lang="en-US" noProof="0" dirty="0"/>
              <a:t>on </a:t>
            </a:r>
            <a:r>
              <a:rPr lang="en-US" noProof="0" dirty="0" smtClean="0"/>
              <a:t>consumer purchases.</a:t>
            </a:r>
          </a:p>
          <a:p>
            <a:r>
              <a:rPr lang="en-US" noProof="0" dirty="0" smtClean="0"/>
              <a:t>The ANOVA output.</a:t>
            </a:r>
          </a:p>
          <a:p>
            <a:endParaRPr lang="en-US" noProof="0" dirty="0" smtClean="0"/>
          </a:p>
          <a:p>
            <a:endParaRPr lang="en-US" noProof="0" dirty="0"/>
          </a:p>
          <a:p>
            <a:endParaRPr lang="en-US" noProof="0" dirty="0"/>
          </a:p>
        </p:txBody>
      </p:sp>
      <p:sp>
        <p:nvSpPr>
          <p:cNvPr id="6" name="Footer Placeholder 5"/>
          <p:cNvSpPr>
            <a:spLocks noGrp="1"/>
          </p:cNvSpPr>
          <p:nvPr>
            <p:ph type="ftr" sz="quarter" idx="11"/>
          </p:nvPr>
        </p:nvSpPr>
        <p:spPr/>
        <p:txBody>
          <a:bodyPr/>
          <a:lstStyle/>
          <a:p>
            <a:r>
              <a:rPr lang="en-US" dirty="0"/>
              <a:t>Frankfort-Nachmias/Leon-Guerrero, Social Statistics for a Diverse Society, 9e. © SAGE Publications, 2020</a:t>
            </a:r>
          </a:p>
        </p:txBody>
      </p:sp>
      <p:sp>
        <p:nvSpPr>
          <p:cNvPr id="7" name="Slide Number Placeholder 6"/>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42065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2358</TotalTime>
  <Words>1576</Words>
  <Application>Microsoft Office PowerPoint</Application>
  <PresentationFormat>On-screen Show (4:3)</PresentationFormat>
  <Paragraphs>179</Paragraphs>
  <Slides>10</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Cambria Math</vt:lpstr>
      <vt:lpstr>Office Theme</vt:lpstr>
      <vt:lpstr>1_Office Theme</vt:lpstr>
      <vt:lpstr>Chapter 11: Analysis of Variance</vt:lpstr>
      <vt:lpstr>Understanding Analysis of Variance</vt:lpstr>
      <vt:lpstr>The Structure of Hypothesis Testing with ANOVA (1 of 6)</vt:lpstr>
      <vt:lpstr>The Structure of Hypothesis Testing with ANOVA (2 of 6)</vt:lpstr>
      <vt:lpstr>The Structure of Hypothesis Testing with ANOVA (3 of 6)</vt:lpstr>
      <vt:lpstr>The Structure of Hypothesis Testing with ANOVA (4 of 6)</vt:lpstr>
      <vt:lpstr>The Structure of Hypothesis Testing with ANOVA (5 of 6)</vt:lpstr>
      <vt:lpstr>The Structure of Hypothesis Testing with ANOVA (6 of 6)</vt:lpstr>
      <vt:lpstr>Statistics in Practice: The Ethical Consumer</vt:lpstr>
      <vt:lpstr>Reading the Research Literature: College Satisfaction among Latino Students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Kelly DeRosa</cp:lastModifiedBy>
  <cp:revision>338</cp:revision>
  <dcterms:created xsi:type="dcterms:W3CDTF">2006-08-16T00:00:00Z</dcterms:created>
  <dcterms:modified xsi:type="dcterms:W3CDTF">2020-02-05T15:54:36Z</dcterms:modified>
</cp:coreProperties>
</file>