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2" r:id="rId2"/>
  </p:sldMasterIdLst>
  <p:notesMasterIdLst>
    <p:notesMasterId r:id="rId24"/>
  </p:notesMasterIdLst>
  <p:sldIdLst>
    <p:sldId id="312" r:id="rId3"/>
    <p:sldId id="289" r:id="rId4"/>
    <p:sldId id="340" r:id="rId5"/>
    <p:sldId id="341" r:id="rId6"/>
    <p:sldId id="342" r:id="rId7"/>
    <p:sldId id="361" r:id="rId8"/>
    <p:sldId id="343" r:id="rId9"/>
    <p:sldId id="344" r:id="rId10"/>
    <p:sldId id="362" r:id="rId11"/>
    <p:sldId id="346" r:id="rId12"/>
    <p:sldId id="348" r:id="rId13"/>
    <p:sldId id="359" r:id="rId14"/>
    <p:sldId id="349" r:id="rId15"/>
    <p:sldId id="360" r:id="rId16"/>
    <p:sldId id="351" r:id="rId17"/>
    <p:sldId id="363" r:id="rId18"/>
    <p:sldId id="355" r:id="rId19"/>
    <p:sldId id="356" r:id="rId20"/>
    <p:sldId id="354" r:id="rId21"/>
    <p:sldId id="352" r:id="rId22"/>
    <p:sldId id="35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ra Slagle" initials="TS" lastIdx="10" clrIdx="0">
    <p:extLst/>
  </p:cmAuthor>
  <p:cmAuthor id="2" name="Editorial Integra" initials="Q"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0335" autoAdjust="0"/>
  </p:normalViewPr>
  <p:slideViewPr>
    <p:cSldViewPr>
      <p:cViewPr varScale="1">
        <p:scale>
          <a:sx n="104" d="100"/>
          <a:sy n="104" d="100"/>
        </p:scale>
        <p:origin x="792" y="102"/>
      </p:cViewPr>
      <p:guideLst>
        <p:guide orient="horz" pos="2160"/>
        <p:guide pos="2880"/>
      </p:guideLst>
    </p:cSldViewPr>
  </p:slideViewPr>
  <p:outlineViewPr>
    <p:cViewPr>
      <p:scale>
        <a:sx n="50" d="100"/>
        <a:sy n="50" d="100"/>
      </p:scale>
      <p:origin x="0" y="1940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2/5/2020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974C31-EB4A-4B21-8134-CB5741A1DC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4031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12.3: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Best possible guess for association:</a:t>
                </a:r>
                <a:r>
                  <a:rPr lang="en-US" baseline="0" dirty="0" smtClean="0"/>
                  <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 pattern suggested by the regression equation may not hold for every individual, it gives us a tool by which to make the best possible guess about how Internet usage is associated, on average, with educational attainment.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Regression line and </a:t>
                </a:r>
                <a:r>
                  <a:rPr lang="en-US" i="1" dirty="0" smtClean="0"/>
                  <a:t>Y</a:t>
                </a:r>
                <a:r>
                  <a:rPr lang="en-US" dirty="0" smtClean="0"/>
                  <a:t>-axis intersection:</a:t>
                </a:r>
                <a:r>
                  <a:rPr lang="en-US" baseline="0" dirty="0" smtClean="0"/>
                  <a:t> </a:t>
                </a:r>
                <a:r>
                  <a:rPr lang="en-US" sz="1200"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intercept </a:t>
                </a:r>
                <a:r>
                  <a:rPr lang="en-US" sz="1200" i="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is the predicted value of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when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 = 0</m:t>
                    </m:r>
                  </m:oMath>
                </a14:m>
                <a:r>
                  <a:rPr lang="en-US" sz="1200" kern="1200" dirty="0">
                    <a:solidFill>
                      <a:schemeClr val="tx1"/>
                    </a:solidFill>
                    <a:effectLst/>
                    <a:latin typeface="+mn-lt"/>
                    <a:ea typeface="+mn-ea"/>
                    <a:cs typeface="+mn-cs"/>
                  </a:rPr>
                  <a:t>. Thus, it is the point at which the regression line and the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-axis intersect.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Plotting the regression equation:</a:t>
                </a:r>
                <a:r>
                  <a:rPr lang="en-US" baseline="0" dirty="0" smtClean="0"/>
                  <a:t> </a:t>
                </a:r>
                <a:r>
                  <a:rPr lang="en-US" sz="1200" kern="1200" baseline="0" dirty="0" smtClean="0">
                    <a:solidFill>
                      <a:schemeClr val="tx1"/>
                    </a:solidFill>
                    <a:effectLst/>
                    <a:latin typeface="+mn-lt"/>
                    <a:ea typeface="+mn-ea"/>
                    <a:cs typeface="+mn-cs"/>
                  </a:rPr>
                  <a:t>One</a:t>
                </a:r>
                <a:r>
                  <a:rPr lang="en-US" sz="1200" kern="1200" dirty="0" smtClean="0">
                    <a:solidFill>
                      <a:schemeClr val="tx1"/>
                    </a:solidFill>
                    <a:effectLst/>
                    <a:latin typeface="+mn-lt"/>
                    <a:ea typeface="+mn-ea"/>
                    <a:cs typeface="+mn-cs"/>
                  </a:rPr>
                  <a:t> can plot the regression equation with two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mean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the mean of </a:t>
                </a:r>
                <a:r>
                  <a:rPr lang="en-US" sz="1200" i="1" kern="1200" dirty="0" smtClean="0">
                    <a:solidFill>
                      <a:schemeClr val="tx1"/>
                    </a:solidFill>
                    <a:effectLst/>
                    <a:latin typeface="+mn-lt"/>
                    <a:ea typeface="+mn-ea"/>
                    <a:cs typeface="+mn-cs"/>
                  </a:rPr>
                  <a:t>Y.</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0 and the value of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t>
                </a:r>
                <a:endParaRPr lang="en-US" dirty="0" smtClean="0"/>
              </a:p>
              <a:p>
                <a:endParaRPr lang="en-US" dirty="0" smtClean="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12.3</a:t>
                </a:r>
                <a:r>
                  <a:rPr lang="en-US" b="0" dirty="0" smtClean="0"/>
                  <a:t>: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Best possible guess for association:</a:t>
                </a:r>
                <a:r>
                  <a:rPr lang="en-US" baseline="0" dirty="0" smtClean="0"/>
                  <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 pattern suggested by the regression equation may not hold for every individual, it gives us a tool by which to make the best possible guess about how Internet usage is associated, on average, with educational attainment.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Regression line and </a:t>
                </a:r>
                <a:r>
                  <a:rPr lang="en-US" i="1" dirty="0" smtClean="0"/>
                  <a:t>Y</a:t>
                </a:r>
                <a:r>
                  <a:rPr lang="en-US" dirty="0" smtClean="0"/>
                  <a:t>-axis intersection:</a:t>
                </a:r>
                <a:r>
                  <a:rPr lang="en-US" baseline="0" dirty="0" smtClean="0"/>
                  <a:t> </a:t>
                </a:r>
                <a:r>
                  <a:rPr lang="en-US" sz="1200"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intercept </a:t>
                </a:r>
                <a:r>
                  <a:rPr lang="en-US" sz="1200" i="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is the predicted value of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when </a:t>
                </a:r>
                <a:r>
                  <a:rPr lang="en-US" sz="1200" i="0" kern="1200">
                    <a:solidFill>
                      <a:schemeClr val="tx1"/>
                    </a:solidFill>
                    <a:effectLst/>
                    <a:latin typeface="Cambria Math" panose="02040503050406030204" pitchFamily="18" charset="0"/>
                    <a:ea typeface="+mn-ea"/>
                    <a:cs typeface="+mn-cs"/>
                  </a:rPr>
                  <a:t>𝑋 = 0</a:t>
                </a:r>
                <a:r>
                  <a:rPr lang="en-US" sz="1200" kern="1200" dirty="0">
                    <a:solidFill>
                      <a:schemeClr val="tx1"/>
                    </a:solidFill>
                    <a:effectLst/>
                    <a:latin typeface="+mn-lt"/>
                    <a:ea typeface="+mn-ea"/>
                    <a:cs typeface="+mn-cs"/>
                  </a:rPr>
                  <a:t>. Thus, it is the point at which the regression line and the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-axis intersect.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Plotting the regression equation:</a:t>
                </a:r>
                <a:r>
                  <a:rPr lang="en-US" baseline="0" dirty="0" smtClean="0"/>
                  <a:t> </a:t>
                </a:r>
                <a:r>
                  <a:rPr lang="en-US" sz="1200" kern="1200" baseline="0" dirty="0" smtClean="0">
                    <a:solidFill>
                      <a:schemeClr val="tx1"/>
                    </a:solidFill>
                    <a:effectLst/>
                    <a:latin typeface="+mn-lt"/>
                    <a:ea typeface="+mn-ea"/>
                    <a:cs typeface="+mn-cs"/>
                  </a:rPr>
                  <a:t>One</a:t>
                </a:r>
                <a:r>
                  <a:rPr lang="en-US" sz="1200" kern="1200" dirty="0" smtClean="0">
                    <a:solidFill>
                      <a:schemeClr val="tx1"/>
                    </a:solidFill>
                    <a:effectLst/>
                    <a:latin typeface="+mn-lt"/>
                    <a:ea typeface="+mn-ea"/>
                    <a:cs typeface="+mn-cs"/>
                  </a:rPr>
                  <a:t> can plot the regression equation with two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mean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the mean of </a:t>
                </a:r>
                <a:r>
                  <a:rPr lang="en-US" sz="1200" i="1" kern="1200" dirty="0" smtClean="0">
                    <a:solidFill>
                      <a:schemeClr val="tx1"/>
                    </a:solidFill>
                    <a:effectLst/>
                    <a:latin typeface="+mn-lt"/>
                    <a:ea typeface="+mn-ea"/>
                    <a:cs typeface="+mn-cs"/>
                  </a:rPr>
                  <a:t>Y.</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0 and the value of </a:t>
                </a:r>
                <a:r>
                  <a:rPr lang="en-US" sz="1200" i="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a:t>
                </a:r>
                <a:endParaRPr lang="en-US" dirty="0" smtClean="0"/>
              </a:p>
              <a:p>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4254361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12.4: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endParaRPr lang="en-US" dirty="0" smtClean="0"/>
              </a:p>
              <a:p>
                <a:r>
                  <a:rPr lang="en-US" dirty="0" smtClean="0"/>
                  <a:t>Formula to calculate PRE:</a:t>
                </a:r>
                <a:endParaRPr lang="en-US" sz="1200" i="0" kern="1200" dirty="0" smtClean="0">
                  <a:solidFill>
                    <a:schemeClr val="tx1"/>
                  </a:solidFill>
                  <a:effectLst/>
                  <a:latin typeface="Cambria Math" panose="02040503050406030204" pitchFamily="18" charset="0"/>
                  <a:ea typeface="+mn-ea"/>
                  <a:cs typeface="+mn-cs"/>
                </a:endParaRPr>
              </a:p>
              <a:p>
                <a:pPr/>
                <a14:m>
                  <m:oMathPara xmlns:m="http://schemas.openxmlformats.org/officeDocument/2006/math">
                    <m:oMathParaPr>
                      <m:jc m:val="centerGroup"/>
                    </m:oMathParaPr>
                    <m:oMath xmlns:m="http://schemas.openxmlformats.org/officeDocument/2006/math">
                      <m:r>
                        <m:rPr>
                          <m:sty m:val="p"/>
                        </m:rPr>
                        <a:rPr lang="en-US" sz="1200" i="0" kern="1200" smtClean="0">
                          <a:solidFill>
                            <a:schemeClr val="tx1"/>
                          </a:solidFill>
                          <a:effectLst/>
                          <a:latin typeface="Cambria Math" panose="02040503050406030204" pitchFamily="18" charset="0"/>
                          <a:ea typeface="+mn-ea"/>
                          <a:cs typeface="+mn-cs"/>
                        </a:rPr>
                        <m:t>PRE</m:t>
                      </m:r>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2</m:t>
                              </m:r>
                            </m:sub>
                          </m:sSub>
                        </m:num>
                        <m:den>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1</m:t>
                              </m:r>
                            </m:sub>
                          </m:sSub>
                        </m:den>
                      </m:f>
                    </m:oMath>
                  </m:oMathPara>
                </a14:m>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smtClean="0">
                    <a:solidFill>
                      <a:schemeClr val="tx1"/>
                    </a:solidFill>
                    <a:effectLst/>
                    <a:latin typeface="+mn-lt"/>
                    <a:ea typeface="+mn-ea"/>
                    <a:cs typeface="+mn-cs"/>
                  </a:rPr>
                  <a:t> is the </a:t>
                </a:r>
                <a:r>
                  <a:rPr lang="en-US" sz="1200" kern="1200" dirty="0">
                    <a:solidFill>
                      <a:schemeClr val="tx1"/>
                    </a:solidFill>
                    <a:effectLst/>
                    <a:latin typeface="+mn-lt"/>
                    <a:ea typeface="+mn-ea"/>
                    <a:cs typeface="+mn-cs"/>
                  </a:rPr>
                  <a:t>prediction errors made when the independent variable is </a:t>
                </a:r>
                <a:r>
                  <a:rPr lang="en-US" sz="1200" kern="1200" dirty="0" smtClean="0">
                    <a:solidFill>
                      <a:schemeClr val="tx1"/>
                    </a:solidFill>
                    <a:effectLst/>
                    <a:latin typeface="+mn-lt"/>
                    <a:ea typeface="+mn-ea"/>
                    <a:cs typeface="+mn-cs"/>
                  </a:rPr>
                  <a:t>ignored and</a:t>
                </a:r>
                <a:endParaRPr lang="en-IN" sz="1200" kern="1200" dirty="0">
                  <a:solidFill>
                    <a:schemeClr val="tx1"/>
                  </a:solidFill>
                  <a:effectLst/>
                  <a:latin typeface="+mn-lt"/>
                  <a:ea typeface="+mn-ea"/>
                  <a:cs typeface="+mn-cs"/>
                </a:endParaRPr>
              </a:p>
              <a:p>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smtClean="0">
                    <a:solidFill>
                      <a:schemeClr val="tx1"/>
                    </a:solidFill>
                    <a:effectLst/>
                    <a:latin typeface="+mn-lt"/>
                    <a:ea typeface="+mn-ea"/>
                    <a:cs typeface="+mn-cs"/>
                  </a:rPr>
                  <a:t> is the</a:t>
                </a:r>
                <a:r>
                  <a:rPr lang="en-US" sz="1200" kern="1200" dirty="0">
                    <a:solidFill>
                      <a:schemeClr val="tx1"/>
                    </a:solidFill>
                    <a:effectLst/>
                    <a:latin typeface="+mn-lt"/>
                    <a:ea typeface="+mn-ea"/>
                    <a:cs typeface="+mn-cs"/>
                  </a:rPr>
                  <a:t> prediction errors made when the prediction is based on the independent </a:t>
                </a:r>
                <a:r>
                  <a:rPr lang="en-US" sz="1200" kern="1200" dirty="0" smtClean="0">
                    <a:solidFill>
                      <a:schemeClr val="tx1"/>
                    </a:solidFill>
                    <a:effectLst/>
                    <a:latin typeface="+mn-lt"/>
                    <a:ea typeface="+mn-ea"/>
                    <a:cs typeface="+mn-cs"/>
                  </a:rPr>
                  <a:t>variable.</a:t>
                </a:r>
                <a:endParaRPr lang="en-IN" sz="1200" kern="1200" dirty="0">
                  <a:solidFill>
                    <a:schemeClr val="tx1"/>
                  </a:solidFill>
                  <a:effectLst/>
                  <a:latin typeface="+mn-lt"/>
                  <a:ea typeface="+mn-ea"/>
                  <a:cs typeface="+mn-cs"/>
                </a:endParaRP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Error of prediction:</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first prediction rule is in the absence of information on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predict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oMath>
                </a14:m>
                <a:r>
                  <a:rPr lang="en-US" sz="1200" kern="1200" dirty="0">
                    <a:solidFill>
                      <a:schemeClr val="tx1"/>
                    </a:solidFill>
                    <a:effectLst/>
                    <a:latin typeface="+mn-lt"/>
                    <a:ea typeface="+mn-ea"/>
                    <a:cs typeface="+mn-cs"/>
                  </a:rPr>
                  <a:t>. The error of prediction is defined as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oMath>
                </a14:m>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second rule of prediction uses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the regression equation to predict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oMath>
                </a14:m>
                <a:r>
                  <a:rPr lang="en-US" sz="1200" kern="1200" dirty="0">
                    <a:solidFill>
                      <a:schemeClr val="tx1"/>
                    </a:solidFill>
                    <a:effectLst/>
                    <a:latin typeface="+mn-lt"/>
                    <a:ea typeface="+mn-ea"/>
                    <a:cs typeface="+mn-cs"/>
                  </a:rPr>
                  <a:t>. The error of prediction is defined as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r>
                      <a:rPr lang="en-US" sz="1200" i="1" kern="1200">
                        <a:solidFill>
                          <a:schemeClr val="tx1"/>
                        </a:solidFill>
                        <a:effectLst/>
                        <a:latin typeface="Cambria Math" panose="02040503050406030204" pitchFamily="18" charset="0"/>
                        <a:ea typeface="+mn-ea"/>
                        <a:cs typeface="+mn-cs"/>
                      </a:rPr>
                      <m:t>.</m:t>
                    </m:r>
                  </m:oMath>
                </a14:m>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Choice>
        <mc:Fallback xmlns="">
          <p:sp>
            <p:nvSpPr>
              <p:cNvPr id="3" name="Notes Placeholder 2"/>
              <p:cNvSpPr>
                <a:spLocks noGrp="1"/>
              </p:cNvSpPr>
              <p:nvPr>
                <p:ph type="body" idx="1"/>
              </p:nvPr>
            </p:nvSpPr>
            <p:spPr/>
            <p:txBody>
              <a:bodyPr/>
              <a:lstStyle/>
              <a:p>
                <a:pPr lvl="0"/>
                <a:r>
                  <a:rPr lang="en-US" b="0" dirty="0" smtClean="0"/>
                  <a:t>Satisfies Learning Objective 12.4</a:t>
                </a:r>
                <a:r>
                  <a:rPr lang="en-US" b="0" dirty="0" smtClean="0"/>
                  <a:t>: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endParaRPr lang="en-US" dirty="0" smtClean="0"/>
              </a:p>
              <a:p>
                <a:r>
                  <a:rPr lang="en-US" dirty="0" smtClean="0"/>
                  <a:t>Formula to calculate PRE:</a:t>
                </a:r>
                <a:endParaRPr lang="en-US" sz="1200" i="0" kern="1200" dirty="0" smtClean="0">
                  <a:solidFill>
                    <a:schemeClr val="tx1"/>
                  </a:solidFill>
                  <a:effectLst/>
                  <a:latin typeface="Cambria Math" panose="02040503050406030204" pitchFamily="18" charset="0"/>
                  <a:ea typeface="+mn-ea"/>
                  <a:cs typeface="+mn-cs"/>
                </a:endParaRPr>
              </a:p>
              <a:p>
                <a:r>
                  <a:rPr lang="en-US" sz="1200" i="0" kern="1200" smtClean="0">
                    <a:solidFill>
                      <a:schemeClr val="tx1"/>
                    </a:solidFill>
                    <a:effectLst/>
                    <a:latin typeface="Cambria Math" panose="02040503050406030204" pitchFamily="18" charset="0"/>
                    <a:ea typeface="+mn-ea"/>
                    <a:cs typeface="+mn-cs"/>
                  </a:rPr>
                  <a:t>PRE</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smtClean="0">
                    <a:solidFill>
                      <a:schemeClr val="tx1"/>
                    </a:solidFill>
                    <a:effectLst/>
                    <a:latin typeface="+mn-lt"/>
                    <a:ea typeface="+mn-ea"/>
                    <a:cs typeface="+mn-cs"/>
                  </a:rPr>
                  <a:t> is the </a:t>
                </a:r>
                <a:r>
                  <a:rPr lang="en-US" sz="1200" kern="1200" dirty="0">
                    <a:solidFill>
                      <a:schemeClr val="tx1"/>
                    </a:solidFill>
                    <a:effectLst/>
                    <a:latin typeface="+mn-lt"/>
                    <a:ea typeface="+mn-ea"/>
                    <a:cs typeface="+mn-cs"/>
                  </a:rPr>
                  <a:t>prediction errors made when the independent variable is </a:t>
                </a:r>
                <a:r>
                  <a:rPr lang="en-US" sz="1200" kern="1200" dirty="0" smtClean="0">
                    <a:solidFill>
                      <a:schemeClr val="tx1"/>
                    </a:solidFill>
                    <a:effectLst/>
                    <a:latin typeface="+mn-lt"/>
                    <a:ea typeface="+mn-ea"/>
                    <a:cs typeface="+mn-cs"/>
                  </a:rPr>
                  <a:t>ignored and</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smtClean="0">
                    <a:solidFill>
                      <a:schemeClr val="tx1"/>
                    </a:solidFill>
                    <a:effectLst/>
                    <a:latin typeface="+mn-lt"/>
                    <a:ea typeface="+mn-ea"/>
                    <a:cs typeface="+mn-cs"/>
                  </a:rPr>
                  <a:t> is the</a:t>
                </a:r>
                <a:r>
                  <a:rPr lang="en-US" sz="1200" kern="1200" dirty="0">
                    <a:solidFill>
                      <a:schemeClr val="tx1"/>
                    </a:solidFill>
                    <a:effectLst/>
                    <a:latin typeface="+mn-lt"/>
                    <a:ea typeface="+mn-ea"/>
                    <a:cs typeface="+mn-cs"/>
                  </a:rPr>
                  <a:t> prediction errors made when the prediction is based on the independent </a:t>
                </a:r>
                <a:r>
                  <a:rPr lang="en-US" sz="1200" kern="1200" dirty="0" smtClean="0">
                    <a:solidFill>
                      <a:schemeClr val="tx1"/>
                    </a:solidFill>
                    <a:effectLst/>
                    <a:latin typeface="+mn-lt"/>
                    <a:ea typeface="+mn-ea"/>
                    <a:cs typeface="+mn-cs"/>
                  </a:rPr>
                  <a:t>variable.</a:t>
                </a:r>
                <a:endParaRPr lang="en-IN" sz="1200" kern="1200" dirty="0">
                  <a:solidFill>
                    <a:schemeClr val="tx1"/>
                  </a:solidFill>
                  <a:effectLst/>
                  <a:latin typeface="+mn-lt"/>
                  <a:ea typeface="+mn-ea"/>
                  <a:cs typeface="+mn-cs"/>
                </a:endParaRP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Error of prediction:</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first prediction rule is in the absence of information on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predict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The error of prediction is defined as </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second rule of prediction uses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the regression equation to predict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The error of prediction is defined as </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923727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12.4: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lvl="0"/>
                <a:endParaRPr lang="en-IN"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Total sum of squares or SST:</a:t>
                </a:r>
                <a:r>
                  <a:rPr lang="en-US" baseline="0" dirty="0" smtClean="0"/>
                  <a:t> </a:t>
                </a:r>
                <a:r>
                  <a:rPr lang="en-US" sz="1200" kern="1200" dirty="0" smtClean="0">
                    <a:solidFill>
                      <a:schemeClr val="tx1"/>
                    </a:solidFill>
                    <a:effectLst/>
                    <a:latin typeface="+mn-lt"/>
                    <a:ea typeface="+mn-ea"/>
                    <a:cs typeface="+mn-cs"/>
                  </a:rPr>
                  <a:t>The sum of the squared deviations from the mean is called the </a:t>
                </a:r>
                <a:r>
                  <a:rPr lang="en-US" sz="1200" i="1" kern="1200" dirty="0">
                    <a:solidFill>
                      <a:schemeClr val="tx1"/>
                    </a:solidFill>
                    <a:effectLst/>
                    <a:latin typeface="+mn-lt"/>
                    <a:ea typeface="+mn-ea"/>
                    <a:cs typeface="+mn-cs"/>
                  </a:rPr>
                  <a:t>total sum of squares</a:t>
                </a:r>
                <a:r>
                  <a:rPr lang="en-US" sz="1200" kern="1200" dirty="0">
                    <a:solidFill>
                      <a:schemeClr val="tx1"/>
                    </a:solidFill>
                    <a:effectLst/>
                    <a:latin typeface="+mn-lt"/>
                    <a:ea typeface="+mn-ea"/>
                    <a:cs typeface="+mn-cs"/>
                  </a:rPr>
                  <a:t>, or </a:t>
                </a:r>
                <a:r>
                  <a:rPr lang="en-US" sz="1200" i="0" kern="1200" dirty="0" smtClean="0">
                    <a:solidFill>
                      <a:schemeClr val="tx1"/>
                    </a:solidFill>
                    <a:effectLst/>
                    <a:latin typeface="+mn-lt"/>
                    <a:ea typeface="+mn-ea"/>
                    <a:cs typeface="+mn-cs"/>
                  </a:rPr>
                  <a:t>SST</a:t>
                </a:r>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SST</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sup>
                            <m:r>
                              <a:rPr lang="en-US" sz="1200" kern="1200">
                                <a:solidFill>
                                  <a:schemeClr val="tx1"/>
                                </a:solidFill>
                                <a:effectLst/>
                                <a:latin typeface="Cambria Math" panose="02040503050406030204" pitchFamily="18" charset="0"/>
                                <a:ea typeface="+mn-ea"/>
                                <a:cs typeface="+mn-cs"/>
                              </a:rPr>
                              <m:t>2</m:t>
                            </m:r>
                          </m:sup>
                        </m:sSup>
                      </m:e>
                    </m:nary>
                  </m:oMath>
                </a14:m>
                <a:r>
                  <a:rPr lang="en-US"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0"/>
                <a:r>
                  <a:rPr lang="en-IN" sz="1200" b="1" kern="1200" dirty="0" smtClean="0">
                    <a:solidFill>
                      <a:schemeClr val="tx1"/>
                    </a:solidFill>
                    <a:effectLst/>
                    <a:latin typeface="+mn-lt"/>
                    <a:ea typeface="+mn-ea"/>
                    <a:cs typeface="+mn-cs"/>
                  </a:rPr>
                  <a:t>Residual sum of squares </a:t>
                </a:r>
                <a:r>
                  <a:rPr lang="en-IN" sz="1200" kern="1200" dirty="0">
                    <a:solidFill>
                      <a:schemeClr val="tx1"/>
                    </a:solidFill>
                    <a:effectLst/>
                    <a:latin typeface="+mn-lt"/>
                    <a:ea typeface="+mn-ea"/>
                    <a:cs typeface="+mn-cs"/>
                  </a:rPr>
                  <a:t>or SSE</a:t>
                </a:r>
                <a:r>
                  <a:rPr lang="en-IN" sz="1200" b="0" kern="1200" dirty="0">
                    <a:solidFill>
                      <a:schemeClr val="tx1"/>
                    </a:solidFill>
                    <a:effectLst/>
                    <a:latin typeface="+mn-lt"/>
                    <a:ea typeface="+mn-ea"/>
                    <a:cs typeface="+mn-cs"/>
                  </a:rPr>
                  <a:t>:</a:t>
                </a:r>
                <a:r>
                  <a:rPr lang="en-IN" sz="1200" kern="1200" dirty="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Sum </a:t>
                </a:r>
                <a:r>
                  <a:rPr lang="en-IN" sz="1200" kern="1200" dirty="0">
                    <a:solidFill>
                      <a:schemeClr val="tx1"/>
                    </a:solidFill>
                    <a:effectLst/>
                    <a:latin typeface="+mn-lt"/>
                    <a:ea typeface="+mn-ea"/>
                    <a:cs typeface="+mn-cs"/>
                  </a:rPr>
                  <a:t>of squared deviations from the regression line is denoted as residual sum of squares, or </a:t>
                </a:r>
                <a:r>
                  <a:rPr lang="en-IN" sz="1200" kern="1200" dirty="0" smtClean="0">
                    <a:solidFill>
                      <a:schemeClr val="tx1"/>
                    </a:solidFill>
                    <a:effectLst/>
                    <a:latin typeface="+mn-lt"/>
                    <a:ea typeface="+mn-ea"/>
                    <a:cs typeface="+mn-cs"/>
                  </a:rPr>
                  <a:t>SSE. </a:t>
                </a:r>
                <a:r>
                  <a:rPr lang="en-IN" sz="1200" kern="1200" baseline="0" dirty="0" smtClean="0">
                    <a:solidFill>
                      <a:schemeClr val="tx1"/>
                    </a:solidFill>
                    <a:effectLst/>
                    <a:latin typeface="+mn-lt"/>
                    <a:ea typeface="+mn-ea"/>
                    <a:cs typeface="+mn-cs"/>
                  </a:rPr>
                  <a:t> </a:t>
                </a:r>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SSE</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sup>
                            <m:r>
                              <a:rPr lang="en-US" sz="1200" kern="1200">
                                <a:solidFill>
                                  <a:schemeClr val="tx1"/>
                                </a:solidFill>
                                <a:effectLst/>
                                <a:latin typeface="Cambria Math" panose="02040503050406030204" pitchFamily="18" charset="0"/>
                                <a:ea typeface="+mn-ea"/>
                                <a:cs typeface="+mn-cs"/>
                              </a:rPr>
                              <m:t>2</m:t>
                            </m:r>
                          </m:sup>
                        </m:sSup>
                      </m:e>
                    </m:nary>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1" dirty="0" smtClean="0"/>
                  <a:t>Regression sum of squares </a:t>
                </a:r>
                <a:r>
                  <a:rPr lang="en-US" dirty="0" smtClean="0"/>
                  <a:t>or SSR:</a:t>
                </a:r>
                <a:r>
                  <a:rPr lang="en-US" baseline="0" dirty="0" smtClean="0"/>
                  <a:t> </a:t>
                </a:r>
                <a:r>
                  <a:rPr lang="en-US" sz="1200" kern="1200" dirty="0" smtClean="0">
                    <a:solidFill>
                      <a:schemeClr val="tx1"/>
                    </a:solidFill>
                    <a:effectLst/>
                    <a:latin typeface="+mn-lt"/>
                    <a:ea typeface="+mn-ea"/>
                    <a:cs typeface="+mn-cs"/>
                  </a:rPr>
                  <a:t>By subtracting </a:t>
                </a:r>
                <a:r>
                  <a:rPr lang="en-US" sz="1200" i="0" kern="1200" dirty="0">
                    <a:solidFill>
                      <a:schemeClr val="tx1"/>
                    </a:solidFill>
                    <a:effectLst/>
                    <a:latin typeface="+mn-lt"/>
                    <a:ea typeface="+mn-ea"/>
                    <a:cs typeface="+mn-cs"/>
                  </a:rPr>
                  <a:t>SSE from </a:t>
                </a:r>
                <a:r>
                  <a:rPr lang="en-US" sz="1200" i="0" kern="1200" dirty="0" smtClean="0">
                    <a:solidFill>
                      <a:schemeClr val="tx1"/>
                    </a:solidFill>
                    <a:effectLst/>
                    <a:latin typeface="+mn-lt"/>
                    <a:ea typeface="+mn-ea"/>
                    <a:cs typeface="+mn-cs"/>
                  </a:rPr>
                  <a:t>SST, </a:t>
                </a:r>
                <a:r>
                  <a:rPr lang="en-US" sz="1200" i="0" kern="1200" dirty="0">
                    <a:solidFill>
                      <a:schemeClr val="tx1"/>
                    </a:solidFill>
                    <a:effectLst/>
                    <a:latin typeface="+mn-lt"/>
                    <a:ea typeface="+mn-ea"/>
                    <a:cs typeface="+mn-cs"/>
                  </a:rPr>
                  <a:t>we </a:t>
                </a:r>
                <a:r>
                  <a:rPr lang="en-US" sz="1200" kern="1200" dirty="0">
                    <a:solidFill>
                      <a:schemeClr val="tx1"/>
                    </a:solidFill>
                    <a:effectLst/>
                    <a:latin typeface="+mn-lt"/>
                    <a:ea typeface="+mn-ea"/>
                    <a:cs typeface="+mn-cs"/>
                  </a:rPr>
                  <a:t>obtain the </a:t>
                </a:r>
                <a:r>
                  <a:rPr lang="en-US" sz="1200" b="0" kern="1200" dirty="0">
                    <a:solidFill>
                      <a:schemeClr val="tx1"/>
                    </a:solidFill>
                    <a:effectLst/>
                    <a:latin typeface="+mn-lt"/>
                    <a:ea typeface="+mn-ea"/>
                    <a:cs typeface="+mn-cs"/>
                  </a:rPr>
                  <a:t>regression sum of </a:t>
                </a:r>
                <a:r>
                  <a:rPr lang="en-US" sz="1200" b="0" i="0" kern="1200" dirty="0">
                    <a:solidFill>
                      <a:schemeClr val="tx1"/>
                    </a:solidFill>
                    <a:effectLst/>
                    <a:latin typeface="+mn-lt"/>
                    <a:ea typeface="+mn-ea"/>
                    <a:cs typeface="+mn-cs"/>
                  </a:rPr>
                  <a:t>squares, </a:t>
                </a:r>
                <a:r>
                  <a:rPr lang="en-US" sz="1200" i="0" kern="1200" dirty="0">
                    <a:solidFill>
                      <a:schemeClr val="tx1"/>
                    </a:solidFill>
                    <a:effectLst/>
                    <a:latin typeface="+mn-lt"/>
                    <a:ea typeface="+mn-ea"/>
                    <a:cs typeface="+mn-cs"/>
                  </a:rPr>
                  <a:t>or SSR, which reflects improvement in the prediction error resulting from our use of the linear prediction equation. SSR is defined as</a:t>
                </a:r>
                <a14:m>
                  <m:oMath xmlns:m="http://schemas.openxmlformats.org/officeDocument/2006/math">
                    <m:r>
                      <a:rPr lang="en-US" sz="1200" b="0" i="0" kern="1200" smtClean="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SSR</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SST</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SSE</m:t>
                    </m:r>
                    <m:r>
                      <a:rPr lang="en-US" sz="1200" b="0" i="0" kern="1200" smtClean="0">
                        <a:solidFill>
                          <a:schemeClr val="tx1"/>
                        </a:solidFill>
                        <a:effectLst/>
                        <a:latin typeface="Cambria Math" panose="02040503050406030204" pitchFamily="18" charset="0"/>
                        <a:ea typeface="+mn-ea"/>
                        <a:cs typeface="+mn-cs"/>
                      </a:rPr>
                      <m:t>.</m:t>
                    </m:r>
                  </m:oMath>
                </a14:m>
                <a:endParaRPr lang="en-IN"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Choice>
        <mc:Fallback xmlns="">
          <p:sp>
            <p:nvSpPr>
              <p:cNvPr id="3" name="Notes Placeholder 2"/>
              <p:cNvSpPr>
                <a:spLocks noGrp="1"/>
              </p:cNvSpPr>
              <p:nvPr>
                <p:ph type="body" idx="1"/>
              </p:nvPr>
            </p:nvSpPr>
            <p:spPr/>
            <p:txBody>
              <a:bodyPr/>
              <a:lstStyle/>
              <a:p>
                <a:pPr lvl="0"/>
                <a:r>
                  <a:rPr lang="en-US" b="0" dirty="0" smtClean="0"/>
                  <a:t>Satisfies Learning Objective 12.4</a:t>
                </a:r>
                <a:r>
                  <a:rPr lang="en-US" b="0" dirty="0" smtClean="0"/>
                  <a:t>: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lvl="0"/>
                <a:endParaRPr lang="en-IN"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Total sum of squares or SST:</a:t>
                </a:r>
                <a:r>
                  <a:rPr lang="en-US" baseline="0" dirty="0" smtClean="0"/>
                  <a:t> </a:t>
                </a:r>
                <a:r>
                  <a:rPr lang="en-US" sz="1200" kern="1200" dirty="0" smtClean="0">
                    <a:solidFill>
                      <a:schemeClr val="tx1"/>
                    </a:solidFill>
                    <a:effectLst/>
                    <a:latin typeface="+mn-lt"/>
                    <a:ea typeface="+mn-ea"/>
                    <a:cs typeface="+mn-cs"/>
                  </a:rPr>
                  <a:t>The sum of the squared deviations from the mean is called the </a:t>
                </a:r>
                <a:r>
                  <a:rPr lang="en-US" sz="1200" i="1" kern="1200" dirty="0">
                    <a:solidFill>
                      <a:schemeClr val="tx1"/>
                    </a:solidFill>
                    <a:effectLst/>
                    <a:latin typeface="+mn-lt"/>
                    <a:ea typeface="+mn-ea"/>
                    <a:cs typeface="+mn-cs"/>
                  </a:rPr>
                  <a:t>total sum of squares</a:t>
                </a:r>
                <a:r>
                  <a:rPr lang="en-US" sz="1200" kern="1200" dirty="0">
                    <a:solidFill>
                      <a:schemeClr val="tx1"/>
                    </a:solidFill>
                    <a:effectLst/>
                    <a:latin typeface="+mn-lt"/>
                    <a:ea typeface="+mn-ea"/>
                    <a:cs typeface="+mn-cs"/>
                  </a:rPr>
                  <a:t>, or </a:t>
                </a:r>
                <a:r>
                  <a:rPr lang="en-US" sz="1200" i="0" kern="1200" dirty="0" smtClean="0">
                    <a:solidFill>
                      <a:schemeClr val="tx1"/>
                    </a:solidFill>
                    <a:effectLst/>
                    <a:latin typeface="+mn-lt"/>
                    <a:ea typeface="+mn-ea"/>
                    <a:cs typeface="+mn-cs"/>
                  </a:rPr>
                  <a:t>SST</a:t>
                </a:r>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SST=</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US"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0"/>
                <a:r>
                  <a:rPr lang="en-IN" sz="1200" b="1" kern="1200" dirty="0" smtClean="0">
                    <a:solidFill>
                      <a:schemeClr val="tx1"/>
                    </a:solidFill>
                    <a:effectLst/>
                    <a:latin typeface="+mn-lt"/>
                    <a:ea typeface="+mn-ea"/>
                    <a:cs typeface="+mn-cs"/>
                  </a:rPr>
                  <a:t>Residual sum of squares </a:t>
                </a:r>
                <a:r>
                  <a:rPr lang="en-IN" sz="1200" kern="1200" dirty="0">
                    <a:solidFill>
                      <a:schemeClr val="tx1"/>
                    </a:solidFill>
                    <a:effectLst/>
                    <a:latin typeface="+mn-lt"/>
                    <a:ea typeface="+mn-ea"/>
                    <a:cs typeface="+mn-cs"/>
                  </a:rPr>
                  <a:t>or SSE</a:t>
                </a:r>
                <a:r>
                  <a:rPr lang="en-IN" sz="1200" b="0" kern="1200" dirty="0">
                    <a:solidFill>
                      <a:schemeClr val="tx1"/>
                    </a:solidFill>
                    <a:effectLst/>
                    <a:latin typeface="+mn-lt"/>
                    <a:ea typeface="+mn-ea"/>
                    <a:cs typeface="+mn-cs"/>
                  </a:rPr>
                  <a:t>:</a:t>
                </a:r>
                <a:r>
                  <a:rPr lang="en-IN" sz="1200" kern="1200" dirty="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Sum </a:t>
                </a:r>
                <a:r>
                  <a:rPr lang="en-IN" sz="1200" kern="1200" dirty="0">
                    <a:solidFill>
                      <a:schemeClr val="tx1"/>
                    </a:solidFill>
                    <a:effectLst/>
                    <a:latin typeface="+mn-lt"/>
                    <a:ea typeface="+mn-ea"/>
                    <a:cs typeface="+mn-cs"/>
                  </a:rPr>
                  <a:t>of squared deviations from the regression line is denoted as residual sum of squares, or </a:t>
                </a:r>
                <a:r>
                  <a:rPr lang="en-IN" sz="1200" kern="1200" dirty="0" smtClean="0">
                    <a:solidFill>
                      <a:schemeClr val="tx1"/>
                    </a:solidFill>
                    <a:effectLst/>
                    <a:latin typeface="+mn-lt"/>
                    <a:ea typeface="+mn-ea"/>
                    <a:cs typeface="+mn-cs"/>
                  </a:rPr>
                  <a:t>SSE. </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SSE=</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1" dirty="0" smtClean="0"/>
                  <a:t>Regression sum of squares </a:t>
                </a:r>
                <a:r>
                  <a:rPr lang="en-US" dirty="0" smtClean="0"/>
                  <a:t>or SSR:</a:t>
                </a:r>
                <a:r>
                  <a:rPr lang="en-US" baseline="0" dirty="0" smtClean="0"/>
                  <a:t> </a:t>
                </a:r>
                <a:r>
                  <a:rPr lang="en-US" sz="1200" kern="1200" dirty="0" smtClean="0">
                    <a:solidFill>
                      <a:schemeClr val="tx1"/>
                    </a:solidFill>
                    <a:effectLst/>
                    <a:latin typeface="+mn-lt"/>
                    <a:ea typeface="+mn-ea"/>
                    <a:cs typeface="+mn-cs"/>
                  </a:rPr>
                  <a:t>By subtracting </a:t>
                </a:r>
                <a:r>
                  <a:rPr lang="en-US" sz="1200" i="0" kern="1200" dirty="0">
                    <a:solidFill>
                      <a:schemeClr val="tx1"/>
                    </a:solidFill>
                    <a:effectLst/>
                    <a:latin typeface="+mn-lt"/>
                    <a:ea typeface="+mn-ea"/>
                    <a:cs typeface="+mn-cs"/>
                  </a:rPr>
                  <a:t>SSE from SST we </a:t>
                </a:r>
                <a:r>
                  <a:rPr lang="en-US" sz="1200" kern="1200" dirty="0">
                    <a:solidFill>
                      <a:schemeClr val="tx1"/>
                    </a:solidFill>
                    <a:effectLst/>
                    <a:latin typeface="+mn-lt"/>
                    <a:ea typeface="+mn-ea"/>
                    <a:cs typeface="+mn-cs"/>
                  </a:rPr>
                  <a:t>obtain the </a:t>
                </a:r>
                <a:r>
                  <a:rPr lang="en-US" sz="1200" b="0" kern="1200" dirty="0">
                    <a:solidFill>
                      <a:schemeClr val="tx1"/>
                    </a:solidFill>
                    <a:effectLst/>
                    <a:latin typeface="+mn-lt"/>
                    <a:ea typeface="+mn-ea"/>
                    <a:cs typeface="+mn-cs"/>
                  </a:rPr>
                  <a:t>regression sum of </a:t>
                </a:r>
                <a:r>
                  <a:rPr lang="en-US" sz="1200" b="0" i="0" kern="1200" dirty="0">
                    <a:solidFill>
                      <a:schemeClr val="tx1"/>
                    </a:solidFill>
                    <a:effectLst/>
                    <a:latin typeface="+mn-lt"/>
                    <a:ea typeface="+mn-ea"/>
                    <a:cs typeface="+mn-cs"/>
                  </a:rPr>
                  <a:t>squares, </a:t>
                </a:r>
                <a:r>
                  <a:rPr lang="en-US" sz="1200" i="0" kern="1200" dirty="0">
                    <a:solidFill>
                      <a:schemeClr val="tx1"/>
                    </a:solidFill>
                    <a:effectLst/>
                    <a:latin typeface="+mn-lt"/>
                    <a:ea typeface="+mn-ea"/>
                    <a:cs typeface="+mn-cs"/>
                  </a:rPr>
                  <a:t>or SSR, which reflects improvement in the prediction error resulting from our use of the linear prediction equation. SSR is defined as</a:t>
                </a:r>
                <a:r>
                  <a:rPr lang="en-US" sz="1200" b="0" i="0" kern="1200" smtClean="0">
                    <a:solidFill>
                      <a:schemeClr val="tx1"/>
                    </a:solidFill>
                    <a:effectLst/>
                    <a:latin typeface="Cambria Math" panose="02040503050406030204" pitchFamily="18" charset="0"/>
                    <a:ea typeface="+mn-ea"/>
                    <a:cs typeface="+mn-cs"/>
                  </a:rPr>
                  <a:t> </a:t>
                </a:r>
                <a:r>
                  <a:rPr lang="en-US" sz="1200" i="0" kern="1200">
                    <a:solidFill>
                      <a:schemeClr val="tx1"/>
                    </a:solidFill>
                    <a:effectLst/>
                    <a:latin typeface="Cambria Math" panose="02040503050406030204" pitchFamily="18" charset="0"/>
                    <a:ea typeface="+mn-ea"/>
                    <a:cs typeface="+mn-cs"/>
                  </a:rPr>
                  <a:t>SSR= SST− SSE</a:t>
                </a:r>
                <a:r>
                  <a:rPr lang="en-US" sz="1200" b="0" i="0" kern="1200" smtClean="0">
                    <a:solidFill>
                      <a:schemeClr val="tx1"/>
                    </a:solidFill>
                    <a:effectLst/>
                    <a:latin typeface="Cambria Math" panose="02040503050406030204" pitchFamily="18" charset="0"/>
                    <a:ea typeface="+mn-ea"/>
                    <a:cs typeface="+mn-cs"/>
                  </a:rPr>
                  <a:t>.</a:t>
                </a:r>
                <a:endParaRPr lang="en-IN"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3413977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12.4: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endParaRPr lang="en-US" dirty="0" smtClean="0"/>
              </a:p>
              <a:p>
                <a:r>
                  <a:rPr lang="en-US" dirty="0" smtClean="0"/>
                  <a:t>Steps for calculating PRE:</a:t>
                </a:r>
                <a:r>
                  <a:rPr lang="en-US" baseline="0" dirty="0" smtClean="0"/>
                  <a:t> </a:t>
                </a:r>
              </a:p>
              <a:p>
                <a:pPr marL="228600" indent="-228600">
                  <a:buFont typeface="+mj-lt"/>
                  <a:buAutoNum type="arabicPeriod"/>
                </a:pPr>
                <a:r>
                  <a:rPr lang="en-US" sz="1200" i="0" kern="1200" dirty="0" smtClean="0">
                    <a:solidFill>
                      <a:schemeClr val="tx1"/>
                    </a:solidFill>
                    <a:effectLst/>
                    <a:latin typeface="+mn-lt"/>
                    <a:ea typeface="+mn-ea"/>
                    <a:cs typeface="+mn-cs"/>
                  </a:rPr>
                  <a:t>SST </a:t>
                </a:r>
                <a:r>
                  <a:rPr lang="en-US" sz="1200" kern="1200" dirty="0">
                    <a:solidFill>
                      <a:schemeClr val="tx1"/>
                    </a:solidFill>
                    <a:effectLst/>
                    <a:latin typeface="+mn-lt"/>
                    <a:ea typeface="+mn-ea"/>
                    <a:cs typeface="+mn-cs"/>
                  </a:rPr>
                  <a:t>measures the prediction errors when the independent variable is ignored, we can </a:t>
                </a:r>
                <a:r>
                  <a:rPr lang="en-US" sz="1200" kern="1200" dirty="0" smtClean="0">
                    <a:solidFill>
                      <a:schemeClr val="tx1"/>
                    </a:solidFill>
                    <a:effectLst/>
                    <a:latin typeface="+mn-lt"/>
                    <a:ea typeface="+mn-ea"/>
                    <a:cs typeface="+mn-cs"/>
                  </a:rPr>
                  <a:t>define:</a:t>
                </a:r>
                <a:r>
                  <a:rPr lang="en-IN" sz="1200" kern="1200" baseline="0" dirty="0" smtClean="0">
                    <a:solidFill>
                      <a:schemeClr val="tx1"/>
                    </a:solidFill>
                    <a:effectLst/>
                    <a:latin typeface="+mn-lt"/>
                    <a:ea typeface="+mn-ea"/>
                    <a:cs typeface="+mn-cs"/>
                  </a:rPr>
                  <a:t>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1</m:t>
                        </m:r>
                      </m:sub>
                    </m:sSub>
                    <m:r>
                      <a:rPr lang="en-US" sz="1200" i="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SST</m:t>
                    </m:r>
                    <m:r>
                      <a:rPr lang="en-US" sz="1200" b="0" i="1" kern="1200" smtClean="0">
                        <a:solidFill>
                          <a:schemeClr val="tx1"/>
                        </a:solidFill>
                        <a:effectLst/>
                        <a:latin typeface="Cambria Math" panose="02040503050406030204" pitchFamily="18" charset="0"/>
                        <a:ea typeface="+mn-ea"/>
                        <a:cs typeface="+mn-cs"/>
                      </a:rPr>
                      <m:t>.</m:t>
                    </m:r>
                  </m:oMath>
                </a14:m>
                <a:endParaRPr lang="en-IN" sz="1200" kern="1200" dirty="0">
                  <a:solidFill>
                    <a:schemeClr val="tx1"/>
                  </a:solidFill>
                  <a:effectLst/>
                  <a:latin typeface="+mn-lt"/>
                  <a:ea typeface="+mn-ea"/>
                  <a:cs typeface="+mn-cs"/>
                </a:endParaRPr>
              </a:p>
              <a:p>
                <a:pPr marL="228600" indent="-228600">
                  <a:buFont typeface="+mj-lt"/>
                  <a:buAutoNum type="arabicPeriod" startAt="2"/>
                </a:pPr>
                <a:r>
                  <a:rPr lang="en-US" sz="1200" kern="1200" dirty="0">
                    <a:solidFill>
                      <a:schemeClr val="tx1"/>
                    </a:solidFill>
                    <a:effectLst/>
                    <a:latin typeface="+mn-lt"/>
                    <a:ea typeface="+mn-ea"/>
                    <a:cs typeface="+mn-cs"/>
                  </a:rPr>
                  <a:t>Similarly, because </a:t>
                </a:r>
                <a:r>
                  <a:rPr lang="en-US" sz="1200" i="0" kern="1200" dirty="0">
                    <a:solidFill>
                      <a:schemeClr val="tx1"/>
                    </a:solidFill>
                    <a:effectLst/>
                    <a:latin typeface="+mn-lt"/>
                    <a:ea typeface="+mn-ea"/>
                    <a:cs typeface="+mn-cs"/>
                  </a:rPr>
                  <a:t>SSE </a:t>
                </a:r>
                <a:r>
                  <a:rPr lang="en-US" sz="1200" kern="1200" dirty="0">
                    <a:solidFill>
                      <a:schemeClr val="tx1"/>
                    </a:solidFill>
                    <a:effectLst/>
                    <a:latin typeface="+mn-lt"/>
                    <a:ea typeface="+mn-ea"/>
                    <a:cs typeface="+mn-cs"/>
                  </a:rPr>
                  <a:t>measures the prediction errors resulting from using the independent variable, we can </a:t>
                </a:r>
                <a:r>
                  <a:rPr lang="en-US" sz="1200" kern="1200" dirty="0" smtClean="0">
                    <a:solidFill>
                      <a:schemeClr val="tx1"/>
                    </a:solidFill>
                    <a:effectLst/>
                    <a:latin typeface="+mn-lt"/>
                    <a:ea typeface="+mn-ea"/>
                    <a:cs typeface="+mn-cs"/>
                  </a:rPr>
                  <a:t>define</a:t>
                </a:r>
                <a:r>
                  <a:rPr lang="en-IN"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2</m:t>
                        </m:r>
                      </m:sub>
                    </m:sSub>
                    <m:r>
                      <a:rPr lang="en-US" sz="1200" i="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SSE</m:t>
                    </m:r>
                    <m:r>
                      <a:rPr lang="en-US" sz="1200" b="0" i="0" kern="1200" smtClean="0">
                        <a:solidFill>
                          <a:schemeClr val="tx1"/>
                        </a:solidFill>
                        <a:effectLst/>
                        <a:latin typeface="Cambria Math" panose="02040503050406030204" pitchFamily="18" charset="0"/>
                        <a:ea typeface="+mn-ea"/>
                        <a:cs typeface="+mn-cs"/>
                      </a:rPr>
                      <m:t>.</m:t>
                    </m:r>
                  </m:oMath>
                </a14:m>
                <a:endParaRPr lang="en-IN" sz="1200" i="0" kern="1200" dirty="0">
                  <a:solidFill>
                    <a:schemeClr val="tx1"/>
                  </a:solidFill>
                  <a:effectLst/>
                  <a:latin typeface="+mn-lt"/>
                  <a:ea typeface="+mn-ea"/>
                  <a:cs typeface="+mn-cs"/>
                </a:endParaRPr>
              </a:p>
              <a:p>
                <a:pPr marL="228600" indent="-228600">
                  <a:buFont typeface="+mj-lt"/>
                  <a:buAutoNum type="arabicPeriod" startAt="3"/>
                </a:pPr>
                <a:r>
                  <a:rPr lang="en-US" sz="1200" kern="1200" dirty="0">
                    <a:solidFill>
                      <a:schemeClr val="tx1"/>
                    </a:solidFill>
                    <a:effectLst/>
                    <a:latin typeface="+mn-lt"/>
                    <a:ea typeface="+mn-ea"/>
                    <a:cs typeface="+mn-cs"/>
                  </a:rPr>
                  <a:t>We are now ready to define the coefficient of </a:t>
                </a:r>
                <a:r>
                  <a:rPr lang="en-US" sz="1200" kern="1200" dirty="0" smtClean="0">
                    <a:solidFill>
                      <a:schemeClr val="tx1"/>
                    </a:solidFill>
                    <a:effectLst/>
                    <a:latin typeface="+mn-lt"/>
                    <a:ea typeface="+mn-ea"/>
                    <a:cs typeface="+mn-cs"/>
                  </a:rPr>
                  <a:t>determination,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It measures the </a:t>
                </a:r>
                <a:r>
                  <a:rPr lang="en-US" sz="1200" i="0" kern="1200" dirty="0">
                    <a:solidFill>
                      <a:schemeClr val="tx1"/>
                    </a:solidFill>
                    <a:effectLst/>
                    <a:latin typeface="+mn-lt"/>
                    <a:ea typeface="+mn-ea"/>
                    <a:cs typeface="+mn-cs"/>
                  </a:rPr>
                  <a:t>PRE a</a:t>
                </a:r>
                <a:r>
                  <a:rPr lang="en-US" sz="1200" kern="1200" dirty="0">
                    <a:solidFill>
                      <a:schemeClr val="tx1"/>
                    </a:solidFill>
                    <a:effectLst/>
                    <a:latin typeface="+mn-lt"/>
                    <a:ea typeface="+mn-ea"/>
                    <a:cs typeface="+mn-cs"/>
                  </a:rPr>
                  <a:t>ssociated with using the linear regression equation as a rule for predicting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PRE</m:t>
                    </m:r>
                    <m:r>
                      <a:rPr lang="en-US" sz="1200" i="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2</m:t>
                            </m:r>
                          </m:sub>
                        </m:sSub>
                      </m:num>
                      <m:den>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kern="1200">
                                <a:solidFill>
                                  <a:schemeClr val="tx1"/>
                                </a:solidFill>
                                <a:effectLst/>
                                <a:latin typeface="Cambria Math" panose="02040503050406030204" pitchFamily="18" charset="0"/>
                                <a:ea typeface="+mn-ea"/>
                                <a:cs typeface="+mn-cs"/>
                              </a:rPr>
                              <m:t>1</m:t>
                            </m:r>
                          </m:sub>
                        </m:sSub>
                      </m:den>
                    </m:f>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sup>
                                <m:r>
                                  <a:rPr lang="en-US" sz="1200" kern="1200">
                                    <a:solidFill>
                                      <a:schemeClr val="tx1"/>
                                    </a:solidFill>
                                    <a:effectLst/>
                                    <a:latin typeface="Cambria Math" panose="02040503050406030204" pitchFamily="18" charset="0"/>
                                    <a:ea typeface="+mn-ea"/>
                                    <a:cs typeface="+mn-cs"/>
                                  </a:rPr>
                                  <m:t>2</m:t>
                                </m:r>
                              </m:sup>
                            </m:sSup>
                            <m:r>
                              <a:rPr lang="en-US" sz="1200" i="1" kern="1200">
                                <a:solidFill>
                                  <a:schemeClr val="tx1"/>
                                </a:solidFill>
                                <a:effectLst/>
                                <a:latin typeface="Cambria Math" panose="02040503050406030204" pitchFamily="18" charset="0"/>
                                <a:ea typeface="+mn-ea"/>
                                <a:cs typeface="+mn-cs"/>
                              </a:rPr>
                              <m:t>−</m:t>
                            </m:r>
                            <m:sSup>
                              <m:sSupPr>
                                <m:ctrlPr>
                                  <a:rPr lang="en-IN" sz="1200" i="1" kern="1200">
                                    <a:solidFill>
                                      <a:schemeClr val="tx1"/>
                                    </a:solidFill>
                                    <a:effectLst/>
                                    <a:latin typeface="Cambria Math" panose="02040503050406030204" pitchFamily="18" charset="0"/>
                                    <a:ea typeface="+mn-ea"/>
                                    <a:cs typeface="+mn-cs"/>
                                  </a:rPr>
                                </m:ctrlPr>
                              </m:sSupPr>
                              <m:e>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nary>
                              </m:e>
                              <m:sup>
                                <m:r>
                                  <a:rPr lang="en-US" sz="1200" kern="1200">
                                    <a:solidFill>
                                      <a:schemeClr val="tx1"/>
                                    </a:solidFill>
                                    <a:effectLst/>
                                    <a:latin typeface="Cambria Math" panose="02040503050406030204" pitchFamily="18" charset="0"/>
                                    <a:ea typeface="+mn-ea"/>
                                    <a:cs typeface="+mn-cs"/>
                                  </a:rPr>
                                  <m:t>2</m:t>
                                </m:r>
                              </m:sup>
                            </m:sSup>
                          </m:e>
                        </m:nary>
                      </m:num>
                      <m:den>
                        <m:sSup>
                          <m:sSupPr>
                            <m:ctrlPr>
                              <a:rPr lang="en-IN" sz="1200" i="1" kern="1200">
                                <a:solidFill>
                                  <a:schemeClr val="tx1"/>
                                </a:solidFill>
                                <a:effectLst/>
                                <a:latin typeface="Cambria Math" panose="02040503050406030204" pitchFamily="18" charset="0"/>
                                <a:ea typeface="+mn-ea"/>
                                <a:cs typeface="+mn-cs"/>
                              </a:rPr>
                            </m:ctrlPr>
                          </m:sSupPr>
                          <m:e>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nary>
                          </m:e>
                          <m:sup>
                            <m:r>
                              <a:rPr lang="en-US" sz="1200" kern="1200">
                                <a:solidFill>
                                  <a:schemeClr val="tx1"/>
                                </a:solidFill>
                                <a:effectLst/>
                                <a:latin typeface="Cambria Math" panose="02040503050406030204" pitchFamily="18" charset="0"/>
                                <a:ea typeface="+mn-ea"/>
                                <a:cs typeface="+mn-cs"/>
                              </a:rPr>
                              <m:t>2</m:t>
                            </m:r>
                          </m:sup>
                        </m:sSup>
                      </m:den>
                    </m:f>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12.4</a:t>
                </a:r>
                <a:r>
                  <a:rPr lang="en-US" b="0" dirty="0" smtClean="0"/>
                  <a:t>: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endParaRPr lang="en-US" dirty="0" smtClean="0"/>
              </a:p>
              <a:p>
                <a:r>
                  <a:rPr lang="en-US" dirty="0" smtClean="0"/>
                  <a:t>Steps for calculating PRE:</a:t>
                </a:r>
                <a:r>
                  <a:rPr lang="en-US" baseline="0" dirty="0" smtClean="0"/>
                  <a:t> </a:t>
                </a:r>
              </a:p>
              <a:p>
                <a:pPr marL="228600" indent="-228600">
                  <a:buFont typeface="+mj-lt"/>
                  <a:buAutoNum type="arabicPeriod"/>
                </a:pPr>
                <a:r>
                  <a:rPr lang="en-US" sz="1200" i="0" kern="1200" dirty="0" smtClean="0">
                    <a:solidFill>
                      <a:schemeClr val="tx1"/>
                    </a:solidFill>
                    <a:effectLst/>
                    <a:latin typeface="+mn-lt"/>
                    <a:ea typeface="+mn-ea"/>
                    <a:cs typeface="+mn-cs"/>
                  </a:rPr>
                  <a:t>SST </a:t>
                </a:r>
                <a:r>
                  <a:rPr lang="en-US" sz="1200" kern="1200" dirty="0">
                    <a:solidFill>
                      <a:schemeClr val="tx1"/>
                    </a:solidFill>
                    <a:effectLst/>
                    <a:latin typeface="+mn-lt"/>
                    <a:ea typeface="+mn-ea"/>
                    <a:cs typeface="+mn-cs"/>
                  </a:rPr>
                  <a:t>measures the prediction errors when the independent variable is ignored, we can </a:t>
                </a:r>
                <a:r>
                  <a:rPr lang="en-US" sz="1200" kern="1200" dirty="0" smtClean="0">
                    <a:solidFill>
                      <a:schemeClr val="tx1"/>
                    </a:solidFill>
                    <a:effectLst/>
                    <a:latin typeface="+mn-lt"/>
                    <a:ea typeface="+mn-ea"/>
                    <a:cs typeface="+mn-cs"/>
                  </a:rPr>
                  <a:t>define:</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1=SST</a:t>
                </a:r>
                <a:r>
                  <a:rPr lang="en-US" sz="1200" b="0" i="0" kern="1200" smtClean="0">
                    <a:solidFill>
                      <a:schemeClr val="tx1"/>
                    </a:solidFill>
                    <a:effectLst/>
                    <a:latin typeface="Cambria Math" panose="02040503050406030204" pitchFamily="18" charset="0"/>
                    <a:ea typeface="+mn-ea"/>
                    <a:cs typeface="+mn-cs"/>
                  </a:rPr>
                  <a:t>.</a:t>
                </a:r>
                <a:endParaRPr lang="en-IN" sz="1200" kern="1200" dirty="0">
                  <a:solidFill>
                    <a:schemeClr val="tx1"/>
                  </a:solidFill>
                  <a:effectLst/>
                  <a:latin typeface="+mn-lt"/>
                  <a:ea typeface="+mn-ea"/>
                  <a:cs typeface="+mn-cs"/>
                </a:endParaRPr>
              </a:p>
              <a:p>
                <a:pPr marL="228600" indent="-228600">
                  <a:buFont typeface="+mj-lt"/>
                  <a:buAutoNum type="arabicPeriod" startAt="2"/>
                </a:pPr>
                <a:r>
                  <a:rPr lang="en-US" sz="1200" kern="1200" dirty="0">
                    <a:solidFill>
                      <a:schemeClr val="tx1"/>
                    </a:solidFill>
                    <a:effectLst/>
                    <a:latin typeface="+mn-lt"/>
                    <a:ea typeface="+mn-ea"/>
                    <a:cs typeface="+mn-cs"/>
                  </a:rPr>
                  <a:t>Similarly, because </a:t>
                </a:r>
                <a:r>
                  <a:rPr lang="en-US" sz="1200" i="0" kern="1200" dirty="0">
                    <a:solidFill>
                      <a:schemeClr val="tx1"/>
                    </a:solidFill>
                    <a:effectLst/>
                    <a:latin typeface="+mn-lt"/>
                    <a:ea typeface="+mn-ea"/>
                    <a:cs typeface="+mn-cs"/>
                  </a:rPr>
                  <a:t>SSE </a:t>
                </a:r>
                <a:r>
                  <a:rPr lang="en-US" sz="1200" kern="1200" dirty="0">
                    <a:solidFill>
                      <a:schemeClr val="tx1"/>
                    </a:solidFill>
                    <a:effectLst/>
                    <a:latin typeface="+mn-lt"/>
                    <a:ea typeface="+mn-ea"/>
                    <a:cs typeface="+mn-cs"/>
                  </a:rPr>
                  <a:t>measures the prediction errors resulting from using the independent variable, we can </a:t>
                </a:r>
                <a:r>
                  <a:rPr lang="en-US" sz="1200" kern="1200" dirty="0" smtClean="0">
                    <a:solidFill>
                      <a:schemeClr val="tx1"/>
                    </a:solidFill>
                    <a:effectLst/>
                    <a:latin typeface="+mn-lt"/>
                    <a:ea typeface="+mn-ea"/>
                    <a:cs typeface="+mn-cs"/>
                  </a:rPr>
                  <a:t>define</a:t>
                </a:r>
                <a:r>
                  <a:rPr lang="en-IN"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2=SSE</a:t>
                </a:r>
                <a:r>
                  <a:rPr lang="en-US" sz="1200" b="0" i="0" kern="1200" smtClean="0">
                    <a:solidFill>
                      <a:schemeClr val="tx1"/>
                    </a:solidFill>
                    <a:effectLst/>
                    <a:latin typeface="Cambria Math" panose="02040503050406030204" pitchFamily="18" charset="0"/>
                    <a:ea typeface="+mn-ea"/>
                    <a:cs typeface="+mn-cs"/>
                  </a:rPr>
                  <a:t>.</a:t>
                </a:r>
                <a:endParaRPr lang="en-IN" sz="1200" i="0" kern="1200" dirty="0">
                  <a:solidFill>
                    <a:schemeClr val="tx1"/>
                  </a:solidFill>
                  <a:effectLst/>
                  <a:latin typeface="+mn-lt"/>
                  <a:ea typeface="+mn-ea"/>
                  <a:cs typeface="+mn-cs"/>
                </a:endParaRPr>
              </a:p>
              <a:p>
                <a:pPr marL="228600" indent="-228600">
                  <a:buFont typeface="+mj-lt"/>
                  <a:buAutoNum type="arabicPeriod" startAt="3"/>
                </a:pPr>
                <a:r>
                  <a:rPr lang="en-US" sz="1200" kern="1200" dirty="0">
                    <a:solidFill>
                      <a:schemeClr val="tx1"/>
                    </a:solidFill>
                    <a:effectLst/>
                    <a:latin typeface="+mn-lt"/>
                    <a:ea typeface="+mn-ea"/>
                    <a:cs typeface="+mn-cs"/>
                  </a:rPr>
                  <a:t>We are now ready to define the coefficient of </a:t>
                </a:r>
                <a:r>
                  <a:rPr lang="en-US" sz="1200" kern="1200" dirty="0" smtClean="0">
                    <a:solidFill>
                      <a:schemeClr val="tx1"/>
                    </a:solidFill>
                    <a:effectLst/>
                    <a:latin typeface="+mn-lt"/>
                    <a:ea typeface="+mn-ea"/>
                    <a:cs typeface="+mn-cs"/>
                  </a:rPr>
                  <a:t>determination,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It measures the </a:t>
                </a:r>
                <a:r>
                  <a:rPr lang="en-US" sz="1200" i="0" kern="1200" dirty="0">
                    <a:solidFill>
                      <a:schemeClr val="tx1"/>
                    </a:solidFill>
                    <a:effectLst/>
                    <a:latin typeface="+mn-lt"/>
                    <a:ea typeface="+mn-ea"/>
                    <a:cs typeface="+mn-cs"/>
                  </a:rPr>
                  <a:t>PRE a</a:t>
                </a:r>
                <a:r>
                  <a:rPr lang="en-US" sz="1200" kern="1200" dirty="0">
                    <a:solidFill>
                      <a:schemeClr val="tx1"/>
                    </a:solidFill>
                    <a:effectLst/>
                    <a:latin typeface="+mn-lt"/>
                    <a:ea typeface="+mn-ea"/>
                    <a:cs typeface="+mn-cs"/>
                  </a:rPr>
                  <a:t>ssociated with using the linear regression equation as a rule for predicting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PRE=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𝐸</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4045310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12.4: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Coefficient of </a:t>
                </a:r>
                <a:r>
                  <a:rPr lang="en-US" b="1" dirty="0"/>
                  <a:t>determination </a:t>
                </a:r>
                <a:r>
                  <a:rPr lang="en-US" b="1" dirty="0" smtClean="0"/>
                  <a:t>(</a:t>
                </a:r>
                <a14:m>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𝒓</m:t>
                        </m:r>
                      </m:e>
                      <m:sup>
                        <m:r>
                          <a:rPr lang="en-US" b="1" i="1" smtClean="0">
                            <a:latin typeface="Cambria Math" panose="02040503050406030204" pitchFamily="18" charset="0"/>
                          </a:rPr>
                          <m:t>𝟐</m:t>
                        </m:r>
                      </m:sup>
                    </m:sSup>
                  </m:oMath>
                </a14:m>
                <a:r>
                  <a:rPr lang="en-US" b="1" dirty="0" smtClean="0"/>
                  <a:t>)</a:t>
                </a:r>
                <a:r>
                  <a:rPr lang="en-US" b="0" dirty="0" smtClean="0"/>
                  <a:t>:</a:t>
                </a:r>
                <a:r>
                  <a:rPr lang="en-US" b="1" dirty="0" smtClean="0"/>
                  <a:t> </a:t>
                </a:r>
                <a:r>
                  <a:rPr lang="en-US" sz="1200" b="0"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eflects the proportion of the total variation in the dependent variable,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explained by the independent variable,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The coefficient of determination ranges from 0.0 to 1.0.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r>
                  <a:rPr lang="en-US" dirty="0" smtClean="0"/>
                  <a:t>Calculating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oMath>
                </a14:m>
                <a:r>
                  <a:rPr lang="en-US" dirty="0" smtClean="0"/>
                  <a:t>: </a:t>
                </a:r>
                <a:r>
                  <a:rPr lang="en-US" sz="1200" kern="1200" dirty="0" smtClean="0">
                    <a:solidFill>
                      <a:schemeClr val="tx1"/>
                    </a:solidFill>
                    <a:effectLst/>
                    <a:latin typeface="+mn-lt"/>
                    <a:ea typeface="+mn-ea"/>
                    <a:cs typeface="+mn-cs"/>
                  </a:rPr>
                  <a:t>Another method for calculating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uses the following equation</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p>
                          <m:sSupPr>
                            <m:ctrlPr>
                              <a:rPr lang="en-IN" sz="1200" i="1" kern="1200">
                                <a:solidFill>
                                  <a:schemeClr val="tx1"/>
                                </a:solidFill>
                                <a:effectLst/>
                                <a:latin typeface="Cambria Math" panose="02040503050406030204" pitchFamily="18" charset="0"/>
                                <a:ea typeface="+mn-ea"/>
                                <a:cs typeface="+mn-cs"/>
                              </a:rPr>
                            </m:ctrlPr>
                          </m:sSupPr>
                          <m:e>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Covariance</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𝑌</m:t>
                                    </m:r>
                                  </m:e>
                                </m:d>
                              </m:e>
                            </m:d>
                          </m:e>
                          <m:sup>
                            <m:r>
                              <a:rPr lang="en-US" sz="1200" i="1" kern="1200">
                                <a:solidFill>
                                  <a:schemeClr val="tx1"/>
                                </a:solidFill>
                                <a:effectLst/>
                                <a:latin typeface="Cambria Math" panose="02040503050406030204" pitchFamily="18" charset="0"/>
                                <a:ea typeface="+mn-ea"/>
                                <a:cs typeface="+mn-cs"/>
                              </a:rPr>
                              <m:t>2</m:t>
                            </m:r>
                          </m:sup>
                        </m:sSup>
                      </m:num>
                      <m:den>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Variance</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e>
                            </m:d>
                          </m:e>
                        </m:d>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Variance</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e>
                            </m:d>
                          </m:e>
                        </m:d>
                      </m:den>
                    </m:f>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𝑋𝑌</m:t>
                            </m:r>
                          </m:sub>
                          <m:sup>
                            <m:r>
                              <a:rPr lang="en-US" sz="1200" i="1" kern="1200">
                                <a:solidFill>
                                  <a:schemeClr val="tx1"/>
                                </a:solidFill>
                                <a:effectLst/>
                                <a:latin typeface="Cambria Math" panose="02040503050406030204" pitchFamily="18" charset="0"/>
                                <a:ea typeface="+mn-ea"/>
                                <a:cs typeface="+mn-cs"/>
                              </a:rPr>
                              <m:t>2</m:t>
                            </m:r>
                          </m:sup>
                        </m:sSubSup>
                      </m:num>
                      <m:den>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m:t>
                            </m:r>
                          </m:sub>
                          <m:sup>
                            <m:r>
                              <a:rPr lang="en-US" sz="1200" i="1" kern="1200">
                                <a:solidFill>
                                  <a:schemeClr val="tx1"/>
                                </a:solidFill>
                                <a:effectLst/>
                                <a:latin typeface="Cambria Math" panose="02040503050406030204" pitchFamily="18" charset="0"/>
                                <a:ea typeface="+mn-ea"/>
                                <a:cs typeface="+mn-cs"/>
                              </a:rPr>
                              <m:t>2</m:t>
                            </m:r>
                          </m:sup>
                        </m:sSubSup>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𝑌</m:t>
                            </m:r>
                          </m:sub>
                          <m:sup>
                            <m:r>
                              <a:rPr lang="en-US" sz="1200" i="1" kern="1200">
                                <a:solidFill>
                                  <a:schemeClr val="tx1"/>
                                </a:solidFill>
                                <a:effectLst/>
                                <a:latin typeface="Cambria Math" panose="02040503050406030204" pitchFamily="18" charset="0"/>
                                <a:ea typeface="+mn-ea"/>
                                <a:cs typeface="+mn-cs"/>
                              </a:rPr>
                              <m:t>2</m:t>
                            </m:r>
                          </m:sup>
                        </m:sSubSup>
                      </m:den>
                    </m:f>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a:t>
                </a:r>
                <a:r>
                  <a:rPr lang="en-US" sz="1200" kern="1200" dirty="0">
                    <a:solidFill>
                      <a:schemeClr val="tx1"/>
                    </a:solidFill>
                    <a:effectLst/>
                    <a:latin typeface="+mn-lt"/>
                    <a:ea typeface="+mn-ea"/>
                    <a:cs typeface="+mn-cs"/>
                  </a:rPr>
                  <a:t>formula tells us to divide the square of the covariance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by the product of the 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the variance of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12.4</a:t>
                </a:r>
                <a:r>
                  <a:rPr lang="en-US" b="0" dirty="0" smtClean="0"/>
                  <a:t>: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Coefficient of </a:t>
                </a:r>
                <a:r>
                  <a:rPr lang="en-US" b="1" dirty="0"/>
                  <a:t>determination </a:t>
                </a:r>
                <a:r>
                  <a:rPr lang="en-US" b="1" dirty="0" smtClean="0"/>
                  <a:t>(</a:t>
                </a:r>
                <a:r>
                  <a:rPr lang="en-US" b="1" i="0" smtClean="0">
                    <a:latin typeface="Cambria Math" panose="02040503050406030204" pitchFamily="18" charset="0"/>
                  </a:rPr>
                  <a:t>𝒓</a:t>
                </a:r>
                <a:r>
                  <a:rPr lang="en-US" b="1" i="0" smtClean="0">
                    <a:latin typeface="Cambria Math"/>
                  </a:rPr>
                  <a:t>^</a:t>
                </a:r>
                <a:r>
                  <a:rPr lang="en-US" b="1" i="0" smtClean="0">
                    <a:latin typeface="Cambria Math" panose="02040503050406030204" pitchFamily="18" charset="0"/>
                  </a:rPr>
                  <a:t>𝟐</a:t>
                </a:r>
                <a:r>
                  <a:rPr lang="en-US" b="1" dirty="0" smtClean="0"/>
                  <a:t>)</a:t>
                </a:r>
                <a:r>
                  <a:rPr lang="en-US" b="0" dirty="0" smtClean="0"/>
                  <a:t>:</a:t>
                </a:r>
                <a:r>
                  <a:rPr lang="en-US" b="1" dirty="0" smtClean="0"/>
                  <a:t> </a:t>
                </a:r>
                <a:r>
                  <a:rPr lang="en-US" sz="1200" b="0"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eflects the proportion of the total variation in the dependent variable,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explained by the independent variable,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 The coefficient of determination ranges from 0.0 to 1.0.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r>
                  <a:rPr lang="en-US" dirty="0" smtClean="0"/>
                  <a:t>Calculating </a:t>
                </a:r>
                <a:r>
                  <a:rPr lang="en-US" i="0">
                    <a:latin typeface="Cambria Math" panose="02040503050406030204" pitchFamily="18" charset="0"/>
                  </a:rPr>
                  <a:t>𝑟</a:t>
                </a:r>
                <a:r>
                  <a:rPr lang="en-US" i="0">
                    <a:latin typeface="Cambria Math"/>
                  </a:rPr>
                  <a:t>^</a:t>
                </a:r>
                <a:r>
                  <a:rPr lang="en-US" i="0">
                    <a:latin typeface="Cambria Math" panose="02040503050406030204" pitchFamily="18" charset="0"/>
                  </a:rPr>
                  <a:t>2</a:t>
                </a:r>
                <a:r>
                  <a:rPr lang="en-US" dirty="0" smtClean="0"/>
                  <a:t>: </a:t>
                </a:r>
                <a:r>
                  <a:rPr lang="en-US" sz="1200" kern="1200" dirty="0" smtClean="0">
                    <a:solidFill>
                      <a:schemeClr val="tx1"/>
                    </a:solidFill>
                    <a:effectLst/>
                    <a:latin typeface="+mn-lt"/>
                    <a:ea typeface="+mn-ea"/>
                    <a:cs typeface="+mn-cs"/>
                  </a:rPr>
                  <a:t>Another method for calculating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uses the following equation</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Covariance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Variance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Variance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US"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𝑌</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a:t>
                </a:r>
                <a:r>
                  <a:rPr lang="en-US" sz="1200" kern="1200" dirty="0">
                    <a:solidFill>
                      <a:schemeClr val="tx1"/>
                    </a:solidFill>
                    <a:effectLst/>
                    <a:latin typeface="+mn-lt"/>
                    <a:ea typeface="+mn-ea"/>
                    <a:cs typeface="+mn-cs"/>
                  </a:rPr>
                  <a:t>formula tells us to divide the square of the covariance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by the product of the 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the variance of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2923745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12.6: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Need for ANOVA: </a:t>
                </a:r>
                <a:r>
                  <a:rPr lang="en-US" sz="1200" kern="1200" dirty="0" smtClean="0">
                    <a:solidFill>
                      <a:schemeClr val="tx1"/>
                    </a:solidFill>
                    <a:effectLst/>
                    <a:latin typeface="+mn-lt"/>
                    <a:ea typeface="+mn-ea"/>
                    <a:cs typeface="+mn-cs"/>
                  </a:rPr>
                  <a:t>ANOVA (analysis of variance)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easily be applied to determine the statistical significance of the regression model as expressed in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Similarity with regression analysis:</a:t>
                </a:r>
                <a:r>
                  <a:rPr lang="en-US" baseline="0" dirty="0" smtClean="0"/>
                  <a:t> </a:t>
                </a:r>
                <a:r>
                  <a:rPr lang="en-US" sz="1200" kern="1200" dirty="0" smtClean="0">
                    <a:solidFill>
                      <a:schemeClr val="tx1"/>
                    </a:solidFill>
                    <a:effectLst/>
                    <a:latin typeface="+mn-lt"/>
                    <a:ea typeface="+mn-ea"/>
                    <a:cs typeface="+mn-cs"/>
                  </a:rPr>
                  <a:t>ANOVA and regression analysis can look very much the same. Both methods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accounts for variation in the dependent variable in terms of the independent variable, except that in ANOVA the independent variable is a categorical variable and with regression, it is an interval-ratio variable.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Decomposition of total variation:</a:t>
                </a:r>
                <a:r>
                  <a:rPr lang="en-US" baseline="0" dirty="0" smtClean="0"/>
                  <a:t> </a:t>
                </a:r>
                <a:r>
                  <a:rPr lang="en-US" sz="1200" kern="1200" dirty="0" smtClean="0">
                    <a:solidFill>
                      <a:schemeClr val="tx1"/>
                    </a:solidFill>
                    <a:effectLst/>
                    <a:latin typeface="+mn-lt"/>
                    <a:ea typeface="+mn-ea"/>
                    <a:cs typeface="+mn-cs"/>
                  </a:rPr>
                  <a:t>With ANOVA, the total variation in the dependent variable can </a:t>
                </a:r>
                <a:r>
                  <a:rPr lang="en-US" sz="1200" i="0" kern="1200" dirty="0" smtClean="0">
                    <a:solidFill>
                      <a:schemeClr val="tx1"/>
                    </a:solidFill>
                    <a:effectLst/>
                    <a:latin typeface="+mn-lt"/>
                    <a:ea typeface="+mn-ea"/>
                    <a:cs typeface="+mn-cs"/>
                  </a:rPr>
                  <a:t>be decomposed into portions explained (SSB) and unexplained (SSW) by the independent variable. </a:t>
                </a:r>
                <a:endParaRPr lang="en-US" i="0" dirty="0" smtClean="0"/>
              </a:p>
            </p:txBody>
          </p:sp>
        </mc:Choice>
        <mc:Fallback xmlns="">
          <p:sp>
            <p:nvSpPr>
              <p:cNvPr id="3" name="Notes Placeholder 2"/>
              <p:cNvSpPr>
                <a:spLocks noGrp="1"/>
              </p:cNvSpPr>
              <p:nvPr>
                <p:ph type="body" idx="1"/>
              </p:nvPr>
            </p:nvSpPr>
            <p:spPr/>
            <p:txBody>
              <a:bodyPr/>
              <a:lstStyle/>
              <a:p>
                <a:pPr lvl="0"/>
                <a:r>
                  <a:rPr lang="en-US" b="0" dirty="0" smtClean="0"/>
                  <a:t>Satisfies Learning Objective 12.6</a:t>
                </a:r>
                <a:r>
                  <a:rPr lang="en-US" b="0" dirty="0" smtClean="0"/>
                  <a:t>: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Need for ANOVA: </a:t>
                </a:r>
                <a:r>
                  <a:rPr lang="en-US" sz="1200" kern="1200" dirty="0" smtClean="0">
                    <a:solidFill>
                      <a:schemeClr val="tx1"/>
                    </a:solidFill>
                    <a:effectLst/>
                    <a:latin typeface="+mn-lt"/>
                    <a:ea typeface="+mn-ea"/>
                    <a:cs typeface="+mn-cs"/>
                  </a:rPr>
                  <a:t>ANOVA (analysis of variance)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easily be applied to determine the statistical significance of the regression model as expressed in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Similarity with regression analysis:</a:t>
                </a:r>
                <a:r>
                  <a:rPr lang="en-US" baseline="0" dirty="0" smtClean="0"/>
                  <a:t> </a:t>
                </a:r>
                <a:r>
                  <a:rPr lang="en-US" sz="1200" kern="1200" dirty="0" smtClean="0">
                    <a:solidFill>
                      <a:schemeClr val="tx1"/>
                    </a:solidFill>
                    <a:effectLst/>
                    <a:latin typeface="+mn-lt"/>
                    <a:ea typeface="+mn-ea"/>
                    <a:cs typeface="+mn-cs"/>
                  </a:rPr>
                  <a:t>ANOVA and regression analysis can look very much the same. Both methods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accounts for variation in the dependent variable in terms of the independent variable, except that in ANOVA the independent variable is a categorical variable and with regression, it is an interval-ratio variable.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Decomposition of total variation:</a:t>
                </a:r>
                <a:r>
                  <a:rPr lang="en-US" baseline="0" dirty="0" smtClean="0"/>
                  <a:t> </a:t>
                </a:r>
                <a:r>
                  <a:rPr lang="en-US" sz="1200" kern="1200" dirty="0" smtClean="0">
                    <a:solidFill>
                      <a:schemeClr val="tx1"/>
                    </a:solidFill>
                    <a:effectLst/>
                    <a:latin typeface="+mn-lt"/>
                    <a:ea typeface="+mn-ea"/>
                    <a:cs typeface="+mn-cs"/>
                  </a:rPr>
                  <a:t>With ANOVA, the total variation in the dependent variable can </a:t>
                </a:r>
                <a:r>
                  <a:rPr lang="en-US" sz="1200" i="0" kern="1200" dirty="0" smtClean="0">
                    <a:solidFill>
                      <a:schemeClr val="tx1"/>
                    </a:solidFill>
                    <a:effectLst/>
                    <a:latin typeface="+mn-lt"/>
                    <a:ea typeface="+mn-ea"/>
                    <a:cs typeface="+mn-cs"/>
                  </a:rPr>
                  <a:t>be decomposed into portions explained (SSB) and unexplained (SSW) by the independent variable. </a:t>
                </a:r>
                <a:endParaRPr lang="en-US" i="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4049737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12.6: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Statistical test:</a:t>
                </a:r>
                <a:r>
                  <a:rPr lang="en-US" baseline="0" dirty="0" smtClean="0"/>
                  <a:t> </a:t>
                </a:r>
                <a:r>
                  <a:rPr lang="en-US" sz="1200" kern="1200" dirty="0" smtClean="0">
                    <a:solidFill>
                      <a:schemeClr val="tx1"/>
                    </a:solidFill>
                    <a:effectLst/>
                    <a:latin typeface="+mn-lt"/>
                    <a:ea typeface="+mn-ea"/>
                    <a:cs typeface="+mn-cs"/>
                  </a:rPr>
                  <a:t>The statistical test,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 is the ratio of the mean squares between to the mean squares within as shown in </a:t>
                </a:r>
                <a:r>
                  <a:rPr lang="en-US" sz="1200" kern="1200" dirty="0" smtClean="0">
                    <a:solidFill>
                      <a:schemeClr val="tx1"/>
                    </a:solidFill>
                    <a:effectLst/>
                    <a:latin typeface="+mn-lt"/>
                    <a:ea typeface="+mn-ea"/>
                    <a:cs typeface="+mn-cs"/>
                  </a:rPr>
                  <a:t>formula:</a:t>
                </a:r>
                <a:r>
                  <a:rPr lang="en-IN" sz="1200" kern="1200" baseline="0" dirty="0" smtClean="0">
                    <a:solidFill>
                      <a:schemeClr val="tx1"/>
                    </a:solidFill>
                    <a:effectLst/>
                    <a:latin typeface="+mn-lt"/>
                    <a:ea typeface="+mn-ea"/>
                    <a:cs typeface="+mn-cs"/>
                  </a:rPr>
                  <a: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𝐹</m:t>
                    </m:r>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Mean</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squares</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between</m:t>
                        </m:r>
                      </m:num>
                      <m:den>
                        <m:r>
                          <m:rPr>
                            <m:sty m:val="p"/>
                          </m:rPr>
                          <a:rPr lang="en-US" sz="1200" i="0" kern="1200">
                            <a:solidFill>
                              <a:schemeClr val="tx1"/>
                            </a:solidFill>
                            <a:effectLst/>
                            <a:latin typeface="Cambria Math" panose="02040503050406030204" pitchFamily="18" charset="0"/>
                            <a:ea typeface="+mn-ea"/>
                            <a:cs typeface="+mn-cs"/>
                          </a:rPr>
                          <m:t>Mean</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squares</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within</m:t>
                        </m:r>
                      </m:den>
                    </m:f>
                    <m:r>
                      <a:rPr lang="en-US" sz="1200" i="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SSB</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b</m:t>
                                </m:r>
                              </m:sub>
                            </m:sSub>
                          </m:den>
                        </m:f>
                      </m:num>
                      <m:den>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SSW</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w</m:t>
                                </m:r>
                              </m:sub>
                            </m:sSub>
                          </m:den>
                        </m:f>
                      </m:den>
                    </m:f>
                  </m:oMath>
                </a14:m>
                <a:r>
                  <a:rPr lang="en-IN" sz="1200" i="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Mean squares regression: </a:t>
                </a:r>
                <a:r>
                  <a:rPr lang="en-US" b="0" dirty="0" smtClean="0"/>
                  <a:t>Ratio of</a:t>
                </a:r>
                <a:r>
                  <a:rPr lang="en-US" b="0" baseline="0" dirty="0" smtClean="0"/>
                  <a:t> regression sum of squares (SSR) to the degree of freedom (</a:t>
                </a:r>
                <a14:m>
                  <m:oMath xmlns:m="http://schemas.openxmlformats.org/officeDocument/2006/math">
                    <m:sSub>
                      <m:sSubPr>
                        <m:ctrlPr>
                          <a:rPr lang="en-IN" sz="1200" i="1" kern="1200" smtClean="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r</m:t>
                        </m:r>
                      </m:sub>
                    </m:sSub>
                  </m:oMath>
                </a14:m>
                <a:r>
                  <a:rPr lang="en-US" b="0" dirty="0" smtClean="0"/>
                  <a:t>).</a:t>
                </a:r>
                <a:r>
                  <a:rPr lang="en-US" b="0" baseline="0" dirty="0" smtClean="0"/>
                  <a:t> </a:t>
                </a:r>
                <a14:m>
                  <m:oMath xmlns:m="http://schemas.openxmlformats.org/officeDocument/2006/math">
                    <m:r>
                      <m:rPr>
                        <m:sty m:val="p"/>
                      </m:rPr>
                      <a:rPr lang="en-US" sz="1200" i="0" kern="1200" smtClean="0">
                        <a:solidFill>
                          <a:schemeClr val="tx1"/>
                        </a:solidFill>
                        <a:effectLst/>
                        <a:latin typeface="Cambria Math" panose="02040503050406030204" pitchFamily="18" charset="0"/>
                        <a:ea typeface="+mn-ea"/>
                        <a:cs typeface="+mn-cs"/>
                      </a:rPr>
                      <m:t>Mean</m:t>
                    </m:r>
                    <m:r>
                      <a:rPr lang="en-US" sz="1200" i="0" kern="1200" smtClean="0">
                        <a:solidFill>
                          <a:schemeClr val="tx1"/>
                        </a:solidFill>
                        <a:effectLst/>
                        <a:latin typeface="Cambria Math" panose="02040503050406030204" pitchFamily="18" charset="0"/>
                        <a:ea typeface="+mn-ea"/>
                        <a:cs typeface="+mn-cs"/>
                      </a:rPr>
                      <m:t> </m:t>
                    </m:r>
                    <m:r>
                      <m:rPr>
                        <m:sty m:val="p"/>
                      </m:rPr>
                      <a:rPr lang="en-US" sz="1200" i="0" kern="1200" smtClean="0">
                        <a:solidFill>
                          <a:schemeClr val="tx1"/>
                        </a:solidFill>
                        <a:effectLst/>
                        <a:latin typeface="Cambria Math" panose="02040503050406030204" pitchFamily="18" charset="0"/>
                        <a:ea typeface="+mn-ea"/>
                        <a:cs typeface="+mn-cs"/>
                      </a:rPr>
                      <m:t>squares</m:t>
                    </m:r>
                    <m:r>
                      <a:rPr lang="en-US" sz="1200" i="0" kern="1200" smtClean="0">
                        <a:solidFill>
                          <a:schemeClr val="tx1"/>
                        </a:solidFill>
                        <a:effectLst/>
                        <a:latin typeface="Cambria Math" panose="02040503050406030204" pitchFamily="18" charset="0"/>
                        <a:ea typeface="+mn-ea"/>
                        <a:cs typeface="+mn-cs"/>
                      </a:rPr>
                      <m:t> </m:t>
                    </m:r>
                    <m:r>
                      <m:rPr>
                        <m:sty m:val="p"/>
                      </m:rPr>
                      <a:rPr lang="en-US" sz="1200" i="0" kern="1200" smtClean="0">
                        <a:solidFill>
                          <a:schemeClr val="tx1"/>
                        </a:solidFill>
                        <a:effectLst/>
                        <a:latin typeface="Cambria Math" panose="02040503050406030204" pitchFamily="18" charset="0"/>
                        <a:ea typeface="+mn-ea"/>
                        <a:cs typeface="+mn-cs"/>
                      </a:rPr>
                      <m:t>regression</m:t>
                    </m:r>
                    <m:r>
                      <a:rPr lang="en-US" sz="1200" i="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SSR</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r</m:t>
                            </m:r>
                          </m:sub>
                        </m:sSub>
                      </m:den>
                    </m:f>
                    <m:r>
                      <a:rPr lang="en-US" sz="1200" i="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SSR</m:t>
                        </m:r>
                      </m:num>
                      <m:den>
                        <m:r>
                          <a:rPr lang="en-US" sz="1200" i="1" kern="1200">
                            <a:solidFill>
                              <a:schemeClr val="tx1"/>
                            </a:solidFill>
                            <a:effectLst/>
                            <a:latin typeface="Cambria Math" panose="02040503050406030204" pitchFamily="18" charset="0"/>
                            <a:ea typeface="+mn-ea"/>
                            <a:cs typeface="+mn-cs"/>
                          </a:rPr>
                          <m:t>𝐾</m:t>
                        </m:r>
                      </m:den>
                    </m:f>
                  </m:oMath>
                </a14:m>
                <a:r>
                  <a:rPr lang="en-US" sz="1200" kern="1200" dirty="0" smtClean="0">
                    <a:solidFill>
                      <a:schemeClr val="tx1"/>
                    </a:solidFill>
                    <a:effectLst/>
                    <a:latin typeface="+mn-lt"/>
                    <a:ea typeface="+mn-ea"/>
                    <a:cs typeface="+mn-cs"/>
                  </a:rPr>
                  <a:t>.</a:t>
                </a:r>
              </a:p>
              <a:p>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Choice>
        <mc:Fallback xmlns="">
          <p:sp>
            <p:nvSpPr>
              <p:cNvPr id="3" name="Notes Placeholder 2"/>
              <p:cNvSpPr>
                <a:spLocks noGrp="1"/>
              </p:cNvSpPr>
              <p:nvPr>
                <p:ph type="body" idx="1"/>
              </p:nvPr>
            </p:nvSpPr>
            <p:spPr/>
            <p:txBody>
              <a:bodyPr/>
              <a:lstStyle/>
              <a:p>
                <a:pPr lvl="0"/>
                <a:r>
                  <a:rPr lang="en-US" b="0" dirty="0" smtClean="0"/>
                  <a:t>Satisfies Learning Objective 12.6</a:t>
                </a:r>
                <a:r>
                  <a:rPr lang="en-US" b="0" dirty="0" smtClean="0"/>
                  <a:t>: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Statistical test:</a:t>
                </a:r>
                <a:r>
                  <a:rPr lang="en-US" baseline="0" dirty="0" smtClean="0"/>
                  <a:t> </a:t>
                </a:r>
                <a:r>
                  <a:rPr lang="en-US" sz="1200" kern="1200" dirty="0" smtClean="0">
                    <a:solidFill>
                      <a:schemeClr val="tx1"/>
                    </a:solidFill>
                    <a:effectLst/>
                    <a:latin typeface="+mn-lt"/>
                    <a:ea typeface="+mn-ea"/>
                    <a:cs typeface="+mn-cs"/>
                  </a:rPr>
                  <a:t>The statistical test,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 is the ratio of the mean squares between to the mean squares within as shown in </a:t>
                </a:r>
                <a:r>
                  <a:rPr lang="en-US" sz="1200" kern="1200" dirty="0" smtClean="0">
                    <a:solidFill>
                      <a:schemeClr val="tx1"/>
                    </a:solidFill>
                    <a:effectLst/>
                    <a:latin typeface="+mn-lt"/>
                    <a:ea typeface="+mn-ea"/>
                    <a:cs typeface="+mn-cs"/>
                  </a:rPr>
                  <a:t>formula:</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𝐹=</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squares between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squares within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SSB</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SSW</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IN" sz="1200" i="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Mean squares regression: </a:t>
                </a:r>
                <a:r>
                  <a:rPr lang="en-US" b="0" dirty="0" smtClean="0"/>
                  <a:t>Ratio of</a:t>
                </a:r>
                <a:r>
                  <a:rPr lang="en-US" b="0" baseline="0" dirty="0" smtClean="0"/>
                  <a:t> regression sum of squares (SSR) to the degree of freedom (</a:t>
                </a:r>
                <a:r>
                  <a:rPr lang="en-US" sz="1200" i="0" kern="1200">
                    <a:solidFill>
                      <a:schemeClr val="tx1"/>
                    </a:solidFill>
                    <a:effectLst/>
                    <a:latin typeface="Cambria Math" panose="02040503050406030204" pitchFamily="18" charset="0"/>
                    <a:ea typeface="+mn-ea"/>
                    <a:cs typeface="+mn-cs"/>
                  </a:rPr>
                  <a:t>df</a:t>
                </a:r>
                <a:r>
                  <a:rPr lang="en-IN" sz="1200" i="0" kern="1200" smtClean="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r</a:t>
                </a:r>
                <a:r>
                  <a:rPr lang="en-US" b="0" dirty="0" smtClean="0"/>
                  <a:t>).</a:t>
                </a:r>
                <a:r>
                  <a:rPr lang="en-US" b="0" baseline="0" dirty="0" smtClean="0"/>
                  <a:t> </a:t>
                </a:r>
                <a:r>
                  <a:rPr lang="en-US" sz="1200" i="0" kern="1200" smtClean="0">
                    <a:solidFill>
                      <a:schemeClr val="tx1"/>
                    </a:solidFill>
                    <a:effectLst/>
                    <a:latin typeface="Cambria Math" panose="02040503050406030204" pitchFamily="18" charset="0"/>
                    <a:ea typeface="+mn-ea"/>
                    <a:cs typeface="+mn-cs"/>
                  </a:rPr>
                  <a:t>Mean squares regression</a:t>
                </a:r>
                <a:r>
                  <a:rPr lang="en-US" sz="1200" i="0" kern="1200">
                    <a:solidFill>
                      <a:schemeClr val="tx1"/>
                    </a:solidFill>
                    <a:effectLst/>
                    <a:latin typeface="Cambria Math" panose="02040503050406030204" pitchFamily="18" charset="0"/>
                    <a:ea typeface="+mn-ea"/>
                    <a:cs typeface="+mn-cs"/>
                  </a:rPr>
                  <a:t>=SSR</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r</a:t>
                </a:r>
                <a:r>
                  <a:rPr lang="en-US"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=SSR</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𝐾</a:t>
                </a:r>
                <a:r>
                  <a:rPr lang="en-US" sz="1200" kern="1200" dirty="0" smtClean="0">
                    <a:solidFill>
                      <a:schemeClr val="tx1"/>
                    </a:solidFill>
                    <a:effectLst/>
                    <a:latin typeface="+mn-lt"/>
                    <a:ea typeface="+mn-ea"/>
                    <a:cs typeface="+mn-cs"/>
                  </a:rPr>
                  <a:t>.</a:t>
                </a:r>
              </a:p>
              <a:p>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382410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12.6: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algn="ct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Mean squares residual: </a:t>
                </a:r>
                <a:r>
                  <a:rPr lang="en-US" b="0" dirty="0" smtClean="0"/>
                  <a:t>Ratio of</a:t>
                </a:r>
                <a:r>
                  <a:rPr lang="en-US" b="0" baseline="0" dirty="0" smtClean="0"/>
                  <a:t> total sum of squares (SST) to the degree of freedom (</a:t>
                </a:r>
                <a14:m>
                  <m:oMath xmlns:m="http://schemas.openxmlformats.org/officeDocument/2006/math">
                    <m:sSub>
                      <m:sSubPr>
                        <m:ctrlPr>
                          <a:rPr lang="en-IN" sz="1200" i="1" kern="1200" smtClean="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e</m:t>
                        </m:r>
                      </m:sub>
                    </m:sSub>
                  </m:oMath>
                </a14:m>
                <a:r>
                  <a:rPr lang="en-US" b="0" dirty="0" smtClean="0"/>
                  <a:t>).</a:t>
                </a:r>
                <a:r>
                  <a:rPr lang="en-US" b="0" baseline="0" dirty="0" smtClean="0"/>
                  <a:t> </a:t>
                </a:r>
                <a14:m>
                  <m:oMath xmlns:m="http://schemas.openxmlformats.org/officeDocument/2006/math">
                    <m:r>
                      <m:rPr>
                        <m:sty m:val="p"/>
                      </m:rPr>
                      <a:rPr lang="en-US" sz="1200" kern="1200" smtClean="0">
                        <a:solidFill>
                          <a:schemeClr val="tx1"/>
                        </a:solidFill>
                        <a:effectLst/>
                        <a:latin typeface="Cambria Math" panose="02040503050406030204" pitchFamily="18" charset="0"/>
                        <a:ea typeface="+mn-ea"/>
                        <a:cs typeface="+mn-cs"/>
                      </a:rPr>
                      <m:t>Mean</m:t>
                    </m:r>
                    <m:r>
                      <a:rPr lang="en-US" sz="1200" kern="1200" smtClean="0">
                        <a:solidFill>
                          <a:schemeClr val="tx1"/>
                        </a:solidFill>
                        <a:effectLst/>
                        <a:latin typeface="Cambria Math" panose="02040503050406030204" pitchFamily="18" charset="0"/>
                        <a:ea typeface="+mn-ea"/>
                        <a:cs typeface="+mn-cs"/>
                      </a:rPr>
                      <m:t> </m:t>
                    </m:r>
                    <m:r>
                      <m:rPr>
                        <m:sty m:val="p"/>
                      </m:rPr>
                      <a:rPr lang="en-US" sz="1200" kern="1200" smtClean="0">
                        <a:solidFill>
                          <a:schemeClr val="tx1"/>
                        </a:solidFill>
                        <a:effectLst/>
                        <a:latin typeface="Cambria Math" panose="02040503050406030204" pitchFamily="18" charset="0"/>
                        <a:ea typeface="+mn-ea"/>
                        <a:cs typeface="+mn-cs"/>
                      </a:rPr>
                      <m:t>squares</m:t>
                    </m:r>
                    <m:r>
                      <a:rPr lang="en-US" sz="1200" kern="1200" smtClean="0">
                        <a:solidFill>
                          <a:schemeClr val="tx1"/>
                        </a:solidFill>
                        <a:effectLst/>
                        <a:latin typeface="Cambria Math" panose="02040503050406030204" pitchFamily="18" charset="0"/>
                        <a:ea typeface="+mn-ea"/>
                        <a:cs typeface="+mn-cs"/>
                      </a:rPr>
                      <m:t> </m:t>
                    </m:r>
                    <m:r>
                      <m:rPr>
                        <m:sty m:val="p"/>
                      </m:rPr>
                      <a:rPr lang="en-US" sz="1200" kern="1200" smtClean="0">
                        <a:solidFill>
                          <a:schemeClr val="tx1"/>
                        </a:solidFill>
                        <a:effectLst/>
                        <a:latin typeface="Cambria Math" panose="02040503050406030204" pitchFamily="18" charset="0"/>
                        <a:ea typeface="+mn-ea"/>
                        <a:cs typeface="+mn-cs"/>
                      </a:rPr>
                      <m:t>residual</m:t>
                    </m:r>
                    <m:r>
                      <a:rPr lang="en-US" sz="1200" kern="1200" smtClean="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SSE</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e</m:t>
                            </m:r>
                          </m:sub>
                        </m:sSub>
                      </m:den>
                    </m:f>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SEE</m:t>
                        </m:r>
                      </m:num>
                      <m:den>
                        <m:d>
                          <m:dPr>
                            <m:begChr m:val="["/>
                            <m:endChr m:val="]"/>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𝑁</m:t>
                            </m:r>
                            <m:r>
                              <a:rPr lang="en-US" sz="1200" i="1" kern="1200">
                                <a:solidFill>
                                  <a:schemeClr val="tx1"/>
                                </a:solidFill>
                                <a:effectLst/>
                                <a:latin typeface="Cambria Math" panose="02040503050406030204" pitchFamily="18" charset="0"/>
                                <a:ea typeface="+mn-ea"/>
                                <a:cs typeface="+mn-cs"/>
                              </a:rPr>
                              <m:t>−</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𝐾</m:t>
                                </m:r>
                                <m:r>
                                  <a:rPr lang="en-US" sz="1200" i="1" kern="1200">
                                    <a:solidFill>
                                      <a:schemeClr val="tx1"/>
                                    </a:solidFill>
                                    <a:effectLst/>
                                    <a:latin typeface="Cambria Math" panose="02040503050406030204" pitchFamily="18" charset="0"/>
                                    <a:ea typeface="+mn-ea"/>
                                    <a:cs typeface="+mn-cs"/>
                                  </a:rPr>
                                  <m:t>+1</m:t>
                                </m:r>
                              </m:e>
                            </m:d>
                          </m:e>
                        </m:d>
                      </m:den>
                    </m:f>
                  </m:oMath>
                </a14:m>
                <a:r>
                  <a:rPr lang="en-US" sz="1200" kern="1200" dirty="0" smtClean="0">
                    <a:solidFill>
                      <a:schemeClr val="tx1"/>
                    </a:solidFill>
                    <a:effectLst/>
                    <a:latin typeface="+mn-lt"/>
                    <a:ea typeface="+mn-ea"/>
                    <a:cs typeface="+mn-cs"/>
                  </a:rPr>
                  <a:t>.</a:t>
                </a:r>
                <a:endParaRPr lang="en-US" b="0" dirty="0" smtClean="0"/>
              </a:p>
              <a:p>
                <a:pPr algn="l"/>
                <a:endParaRPr lang="en-US" dirty="0" smtClean="0"/>
              </a:p>
              <a:p>
                <a:r>
                  <a:rPr lang="en-US" i="1" dirty="0" smtClean="0"/>
                  <a:t>F</a:t>
                </a:r>
                <a:r>
                  <a:rPr lang="en-US" dirty="0" smtClean="0"/>
                  <a:t> statistic:</a:t>
                </a:r>
                <a:r>
                  <a:rPr lang="en-US" baseline="0" dirty="0" smtClean="0"/>
                  <a:t> </a:t>
                </a:r>
                <a:r>
                  <a:rPr lang="en-US" sz="1200"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 </a:t>
                </a:r>
                <a:r>
                  <a:rPr lang="en-US" sz="1200" kern="1200" dirty="0">
                    <a:solidFill>
                      <a:schemeClr val="tx1"/>
                    </a:solidFill>
                    <a:effectLst/>
                    <a:latin typeface="+mn-lt"/>
                    <a:ea typeface="+mn-ea"/>
                    <a:cs typeface="+mn-cs"/>
                  </a:rPr>
                  <a:t>statistic is the ratio of the mean squares regression to the mean squares residual</a:t>
                </a:r>
                <a:r>
                  <a:rPr lang="en-US" sz="1200" kern="1200" dirty="0" smtClean="0">
                    <a:solidFill>
                      <a:schemeClr val="tx1"/>
                    </a:solidFill>
                    <a:effectLst/>
                    <a:latin typeface="+mn-lt"/>
                    <a:ea typeface="+mn-ea"/>
                    <a:cs typeface="+mn-cs"/>
                  </a:rPr>
                  <a: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𝐹</m:t>
                    </m:r>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kern="1200">
                            <a:solidFill>
                              <a:schemeClr val="tx1"/>
                            </a:solidFill>
                            <a:effectLst/>
                            <a:latin typeface="Cambria Math" panose="02040503050406030204" pitchFamily="18" charset="0"/>
                            <a:ea typeface="+mn-ea"/>
                            <a:cs typeface="+mn-cs"/>
                          </a:rPr>
                          <m:t>Mean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squares</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regression</m:t>
                        </m:r>
                      </m:num>
                      <m:den>
                        <m:r>
                          <m:rPr>
                            <m:sty m:val="p"/>
                          </m:rPr>
                          <a:rPr lang="en-US" sz="1200" kern="1200">
                            <a:solidFill>
                              <a:schemeClr val="tx1"/>
                            </a:solidFill>
                            <a:effectLst/>
                            <a:latin typeface="Cambria Math" panose="02040503050406030204" pitchFamily="18" charset="0"/>
                            <a:ea typeface="+mn-ea"/>
                            <a:cs typeface="+mn-cs"/>
                          </a:rPr>
                          <m:t>Mean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squares</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residual</m:t>
                        </m:r>
                      </m:den>
                    </m:f>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SSR</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r</m:t>
                                </m:r>
                              </m:sub>
                            </m:sSub>
                          </m:den>
                        </m:f>
                      </m:num>
                      <m:den>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SSE</m:t>
                            </m:r>
                          </m:num>
                          <m:den>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e</m:t>
                                </m:r>
                              </m:sub>
                            </m:sSub>
                          </m:den>
                        </m:f>
                      </m:den>
                    </m:f>
                  </m:oMath>
                </a14:m>
                <a:r>
                  <a:rPr lang="en-US" sz="1200" kern="1200" dirty="0" smtClean="0">
                    <a:solidFill>
                      <a:schemeClr val="tx1"/>
                    </a:solidFill>
                    <a:effectLst/>
                    <a:latin typeface="+mn-lt"/>
                    <a:ea typeface="+mn-ea"/>
                    <a:cs typeface="+mn-cs"/>
                  </a:rPr>
                  <a:t>.</a:t>
                </a:r>
                <a:endParaRPr lang="en-US" dirty="0" smtClean="0"/>
              </a:p>
              <a:p>
                <a:pPr algn="l"/>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12.6</a:t>
                </a:r>
                <a:r>
                  <a:rPr lang="en-US" b="0" dirty="0" smtClean="0"/>
                  <a:t>: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algn="ct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Mean squares residual: </a:t>
                </a:r>
                <a:r>
                  <a:rPr lang="en-US" b="0" dirty="0" smtClean="0"/>
                  <a:t>Ratio of</a:t>
                </a:r>
                <a:r>
                  <a:rPr lang="en-US" b="0" baseline="0" dirty="0" smtClean="0"/>
                  <a:t> total sum of squares (SST) to the degree of freedom (</a:t>
                </a:r>
                <a:r>
                  <a:rPr lang="en-US" sz="1200" i="0" kern="1200">
                    <a:solidFill>
                      <a:schemeClr val="tx1"/>
                    </a:solidFill>
                    <a:effectLst/>
                    <a:latin typeface="Cambria Math" panose="02040503050406030204" pitchFamily="18" charset="0"/>
                    <a:ea typeface="+mn-ea"/>
                    <a:cs typeface="+mn-cs"/>
                  </a:rPr>
                  <a:t>df</a:t>
                </a:r>
                <a:r>
                  <a:rPr lang="en-IN" sz="1200" i="0" kern="1200" smtClean="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e</a:t>
                </a:r>
                <a:r>
                  <a:rPr lang="en-US" b="0" dirty="0" smtClean="0"/>
                  <a:t>).</a:t>
                </a:r>
                <a:r>
                  <a:rPr lang="en-US" b="0" baseline="0" dirty="0" smtClean="0"/>
                  <a:t> </a:t>
                </a:r>
                <a:r>
                  <a:rPr lang="en-US" sz="1200" i="0" kern="1200" smtClean="0">
                    <a:solidFill>
                      <a:schemeClr val="tx1"/>
                    </a:solidFill>
                    <a:effectLst/>
                    <a:latin typeface="Cambria Math" panose="02040503050406030204" pitchFamily="18" charset="0"/>
                    <a:ea typeface="+mn-ea"/>
                    <a:cs typeface="+mn-cs"/>
                  </a:rPr>
                  <a:t>Mean squares residual=</a:t>
                </a:r>
                <a:r>
                  <a:rPr lang="en-US" sz="1200" i="0" kern="1200">
                    <a:solidFill>
                      <a:schemeClr val="tx1"/>
                    </a:solidFill>
                    <a:effectLst/>
                    <a:latin typeface="Cambria Math" panose="02040503050406030204" pitchFamily="18" charset="0"/>
                    <a:ea typeface="+mn-ea"/>
                    <a:cs typeface="+mn-cs"/>
                  </a:rPr>
                  <a:t>SSE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e</a:t>
                </a:r>
                <a:r>
                  <a:rPr lang="en-US"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=SEE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𝑁−</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𝐾+1</a:t>
                </a:r>
                <a:r>
                  <a:rPr lang="en-US" sz="1200" i="0" kern="120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a:t>
                </a:r>
                <a:endParaRPr lang="en-US" b="0" dirty="0" smtClean="0"/>
              </a:p>
              <a:p>
                <a:pPr algn="l"/>
                <a:endParaRPr lang="en-US" dirty="0" smtClean="0"/>
              </a:p>
              <a:p>
                <a:r>
                  <a:rPr lang="en-US" i="1" dirty="0" smtClean="0"/>
                  <a:t>F</a:t>
                </a:r>
                <a:r>
                  <a:rPr lang="en-US" dirty="0" smtClean="0"/>
                  <a:t> statistic:</a:t>
                </a:r>
                <a:r>
                  <a:rPr lang="en-US" baseline="0" dirty="0" smtClean="0"/>
                  <a:t> </a:t>
                </a:r>
                <a:r>
                  <a:rPr lang="en-US" sz="1200"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 </a:t>
                </a:r>
                <a:r>
                  <a:rPr lang="en-US" sz="1200" kern="1200" dirty="0">
                    <a:solidFill>
                      <a:schemeClr val="tx1"/>
                    </a:solidFill>
                    <a:effectLst/>
                    <a:latin typeface="+mn-lt"/>
                    <a:ea typeface="+mn-ea"/>
                    <a:cs typeface="+mn-cs"/>
                  </a:rPr>
                  <a:t>statistic is the ratio of the mean squares regression to the mean squares residual</a:t>
                </a:r>
                <a:r>
                  <a:rPr lang="en-US" sz="120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𝐹=</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squares regression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squares residual</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SSR</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r</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e</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kern="1200" dirty="0" smtClean="0">
                    <a:solidFill>
                      <a:schemeClr val="tx1"/>
                    </a:solidFill>
                    <a:effectLst/>
                    <a:latin typeface="+mn-lt"/>
                    <a:ea typeface="+mn-ea"/>
                    <a:cs typeface="+mn-cs"/>
                  </a:rPr>
                  <a:t>.</a:t>
                </a:r>
                <a:endParaRPr lang="en-US" dirty="0" smtClean="0"/>
              </a:p>
              <a:p>
                <a:pPr algn="l"/>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836327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12.6: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lvl="0"/>
                <a:r>
                  <a:rPr lang="en-US" b="0" dirty="0" smtClean="0"/>
                  <a:t>Satisfies Learning Objective 12.4: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Pearson’s correlation coefficient: </a:t>
                </a:r>
                <a:r>
                  <a:rPr lang="en-US" sz="1200" kern="1200" dirty="0" smtClean="0">
                    <a:solidFill>
                      <a:schemeClr val="tx1"/>
                    </a:solidFill>
                    <a:effectLst/>
                    <a:latin typeface="+mn-lt"/>
                    <a:ea typeface="+mn-ea"/>
                    <a:cs typeface="+mn-cs"/>
                  </a:rPr>
                  <a:t>The square root of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or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is most often used as a measure of association between two interval-ratio variables.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Formula:</a:t>
                </a:r>
                <a:r>
                  <a:rPr lang="en-US" baseline="0" dirty="0" smtClean="0"/>
                  <a:t> </a:t>
                </a:r>
                <a14:m>
                  <m:oMath xmlns:m="http://schemas.openxmlformats.org/officeDocument/2006/math">
                    <m:r>
                      <a:rPr lang="en-US" sz="1200" i="1" kern="1200" smtClean="0">
                        <a:solidFill>
                          <a:schemeClr val="tx1"/>
                        </a:solidFill>
                        <a:effectLst/>
                        <a:latin typeface="Cambria Math" panose="02040503050406030204" pitchFamily="18" charset="0"/>
                        <a:ea typeface="+mn-ea"/>
                        <a:cs typeface="+mn-cs"/>
                      </a:rPr>
                      <m:t>𝑟</m:t>
                    </m:r>
                    <m:r>
                      <a:rPr lang="en-US" sz="1200" i="1" kern="1200" smtClean="0">
                        <a:solidFill>
                          <a:schemeClr val="tx1"/>
                        </a:solidFill>
                        <a:effectLst/>
                        <a:latin typeface="Cambria Math" panose="02040503050406030204" pitchFamily="18" charset="0"/>
                        <a:ea typeface="+mn-ea"/>
                        <a:cs typeface="+mn-cs"/>
                      </a:rPr>
                      <m:t>=</m:t>
                    </m:r>
                    <m:rad>
                      <m:radPr>
                        <m:degHide m:val="on"/>
                        <m:ctrlPr>
                          <a:rPr lang="en-IN" sz="1200" i="1" kern="1200">
                            <a:solidFill>
                              <a:schemeClr val="tx1"/>
                            </a:solidFill>
                            <a:effectLst/>
                            <a:latin typeface="Cambria Math" panose="02040503050406030204" pitchFamily="18" charset="0"/>
                            <a:ea typeface="+mn-ea"/>
                            <a:cs typeface="+mn-cs"/>
                          </a:rPr>
                        </m:ctrlPr>
                      </m:radPr>
                      <m:deg/>
                      <m:e>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e>
                    </m:rad>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kern="1200" dirty="0" smtClean="0">
                    <a:solidFill>
                      <a:schemeClr val="tx1"/>
                    </a:solidFill>
                    <a:effectLst/>
                    <a:latin typeface="+mn-lt"/>
                    <a:ea typeface="+mn-ea"/>
                    <a:cs typeface="+mn-cs"/>
                  </a:rPr>
                  <a:t>Pearson’s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is usually computed directly by using the following definitional formula</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i="1" kern="1200">
                            <a:solidFill>
                              <a:schemeClr val="tx1"/>
                            </a:solidFill>
                            <a:effectLst/>
                            <a:latin typeface="Cambria Math" panose="02040503050406030204" pitchFamily="18" charset="0"/>
                            <a:ea typeface="+mn-ea"/>
                            <a:cs typeface="+mn-cs"/>
                          </a:rPr>
                          <m:t>2</m:t>
                        </m:r>
                      </m:sup>
                    </m:sSup>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Covariance</m:t>
                            </m:r>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𝑌</m:t>
                                    </m:r>
                                  </m:e>
                                </m:d>
                              </m:e>
                              <m:sup>
                                <m:r>
                                  <a:rPr lang="en-US" sz="1200" i="1" kern="1200">
                                    <a:solidFill>
                                      <a:schemeClr val="tx1"/>
                                    </a:solidFill>
                                    <a:effectLst/>
                                    <a:latin typeface="Cambria Math" panose="02040503050406030204" pitchFamily="18" charset="0"/>
                                    <a:ea typeface="+mn-ea"/>
                                    <a:cs typeface="+mn-cs"/>
                                  </a:rPr>
                                  <m:t>2</m:t>
                                </m:r>
                              </m:sup>
                            </m:sSup>
                          </m:e>
                        </m:d>
                      </m:num>
                      <m:den>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Standard</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deviation</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e>
                            </m:d>
                          </m:e>
                        </m:d>
                        <m:d>
                          <m:dPr>
                            <m:begChr m:val="["/>
                            <m:endChr m:val="]"/>
                            <m:ctrlPr>
                              <a:rPr lang="en-IN" sz="1200" i="1" kern="1200">
                                <a:solidFill>
                                  <a:schemeClr val="tx1"/>
                                </a:solidFill>
                                <a:effectLst/>
                                <a:latin typeface="Cambria Math" panose="02040503050406030204" pitchFamily="18" charset="0"/>
                                <a:ea typeface="+mn-ea"/>
                                <a:cs typeface="+mn-cs"/>
                              </a:rPr>
                            </m:ctrlPr>
                          </m:dPr>
                          <m:e>
                            <m:r>
                              <m:rPr>
                                <m:sty m:val="p"/>
                              </m:rPr>
                              <a:rPr lang="en-US" sz="1200" kern="1200">
                                <a:solidFill>
                                  <a:schemeClr val="tx1"/>
                                </a:solidFill>
                                <a:effectLst/>
                                <a:latin typeface="Cambria Math" panose="02040503050406030204" pitchFamily="18" charset="0"/>
                                <a:ea typeface="+mn-ea"/>
                                <a:cs typeface="+mn-cs"/>
                              </a:rPr>
                              <m:t>Standard</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deviation</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e>
                            </m:d>
                          </m:e>
                        </m:d>
                      </m:den>
                    </m:f>
                    <m:r>
                      <a:rPr lang="en-US" sz="1200" i="1"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𝑋𝑌</m:t>
                            </m:r>
                          </m:sub>
                          <m:sup>
                            <m:r>
                              <a:rPr lang="en-US" sz="1200" i="1" kern="1200">
                                <a:solidFill>
                                  <a:schemeClr val="tx1"/>
                                </a:solidFill>
                                <a:effectLst/>
                                <a:latin typeface="Cambria Math" panose="02040503050406030204" pitchFamily="18" charset="0"/>
                                <a:ea typeface="+mn-ea"/>
                                <a:cs typeface="+mn-cs"/>
                              </a:rPr>
                              <m:t>2</m:t>
                            </m:r>
                          </m:sup>
                        </m:sSubSup>
                      </m:num>
                      <m:den>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m:t>
                            </m:r>
                          </m:sub>
                        </m:sSub>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𝑌</m:t>
                            </m:r>
                          </m:sub>
                        </m:sSub>
                      </m:den>
                    </m:f>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r</a:t>
                </a:r>
                <a:r>
                  <a:rPr lang="en-US" i="0" dirty="0" smtClean="0"/>
                  <a:t>:</a:t>
                </a:r>
                <a:r>
                  <a:rPr lang="en-US" i="0" baseline="0" dirty="0" smtClean="0"/>
                  <a:t>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is defined as the ratio of the covariance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to the product of the standard deviations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Characteristics of Pearson’s </a:t>
                </a:r>
                <a:r>
                  <a:rPr lang="en-US" i="1" dirty="0" smtClean="0"/>
                  <a:t>r</a:t>
                </a:r>
                <a:r>
                  <a:rPr lang="en-US" i="0" dirty="0" smtClean="0"/>
                  <a:t>:</a:t>
                </a:r>
                <a:r>
                  <a:rPr lang="en-US" i="0"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Pearson’s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is a measure of relationship or association for interval-ratio variables.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Like gamma, </a:t>
                </a:r>
                <a:r>
                  <a:rPr lang="en-US" sz="1200" kern="1200" dirty="0">
                    <a:solidFill>
                      <a:schemeClr val="tx1"/>
                    </a:solidFill>
                    <a:effectLst/>
                    <a:latin typeface="+mn-lt"/>
                    <a:ea typeface="+mn-ea"/>
                    <a:cs typeface="+mn-cs"/>
                  </a:rPr>
                  <a:t>it ranges from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0.0</m:t>
                    </m:r>
                    <m:r>
                      <a:rPr lang="en-US" sz="1200" i="0" kern="1200">
                        <a:solidFill>
                          <a:schemeClr val="tx1"/>
                        </a:solidFill>
                        <a:effectLst/>
                        <a:latin typeface="Cambria Math" panose="02040503050406030204" pitchFamily="18" charset="0"/>
                        <a:ea typeface="+mn-ea"/>
                        <a:cs typeface="+mn-cs"/>
                      </a:rPr>
                      <m:t> </m:t>
                    </m:r>
                    <m:r>
                      <m:rPr>
                        <m:sty m:val="p"/>
                      </m:rPr>
                      <a:rPr lang="en-US" sz="1200" i="0" kern="1200">
                        <a:solidFill>
                          <a:schemeClr val="tx1"/>
                        </a:solidFill>
                        <a:effectLst/>
                        <a:latin typeface="Cambria Math" panose="02040503050406030204" pitchFamily="18" charset="0"/>
                        <a:ea typeface="+mn-ea"/>
                        <a:cs typeface="+mn-cs"/>
                      </a:rPr>
                      <m:t>to</m:t>
                    </m:r>
                    <m:r>
                      <a:rPr lang="en-US" sz="1200" i="0"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±1.0</m:t>
                    </m:r>
                  </m:oMath>
                </a14:m>
                <a:r>
                  <a:rPr lang="en-US" sz="1200" kern="1200" dirty="0">
                    <a:solidFill>
                      <a:schemeClr val="tx1"/>
                    </a:solidFill>
                    <a:effectLst/>
                    <a:latin typeface="+mn-lt"/>
                    <a:ea typeface="+mn-ea"/>
                    <a:cs typeface="+mn-cs"/>
                  </a:rPr>
                  <a:t>, with 0.0 indicating no association between the two variables.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An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of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+1.0</m:t>
                    </m:r>
                  </m:oMath>
                </a14:m>
                <a:r>
                  <a:rPr lang="en-US" sz="1200" kern="1200" dirty="0">
                    <a:solidFill>
                      <a:schemeClr val="tx1"/>
                    </a:solidFill>
                    <a:effectLst/>
                    <a:latin typeface="+mn-lt"/>
                    <a:ea typeface="+mn-ea"/>
                    <a:cs typeface="+mn-cs"/>
                  </a:rPr>
                  <a:t> means that the two variables have a perfect positive association;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–1.0</m:t>
                    </m:r>
                  </m:oMath>
                </a14:m>
                <a:r>
                  <a:rPr lang="en-US" sz="1200" kern="1200" dirty="0">
                    <a:solidFill>
                      <a:schemeClr val="tx1"/>
                    </a:solidFill>
                    <a:effectLst/>
                    <a:latin typeface="+mn-lt"/>
                    <a:ea typeface="+mn-ea"/>
                    <a:cs typeface="+mn-cs"/>
                  </a:rPr>
                  <a:t> indicates that it is a perfect negative association.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absolute value of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indicates the strength of the linear association between two variables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Unlike the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coefficient,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is a symmetrical measure. That is, the correlation between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is identical to the correlation between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i="1"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i="1" dirty="0" smtClean="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12.6</a:t>
                </a:r>
                <a:r>
                  <a:rPr lang="en-US" b="0" dirty="0" smtClean="0"/>
                  <a:t>: </a:t>
                </a:r>
                <a:r>
                  <a:rPr lang="en-US" sz="1200" kern="1200" dirty="0" smtClean="0">
                    <a:solidFill>
                      <a:schemeClr val="tx1"/>
                    </a:solidFill>
                    <a:effectLst/>
                    <a:latin typeface="+mn-lt"/>
                    <a:ea typeface="+mn-ea"/>
                    <a:cs typeface="+mn-cs"/>
                  </a:rPr>
                  <a:t>Test the significance of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using ANOVA.</a:t>
                </a:r>
                <a:endParaRPr lang="en-IN" sz="1200" kern="1200" dirty="0" smtClean="0">
                  <a:solidFill>
                    <a:schemeClr val="tx1"/>
                  </a:solidFill>
                  <a:effectLst/>
                  <a:latin typeface="+mn-lt"/>
                  <a:ea typeface="+mn-ea"/>
                  <a:cs typeface="+mn-cs"/>
                </a:endParaRPr>
              </a:p>
              <a:p>
                <a:pPr lvl="0"/>
                <a:r>
                  <a:rPr lang="en-US" b="0" dirty="0" smtClean="0"/>
                  <a:t>Satisfies Learning Objective 12.4</a:t>
                </a:r>
                <a:r>
                  <a:rPr lang="en-US" b="0" dirty="0" smtClean="0"/>
                  <a:t>: </a:t>
                </a:r>
                <a:r>
                  <a:rPr lang="en-US" sz="1200" kern="1200" dirty="0" smtClean="0">
                    <a:solidFill>
                      <a:schemeClr val="tx1"/>
                    </a:solidFill>
                    <a:effectLst/>
                    <a:latin typeface="+mn-lt"/>
                    <a:ea typeface="+mn-ea"/>
                    <a:cs typeface="+mn-cs"/>
                  </a:rPr>
                  <a:t>Calculate and interpret the coefficient of determination (</a:t>
                </a:r>
                <a:r>
                  <a:rPr lang="en-US" sz="1200" i="1" kern="1200" dirty="0" smtClean="0">
                    <a:solidFill>
                      <a:schemeClr val="tx1"/>
                    </a:solidFill>
                    <a:effectLst/>
                    <a:latin typeface="+mn-lt"/>
                    <a:ea typeface="+mn-ea"/>
                    <a:cs typeface="+mn-cs"/>
                  </a:rPr>
                  <a:t>r</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and Pearson’s correlation coefficient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Pearson’s correlation coefficient: </a:t>
                </a:r>
                <a:r>
                  <a:rPr lang="en-US" sz="1200" kern="1200" dirty="0" smtClean="0">
                    <a:solidFill>
                      <a:schemeClr val="tx1"/>
                    </a:solidFill>
                    <a:effectLst/>
                    <a:latin typeface="+mn-lt"/>
                    <a:ea typeface="+mn-ea"/>
                    <a:cs typeface="+mn-cs"/>
                  </a:rPr>
                  <a:t>The square root of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or </a:t>
                </a:r>
                <a:r>
                  <a:rPr lang="en-US" sz="1200" i="1"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 is most often used as a measure of association between two interval-ratio variables.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Formula:</a:t>
                </a:r>
                <a:r>
                  <a:rPr lang="en-US" baseline="0" dirty="0" smtClean="0"/>
                  <a:t> </a:t>
                </a:r>
                <a:r>
                  <a:rPr lang="en-US" sz="1200" i="0" kern="1200" smtClean="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kern="1200" dirty="0" smtClean="0">
                    <a:solidFill>
                      <a:schemeClr val="tx1"/>
                    </a:solidFill>
                    <a:effectLst/>
                    <a:latin typeface="+mn-lt"/>
                    <a:ea typeface="+mn-ea"/>
                    <a:cs typeface="+mn-cs"/>
                  </a:rPr>
                  <a:t>Pearson’s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is usually computed directly by using the following definitional formula</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Covariance</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Standard deviation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Standard deviation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US"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𝑌</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r:</a:t>
                </a:r>
                <a:r>
                  <a:rPr lang="en-US" i="1" baseline="0" dirty="0" smtClean="0"/>
                  <a:t>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is defined as the ratio of the covariance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to the product of the standard deviations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Characteristics of </a:t>
                </a:r>
                <a:r>
                  <a:rPr lang="en-US" dirty="0" smtClean="0"/>
                  <a:t>Pearson’s </a:t>
                </a:r>
                <a:r>
                  <a:rPr lang="en-US" i="1" dirty="0" smtClean="0"/>
                  <a:t>r</a:t>
                </a:r>
                <a:r>
                  <a:rPr lang="en-US" i="0" dirty="0" smtClean="0"/>
                  <a:t>:</a:t>
                </a:r>
                <a:r>
                  <a:rPr lang="en-US" i="0"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Pearson’s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is a measure of relationship or association for interval-ratio variables.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Like gamma, </a:t>
                </a:r>
                <a:r>
                  <a:rPr lang="en-US" sz="1200" kern="1200" dirty="0">
                    <a:solidFill>
                      <a:schemeClr val="tx1"/>
                    </a:solidFill>
                    <a:effectLst/>
                    <a:latin typeface="+mn-lt"/>
                    <a:ea typeface="+mn-ea"/>
                    <a:cs typeface="+mn-cs"/>
                  </a:rPr>
                  <a:t>it ranges from </a:t>
                </a:r>
                <a:r>
                  <a:rPr lang="en-US" sz="1200" i="0" kern="1200">
                    <a:solidFill>
                      <a:schemeClr val="tx1"/>
                    </a:solidFill>
                    <a:effectLst/>
                    <a:latin typeface="Cambria Math" panose="02040503050406030204" pitchFamily="18" charset="0"/>
                    <a:ea typeface="+mn-ea"/>
                    <a:cs typeface="+mn-cs"/>
                  </a:rPr>
                  <a:t>0.0 to ±1.0</a:t>
                </a:r>
                <a:r>
                  <a:rPr lang="en-US" sz="1200" kern="1200" dirty="0">
                    <a:solidFill>
                      <a:schemeClr val="tx1"/>
                    </a:solidFill>
                    <a:effectLst/>
                    <a:latin typeface="+mn-lt"/>
                    <a:ea typeface="+mn-ea"/>
                    <a:cs typeface="+mn-cs"/>
                  </a:rPr>
                  <a:t>, with 0.0 indicating no association between the two variables.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An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of </a:t>
                </a:r>
                <a:r>
                  <a:rPr lang="en-US" sz="1200" i="0" kern="1200">
                    <a:solidFill>
                      <a:schemeClr val="tx1"/>
                    </a:solidFill>
                    <a:effectLst/>
                    <a:latin typeface="Cambria Math" panose="02040503050406030204" pitchFamily="18" charset="0"/>
                    <a:ea typeface="+mn-ea"/>
                    <a:cs typeface="+mn-cs"/>
                  </a:rPr>
                  <a:t>+1.0</a:t>
                </a:r>
                <a:r>
                  <a:rPr lang="en-US" sz="1200" kern="1200" dirty="0">
                    <a:solidFill>
                      <a:schemeClr val="tx1"/>
                    </a:solidFill>
                    <a:effectLst/>
                    <a:latin typeface="+mn-lt"/>
                    <a:ea typeface="+mn-ea"/>
                    <a:cs typeface="+mn-cs"/>
                  </a:rPr>
                  <a:t> means that the two variables have a perfect positive association; </a:t>
                </a:r>
                <a:r>
                  <a:rPr lang="en-US" sz="1200" i="0" kern="1200">
                    <a:solidFill>
                      <a:schemeClr val="tx1"/>
                    </a:solidFill>
                    <a:effectLst/>
                    <a:latin typeface="Cambria Math" panose="02040503050406030204" pitchFamily="18" charset="0"/>
                    <a:ea typeface="+mn-ea"/>
                    <a:cs typeface="+mn-cs"/>
                  </a:rPr>
                  <a:t>–1.0</a:t>
                </a:r>
                <a:r>
                  <a:rPr lang="en-US" sz="1200" kern="1200" dirty="0">
                    <a:solidFill>
                      <a:schemeClr val="tx1"/>
                    </a:solidFill>
                    <a:effectLst/>
                    <a:latin typeface="+mn-lt"/>
                    <a:ea typeface="+mn-ea"/>
                    <a:cs typeface="+mn-cs"/>
                  </a:rPr>
                  <a:t> indicates that it is a perfect negative association.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absolute value of </a:t>
                </a:r>
                <a:r>
                  <a:rPr lang="en-US" sz="1200" i="1" kern="120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indicates the strength of the linear association between two variables</a:t>
                </a:r>
                <a:r>
                  <a:rPr lang="en-US" sz="1200" kern="1200" dirty="0" smtClean="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Unlike the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coefficient, </a:t>
                </a:r>
                <a:r>
                  <a:rPr lang="en-US" sz="1200" i="1" kern="1200" dirty="0" smtClean="0">
                    <a:solidFill>
                      <a:schemeClr val="tx1"/>
                    </a:solidFill>
                    <a:effectLst/>
                    <a:latin typeface="+mn-lt"/>
                    <a:ea typeface="+mn-ea"/>
                    <a:cs typeface="+mn-cs"/>
                  </a:rPr>
                  <a:t>r </a:t>
                </a:r>
                <a:r>
                  <a:rPr lang="en-US" sz="1200" kern="1200" dirty="0" smtClean="0">
                    <a:solidFill>
                      <a:schemeClr val="tx1"/>
                    </a:solidFill>
                    <a:effectLst/>
                    <a:latin typeface="+mn-lt"/>
                    <a:ea typeface="+mn-ea"/>
                    <a:cs typeface="+mn-cs"/>
                  </a:rPr>
                  <a:t>is a symmetrical measure. That is, the correlation between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is identical to the correlation between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X</a:t>
                </a:r>
                <a:r>
                  <a:rPr lang="en-US" sz="1200" kern="1200" dirty="0" smtClean="0">
                    <a:solidFill>
                      <a:schemeClr val="tx1"/>
                    </a:solidFill>
                    <a:effectLst/>
                    <a:latin typeface="+mn-lt"/>
                    <a:ea typeface="+mn-ea"/>
                    <a:cs typeface="+mn-cs"/>
                  </a:rPr>
                  <a:t>.</a:t>
                </a:r>
                <a:endParaRPr lang="en-IN"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i="1"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i="1" dirty="0" smtClean="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4168030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12.5: </a:t>
                </a:r>
                <a:r>
                  <a:rPr lang="en-US" sz="1200" kern="1200" dirty="0" smtClean="0">
                    <a:solidFill>
                      <a:schemeClr val="tx1"/>
                    </a:solidFill>
                    <a:effectLst/>
                    <a:latin typeface="+mn-lt"/>
                    <a:ea typeface="+mn-ea"/>
                    <a:cs typeface="+mn-cs"/>
                  </a:rPr>
                  <a:t>Interpret multiple regression output.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Multiple regression:</a:t>
                </a:r>
                <a:r>
                  <a:rPr lang="en-US" baseline="0" dirty="0" smtClean="0"/>
                  <a:t> </a:t>
                </a:r>
                <a:r>
                  <a:rPr lang="en-US" sz="1200" kern="1200" baseline="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n extension of bivariate regression, allowing us to examine the effect of two or more independent variables on the dependent variable.</a:t>
                </a:r>
                <a:endParaRPr lang="en-US"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General form of equation:</a:t>
                </a:r>
                <a:r>
                  <a:rPr lang="en-US" baseline="0" dirty="0" smtClean="0"/>
                  <a:t> </a:t>
                </a:r>
                <a:r>
                  <a:rPr lang="en-US" sz="1200" kern="1200" dirty="0" smtClean="0">
                    <a:solidFill>
                      <a:schemeClr val="tx1"/>
                    </a:solidFill>
                    <a:effectLst/>
                    <a:latin typeface="+mn-lt"/>
                    <a:ea typeface="+mn-ea"/>
                    <a:cs typeface="+mn-cs"/>
                  </a:rPr>
                  <a:t>The general form of the multiple regression equation involving two independent variables:</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lang="en-IN" sz="1200" i="1" kern="1200" smtClean="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𝑎</m:t>
                      </m:r>
                      <m:r>
                        <a:rPr lang="en-US" sz="1200" i="1" kern="1200">
                          <a:solidFill>
                            <a:schemeClr val="tx1"/>
                          </a:solidFill>
                          <a:effectLst/>
                          <a:latin typeface="Cambria Math" panose="02040503050406030204" pitchFamily="18" charset="0"/>
                          <a:ea typeface="+mn-ea"/>
                          <a:cs typeface="+mn-cs"/>
                        </a:rPr>
                        <m:t>+</m:t>
                      </m:r>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𝑏</m:t>
                          </m:r>
                        </m:e>
                        <m:sub>
                          <m:r>
                            <a:rPr lang="en-US" sz="1200" i="1" kern="1200">
                              <a:solidFill>
                                <a:schemeClr val="tx1"/>
                              </a:solidFill>
                              <a:effectLst/>
                              <a:latin typeface="Cambria Math" panose="02040503050406030204" pitchFamily="18" charset="0"/>
                              <a:ea typeface="+mn-ea"/>
                              <a:cs typeface="+mn-cs"/>
                            </a:rPr>
                            <m:t>1</m:t>
                          </m:r>
                        </m:sub>
                        <m:sup>
                          <m:r>
                            <a:rPr lang="en-US" sz="1200" i="1" kern="1200">
                              <a:solidFill>
                                <a:schemeClr val="tx1"/>
                              </a:solidFill>
                              <a:effectLst/>
                              <a:latin typeface="Cambria Math" panose="02040503050406030204" pitchFamily="18" charset="0"/>
                              <a:ea typeface="+mn-ea"/>
                              <a:cs typeface="+mn-cs"/>
                            </a:rPr>
                            <m:t>∗</m:t>
                          </m:r>
                        </m:sup>
                      </m:sSubSup>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𝑏</m:t>
                          </m:r>
                        </m:e>
                        <m:sub>
                          <m:r>
                            <a:rPr lang="en-US" sz="1200" i="1" kern="1200">
                              <a:solidFill>
                                <a:schemeClr val="tx1"/>
                              </a:solidFill>
                              <a:effectLst/>
                              <a:latin typeface="Cambria Math" panose="02040503050406030204" pitchFamily="18" charset="0"/>
                              <a:ea typeface="+mn-ea"/>
                              <a:cs typeface="+mn-cs"/>
                            </a:rPr>
                            <m:t>2</m:t>
                          </m:r>
                        </m:sub>
                        <m:sup>
                          <m:r>
                            <a:rPr lang="en-US" sz="1200" i="1" kern="1200">
                              <a:solidFill>
                                <a:schemeClr val="tx1"/>
                              </a:solidFill>
                              <a:effectLst/>
                              <a:latin typeface="Cambria Math" panose="02040503050406030204" pitchFamily="18" charset="0"/>
                              <a:ea typeface="+mn-ea"/>
                              <a:cs typeface="+mn-cs"/>
                            </a:rPr>
                            <m:t>∗</m:t>
                          </m:r>
                        </m:sup>
                      </m:sSubSup>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m:oMathPara>
                </a14:m>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oMath>
                </a14:m>
                <a:r>
                  <a:rPr lang="en-US" sz="1200" kern="1200" dirty="0" smtClean="0">
                    <a:solidFill>
                      <a:schemeClr val="tx1"/>
                    </a:solidFill>
                    <a:effectLst/>
                    <a:latin typeface="+mn-lt"/>
                    <a:ea typeface="+mn-ea"/>
                    <a:cs typeface="+mn-cs"/>
                  </a:rPr>
                  <a:t> is the </a:t>
                </a:r>
                <a:r>
                  <a:rPr lang="en-US" sz="1200" kern="1200" dirty="0">
                    <a:solidFill>
                      <a:schemeClr val="tx1"/>
                    </a:solidFill>
                    <a:effectLst/>
                    <a:latin typeface="+mn-lt"/>
                    <a:ea typeface="+mn-ea"/>
                    <a:cs typeface="+mn-cs"/>
                  </a:rPr>
                  <a:t>predicted score on the dependent </a:t>
                </a:r>
                <a:r>
                  <a:rPr lang="en-US" sz="1200" kern="1200" dirty="0" smtClean="0">
                    <a:solidFill>
                      <a:schemeClr val="tx1"/>
                    </a:solidFill>
                    <a:effectLst/>
                    <a:latin typeface="+mn-lt"/>
                    <a:ea typeface="+mn-ea"/>
                    <a:cs typeface="+mn-cs"/>
                  </a:rPr>
                  <a:t>variable,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score on independent variable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IN" sz="1200" kern="1200" dirty="0" smtClean="0">
                    <a:solidFill>
                      <a:schemeClr val="tx1"/>
                    </a:solidFill>
                    <a:effectLst/>
                    <a:latin typeface="+mn-lt"/>
                    <a:ea typeface="+mn-ea"/>
                    <a:cs typeface="+mn-cs"/>
                  </a:rPr>
                  <a:t>,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score on independent variable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IN"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 is the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-intercept, or the value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when both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 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 are equal to </a:t>
                </a:r>
                <a:r>
                  <a:rPr lang="en-US" sz="1200" kern="1200" dirty="0" smtClean="0">
                    <a:solidFill>
                      <a:schemeClr val="tx1"/>
                    </a:solidFill>
                    <a:effectLst/>
                    <a:latin typeface="+mn-lt"/>
                    <a:ea typeface="+mn-ea"/>
                    <a:cs typeface="+mn-cs"/>
                  </a:rPr>
                  <a:t>zero, </a:t>
                </a:r>
                <a14:m>
                  <m:oMath xmlns:m="http://schemas.openxmlformats.org/officeDocument/2006/math">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𝑏</m:t>
                        </m:r>
                      </m:e>
                      <m:sub>
                        <m:r>
                          <a:rPr lang="en-US" sz="1200" i="1" kern="1200">
                            <a:solidFill>
                              <a:schemeClr val="tx1"/>
                            </a:solidFill>
                            <a:effectLst/>
                            <a:latin typeface="Cambria Math" panose="02040503050406030204" pitchFamily="18" charset="0"/>
                            <a:ea typeface="+mn-ea"/>
                            <a:cs typeface="+mn-cs"/>
                          </a:rPr>
                          <m:t>1</m:t>
                        </m:r>
                      </m:sub>
                      <m:sup>
                        <m:r>
                          <a:rPr lang="en-US" sz="1200" i="1" kern="1200">
                            <a:solidFill>
                              <a:schemeClr val="tx1"/>
                            </a:solidFill>
                            <a:effectLst/>
                            <a:latin typeface="Cambria Math" panose="02040503050406030204" pitchFamily="18" charset="0"/>
                            <a:ea typeface="+mn-ea"/>
                            <a:cs typeface="+mn-cs"/>
                          </a:rPr>
                          <m:t>∗</m:t>
                        </m:r>
                      </m:sup>
                    </m:sSubSup>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partial slope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 the change in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with a unit change in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when the other independent variable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 is </a:t>
                </a:r>
                <a:r>
                  <a:rPr lang="en-US" sz="1200" kern="1200" dirty="0" smtClean="0">
                    <a:solidFill>
                      <a:schemeClr val="tx1"/>
                    </a:solidFill>
                    <a:effectLst/>
                    <a:latin typeface="+mn-lt"/>
                    <a:ea typeface="+mn-ea"/>
                    <a:cs typeface="+mn-cs"/>
                  </a:rPr>
                  <a:t>controlled, </a:t>
                </a:r>
                <a14:m>
                  <m:oMath xmlns:m="http://schemas.openxmlformats.org/officeDocument/2006/math">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𝑏</m:t>
                        </m:r>
                      </m:e>
                      <m:sub>
                        <m:r>
                          <a:rPr lang="en-US" sz="1200" i="1" kern="1200">
                            <a:solidFill>
                              <a:schemeClr val="tx1"/>
                            </a:solidFill>
                            <a:effectLst/>
                            <a:latin typeface="Cambria Math" panose="02040503050406030204" pitchFamily="18" charset="0"/>
                            <a:ea typeface="+mn-ea"/>
                            <a:cs typeface="+mn-cs"/>
                          </a:rPr>
                          <m:t>2</m:t>
                        </m:r>
                      </m:sub>
                      <m:sup>
                        <m:r>
                          <a:rPr lang="en-US" sz="1200" i="1" kern="1200">
                            <a:solidFill>
                              <a:schemeClr val="tx1"/>
                            </a:solidFill>
                            <a:effectLst/>
                            <a:latin typeface="Cambria Math" panose="02040503050406030204" pitchFamily="18" charset="0"/>
                            <a:ea typeface="+mn-ea"/>
                            <a:cs typeface="+mn-cs"/>
                          </a:rPr>
                          <m:t>∗</m:t>
                        </m:r>
                      </m:sup>
                    </m:sSubSup>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 the partial slope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 the change in </a:t>
                </a:r>
                <a:r>
                  <a:rPr lang="en-US" sz="1200" i="1" kern="1200" dirty="0">
                    <a:solidFill>
                      <a:schemeClr val="tx1"/>
                    </a:solidFill>
                    <a:effectLst/>
                    <a:latin typeface="+mn-lt"/>
                    <a:ea typeface="+mn-ea"/>
                    <a:cs typeface="+mn-cs"/>
                  </a:rPr>
                  <a:t>Y </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with </a:t>
                </a:r>
                <a:r>
                  <a:rPr lang="en-US" sz="1200" kern="1200" dirty="0">
                    <a:solidFill>
                      <a:schemeClr val="tx1"/>
                    </a:solidFill>
                    <a:effectLst/>
                    <a:latin typeface="+mn-lt"/>
                    <a:ea typeface="+mn-ea"/>
                    <a:cs typeface="+mn-cs"/>
                  </a:rPr>
                  <a:t>a unit change in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when the other independent variable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𝑋</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 is </a:t>
                </a:r>
                <a:r>
                  <a:rPr lang="en-US" sz="1200" kern="1200" dirty="0" smtClean="0">
                    <a:solidFill>
                      <a:schemeClr val="tx1"/>
                    </a:solidFill>
                    <a:effectLst/>
                    <a:latin typeface="+mn-lt"/>
                    <a:ea typeface="+mn-ea"/>
                    <a:cs typeface="+mn-cs"/>
                  </a:rPr>
                  <a:t>controlled.</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Partial slopes: </a:t>
                </a:r>
                <a:r>
                  <a:rPr lang="en-US" sz="1200" b="0"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eflect the amount of change in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for a unit change in a specific independent variable while controlling or holding constant the value of the other independent variables.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Standardized slope coefficient </a:t>
                </a:r>
                <a:r>
                  <a:rPr lang="en-US" dirty="0" smtClean="0"/>
                  <a:t>or </a:t>
                </a:r>
                <a:r>
                  <a:rPr lang="en-US" b="1" dirty="0" smtClean="0"/>
                  <a:t>beta</a:t>
                </a:r>
                <a:r>
                  <a:rPr lang="en-US" dirty="0" smtClean="0"/>
                  <a:t>:</a:t>
                </a:r>
                <a:r>
                  <a:rPr lang="en-US" baseline="0" dirty="0" smtClean="0"/>
                  <a:t> </a:t>
                </a:r>
                <a:r>
                  <a:rPr lang="en-US" sz="1200" kern="1200" baseline="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onverts the values of each score into a </a:t>
                </a:r>
                <a:r>
                  <a:rPr lang="en-US" sz="1200" i="1" kern="1200" dirty="0" smtClean="0">
                    <a:solidFill>
                      <a:schemeClr val="tx1"/>
                    </a:solidFill>
                    <a:effectLst/>
                    <a:latin typeface="+mn-lt"/>
                    <a:ea typeface="+mn-ea"/>
                    <a:cs typeface="+mn-cs"/>
                  </a:rPr>
                  <a:t>Z </a:t>
                </a:r>
                <a:r>
                  <a:rPr lang="en-US" sz="1200" kern="1200" dirty="0" smtClean="0">
                    <a:solidFill>
                      <a:schemeClr val="tx1"/>
                    </a:solidFill>
                    <a:effectLst/>
                    <a:latin typeface="+mn-lt"/>
                    <a:ea typeface="+mn-ea"/>
                    <a:cs typeface="+mn-cs"/>
                  </a:rPr>
                  <a:t>score, standardizing the units of measurement so we can interpret their relative effects. Beta, also referred to as beta weights, range from 0 to ±1.0.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Choice>
        <mc:Fallback xmlns="">
          <p:sp>
            <p:nvSpPr>
              <p:cNvPr id="3" name="Notes Placeholder 2"/>
              <p:cNvSpPr>
                <a:spLocks noGrp="1"/>
              </p:cNvSpPr>
              <p:nvPr>
                <p:ph type="body" idx="1"/>
              </p:nvPr>
            </p:nvSpPr>
            <p:spPr/>
            <p:txBody>
              <a:bodyPr/>
              <a:lstStyle/>
              <a:p>
                <a:pPr lvl="0"/>
                <a:r>
                  <a:rPr lang="en-US" b="0" dirty="0" smtClean="0"/>
                  <a:t>Satisfies Learning Objective 12.5</a:t>
                </a:r>
                <a:r>
                  <a:rPr lang="en-US" b="0" dirty="0" smtClean="0"/>
                  <a:t>: </a:t>
                </a:r>
                <a:r>
                  <a:rPr lang="en-US" sz="1200" kern="1200" dirty="0" smtClean="0">
                    <a:solidFill>
                      <a:schemeClr val="tx1"/>
                    </a:solidFill>
                    <a:effectLst/>
                    <a:latin typeface="+mn-lt"/>
                    <a:ea typeface="+mn-ea"/>
                    <a:cs typeface="+mn-cs"/>
                  </a:rPr>
                  <a:t>Interpret multiple regression output.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Multiple regression:</a:t>
                </a:r>
                <a:r>
                  <a:rPr lang="en-US" baseline="0" dirty="0" smtClean="0"/>
                  <a:t> </a:t>
                </a:r>
                <a:r>
                  <a:rPr lang="en-US" sz="1200" kern="1200" baseline="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n extension of bivariate regression, allowing us to examine the effect of two or more independent variables on the dependent variable.</a:t>
                </a:r>
                <a:endParaRPr lang="en-US"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General form of equation:</a:t>
                </a:r>
                <a:r>
                  <a:rPr lang="en-US" baseline="0" dirty="0" smtClean="0"/>
                  <a:t> </a:t>
                </a:r>
                <a:r>
                  <a:rPr lang="en-US" sz="1200" kern="1200" dirty="0" smtClean="0">
                    <a:solidFill>
                      <a:schemeClr val="tx1"/>
                    </a:solidFill>
                    <a:effectLst/>
                    <a:latin typeface="+mn-lt"/>
                    <a:ea typeface="+mn-ea"/>
                    <a:cs typeface="+mn-cs"/>
                  </a:rPr>
                  <a:t>The general form of the multiple regression equation involving two independent variables</a:t>
                </a:r>
                <a:r>
                  <a:rPr lang="en-US"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a:solidFill>
                      <a:schemeClr val="tx1"/>
                    </a:solidFill>
                    <a:effectLst/>
                    <a:latin typeface="Cambria Math" panose="02040503050406030204" pitchFamily="18" charset="0"/>
                    <a:ea typeface="+mn-ea"/>
                    <a:cs typeface="+mn-cs"/>
                  </a:rPr>
                  <a:t>𝑌</a:t>
                </a:r>
                <a:r>
                  <a:rPr lang="en-IN" sz="1200" i="0" kern="1200" smtClean="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=𝑎+𝑏</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1+𝑏</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 is the </a:t>
                </a:r>
                <a:r>
                  <a:rPr lang="en-US" sz="1200" kern="1200" dirty="0">
                    <a:solidFill>
                      <a:schemeClr val="tx1"/>
                    </a:solidFill>
                    <a:effectLst/>
                    <a:latin typeface="+mn-lt"/>
                    <a:ea typeface="+mn-ea"/>
                    <a:cs typeface="+mn-cs"/>
                  </a:rPr>
                  <a:t>predicted score on the dependent </a:t>
                </a:r>
                <a:r>
                  <a:rPr lang="en-US" sz="1200" kern="1200" dirty="0" smtClean="0">
                    <a:solidFill>
                      <a:schemeClr val="tx1"/>
                    </a:solidFill>
                    <a:effectLst/>
                    <a:latin typeface="+mn-lt"/>
                    <a:ea typeface="+mn-ea"/>
                    <a:cs typeface="+mn-cs"/>
                  </a:rPr>
                  <a:t>variable</a:t>
                </a:r>
                <a:r>
                  <a:rPr lang="en-US" sz="120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score on independent variable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IN" sz="120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score on independent variable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IN"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 is the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-intercept, or the value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when both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are equal to </a:t>
                </a:r>
                <a:r>
                  <a:rPr lang="en-US" sz="1200" kern="1200" dirty="0" smtClean="0">
                    <a:solidFill>
                      <a:schemeClr val="tx1"/>
                    </a:solidFill>
                    <a:effectLst/>
                    <a:latin typeface="+mn-lt"/>
                    <a:ea typeface="+mn-ea"/>
                    <a:cs typeface="+mn-cs"/>
                  </a:rPr>
                  <a:t>zero</a:t>
                </a:r>
                <a:r>
                  <a:rPr lang="en-US" sz="120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𝑏</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partial slope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a:solidFill>
                      <a:schemeClr val="tx1"/>
                    </a:solidFill>
                    <a:effectLst/>
                    <a:latin typeface="+mn-lt"/>
                    <a:ea typeface="+mn-ea"/>
                    <a:cs typeface="+mn-cs"/>
                  </a:rPr>
                  <a:t>, the change in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with a unit change in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when the other independent variable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is </a:t>
                </a:r>
                <a:r>
                  <a:rPr lang="en-US" sz="1200" kern="1200" dirty="0" smtClean="0">
                    <a:solidFill>
                      <a:schemeClr val="tx1"/>
                    </a:solidFill>
                    <a:effectLst/>
                    <a:latin typeface="+mn-lt"/>
                    <a:ea typeface="+mn-ea"/>
                    <a:cs typeface="+mn-cs"/>
                  </a:rPr>
                  <a:t>controlled</a:t>
                </a:r>
                <a:r>
                  <a:rPr lang="en-US" sz="120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𝑏</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 the partial slope of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the change in </a:t>
                </a:r>
                <a:r>
                  <a:rPr lang="en-US" sz="1200" i="1" kern="1200" dirty="0">
                    <a:solidFill>
                      <a:schemeClr val="tx1"/>
                    </a:solidFill>
                    <a:effectLst/>
                    <a:latin typeface="+mn-lt"/>
                    <a:ea typeface="+mn-ea"/>
                    <a:cs typeface="+mn-cs"/>
                  </a:rPr>
                  <a:t>Y </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with </a:t>
                </a:r>
                <a:r>
                  <a:rPr lang="en-US" sz="1200" kern="1200" dirty="0">
                    <a:solidFill>
                      <a:schemeClr val="tx1"/>
                    </a:solidFill>
                    <a:effectLst/>
                    <a:latin typeface="+mn-lt"/>
                    <a:ea typeface="+mn-ea"/>
                    <a:cs typeface="+mn-cs"/>
                  </a:rPr>
                  <a:t>a unit change in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when the other independent variable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kern="1200" dirty="0">
                    <a:solidFill>
                      <a:schemeClr val="tx1"/>
                    </a:solidFill>
                    <a:effectLst/>
                    <a:latin typeface="+mn-lt"/>
                    <a:ea typeface="+mn-ea"/>
                    <a:cs typeface="+mn-cs"/>
                  </a:rPr>
                  <a:t> is </a:t>
                </a:r>
                <a:r>
                  <a:rPr lang="en-US" sz="1200" kern="1200" dirty="0" smtClean="0">
                    <a:solidFill>
                      <a:schemeClr val="tx1"/>
                    </a:solidFill>
                    <a:effectLst/>
                    <a:latin typeface="+mn-lt"/>
                    <a:ea typeface="+mn-ea"/>
                    <a:cs typeface="+mn-cs"/>
                  </a:rPr>
                  <a:t>controlled.</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Partial slopes: </a:t>
                </a:r>
                <a:r>
                  <a:rPr lang="en-US" sz="1200" b="0"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eflect the amount of change in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 for a unit change in a specific independent variable while controlling or holding constant the value of the other independent variables.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Standardized slope coefficient </a:t>
                </a:r>
                <a:r>
                  <a:rPr lang="en-US" dirty="0" smtClean="0"/>
                  <a:t>or </a:t>
                </a:r>
                <a:r>
                  <a:rPr lang="en-US" b="1" dirty="0" smtClean="0"/>
                  <a:t>beta</a:t>
                </a:r>
                <a:r>
                  <a:rPr lang="en-US" dirty="0" smtClean="0"/>
                  <a:t>:</a:t>
                </a:r>
                <a:r>
                  <a:rPr lang="en-US" baseline="0" dirty="0" smtClean="0"/>
                  <a:t> </a:t>
                </a:r>
                <a:r>
                  <a:rPr lang="en-US" sz="1200" kern="1200" baseline="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onverts the values of each score into a </a:t>
                </a:r>
                <a:r>
                  <a:rPr lang="en-US" sz="1200" i="1" kern="1200" dirty="0" smtClean="0">
                    <a:solidFill>
                      <a:schemeClr val="tx1"/>
                    </a:solidFill>
                    <a:effectLst/>
                    <a:latin typeface="+mn-lt"/>
                    <a:ea typeface="+mn-ea"/>
                    <a:cs typeface="+mn-cs"/>
                  </a:rPr>
                  <a:t>Z </a:t>
                </a:r>
                <a:r>
                  <a:rPr lang="en-US" sz="1200" kern="1200" dirty="0" smtClean="0">
                    <a:solidFill>
                      <a:schemeClr val="tx1"/>
                    </a:solidFill>
                    <a:effectLst/>
                    <a:latin typeface="+mn-lt"/>
                    <a:ea typeface="+mn-ea"/>
                    <a:cs typeface="+mn-cs"/>
                  </a:rPr>
                  <a:t>score, standardizing the units of measurement so we can interpret their relative effects. Beta, also referred to as beta weights, range from 0 to ±1.0.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423341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12.1: </a:t>
            </a:r>
            <a:r>
              <a:rPr lang="en-US" sz="1200" kern="1200" dirty="0" smtClean="0">
                <a:solidFill>
                  <a:schemeClr val="tx1"/>
                </a:solidFill>
                <a:effectLst/>
                <a:latin typeface="+mn-lt"/>
                <a:ea typeface="+mn-ea"/>
                <a:cs typeface="+mn-cs"/>
              </a:rPr>
              <a:t>Describe linear relationships and prediction rules for bivariate and multiple regression models.</a:t>
            </a:r>
          </a:p>
          <a:p>
            <a:endParaRPr lang="en-US" b="1" dirty="0" smtClean="0"/>
          </a:p>
          <a:p>
            <a:r>
              <a:rPr lang="en-US" b="1" dirty="0" smtClean="0"/>
              <a:t>Correlation: </a:t>
            </a:r>
            <a:r>
              <a:rPr lang="en-US" sz="1200" b="0"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measure of association used to determine the existence and strength of the relationship between variables and is similar to the proportional reduction of error (</a:t>
            </a:r>
            <a:r>
              <a:rPr lang="en-US" sz="1200" i="0" kern="1200" dirty="0" smtClean="0">
                <a:solidFill>
                  <a:schemeClr val="tx1"/>
                </a:solidFill>
                <a:effectLst/>
                <a:latin typeface="+mn-lt"/>
                <a:ea typeface="+mn-ea"/>
                <a:cs typeface="+mn-cs"/>
              </a:rPr>
              <a:t>PRE</a:t>
            </a:r>
            <a:r>
              <a:rPr lang="en-US" sz="1200" kern="1200" dirty="0" smtClean="0">
                <a:solidFill>
                  <a:schemeClr val="tx1"/>
                </a:solidFill>
                <a:effectLst/>
                <a:latin typeface="+mn-lt"/>
                <a:ea typeface="+mn-ea"/>
                <a:cs typeface="+mn-cs"/>
              </a:rPr>
              <a:t>).</a:t>
            </a:r>
          </a:p>
          <a:p>
            <a:endParaRPr lang="en-US" b="1" dirty="0" smtClean="0"/>
          </a:p>
          <a:p>
            <a:r>
              <a:rPr lang="en-US" b="1" dirty="0" smtClean="0"/>
              <a:t>Regression: </a:t>
            </a:r>
            <a:r>
              <a:rPr lang="en-US" sz="1200" b="0"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linear prediction model, using one or more independent variables to predict the values of a dependent variable. </a:t>
            </a:r>
          </a:p>
          <a:p>
            <a:endParaRPr lang="en-US" b="1" dirty="0" smtClean="0"/>
          </a:p>
          <a:p>
            <a:r>
              <a:rPr lang="en-US" b="1" dirty="0" smtClean="0"/>
              <a:t>Bivariate regression: </a:t>
            </a:r>
            <a:r>
              <a:rPr lang="en-US" sz="1200" b="0"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xamines how changes in one independent variable affects the value of a dependent variable.</a:t>
            </a:r>
          </a:p>
          <a:p>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Multiple regression: </a:t>
            </a:r>
            <a:r>
              <a:rPr lang="en-US" sz="1200" b="0" kern="1200" dirty="0" smtClean="0">
                <a:solidFill>
                  <a:schemeClr val="tx1"/>
                </a:solidFill>
                <a:effectLst/>
                <a:latin typeface="+mn-lt"/>
                <a:ea typeface="+mn-ea"/>
                <a:cs typeface="+mn-cs"/>
              </a:rPr>
              <a:t>E</a:t>
            </a:r>
            <a:r>
              <a:rPr lang="en-US" sz="1200" kern="1200" dirty="0" smtClean="0">
                <a:solidFill>
                  <a:schemeClr val="tx1"/>
                </a:solidFill>
                <a:effectLst/>
                <a:latin typeface="+mn-lt"/>
                <a:ea typeface="+mn-ea"/>
                <a:cs typeface="+mn-cs"/>
              </a:rPr>
              <a:t>stimates how several independent variables affect one dependent variable.</a:t>
            </a:r>
            <a:endParaRPr lang="en-IN" sz="1200" kern="1200" dirty="0" smtClean="0">
              <a:solidFill>
                <a:schemeClr val="tx1"/>
              </a:solidFill>
              <a:effectLst/>
              <a:latin typeface="+mn-lt"/>
              <a:ea typeface="+mn-ea"/>
              <a:cs typeface="+mn-cs"/>
            </a:endParaRPr>
          </a:p>
          <a:p>
            <a:endParaRPr lang="en-US" b="1"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060207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12.5: </a:t>
                </a:r>
                <a:r>
                  <a:rPr lang="en-US" sz="1200" kern="1200" dirty="0" smtClean="0">
                    <a:solidFill>
                      <a:schemeClr val="tx1"/>
                    </a:solidFill>
                    <a:effectLst/>
                    <a:latin typeface="+mn-lt"/>
                    <a:ea typeface="+mn-ea"/>
                    <a:cs typeface="+mn-cs"/>
                  </a:rPr>
                  <a:t>Interpret multiple regression output.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Multiple coefficient of determination:</a:t>
                </a:r>
                <a:r>
                  <a:rPr lang="en-US" b="1" baseline="0" dirty="0" smtClean="0"/>
                  <a:t> </a:t>
                </a:r>
                <a:r>
                  <a:rPr lang="en-US" sz="1200" kern="1200" dirty="0" smtClean="0">
                    <a:solidFill>
                      <a:schemeClr val="tx1"/>
                    </a:solidFill>
                    <a:effectLst/>
                    <a:latin typeface="+mn-lt"/>
                    <a:ea typeface="+mn-ea"/>
                    <a:cs typeface="+mn-cs"/>
                  </a:rPr>
                  <a:t>Measure that reflects the proportion of the total variation in the dependent variable that is explained jointly by two or more independent variables, </a:t>
                </a:r>
                <a:r>
                  <a:rPr lang="en-US" sz="1200" kern="1200" dirty="0">
                    <a:solidFill>
                      <a:schemeClr val="tx1"/>
                    </a:solidFill>
                    <a:effectLst/>
                    <a:latin typeface="+mn-lt"/>
                    <a:ea typeface="+mn-ea"/>
                    <a:cs typeface="+mn-cs"/>
                  </a:rPr>
                  <a:t>symbolized as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𝑅</m:t>
                        </m:r>
                      </m:e>
                      <m:sup>
                        <m:r>
                          <a:rPr lang="en-US" sz="1200"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(corresponding to </a:t>
                </a:r>
                <a14:m>
                  <m:oMath xmlns:m="http://schemas.openxmlformats.org/officeDocument/2006/math">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𝑟</m:t>
                        </m:r>
                      </m:e>
                      <m:sup>
                        <m:r>
                          <a:rPr lang="en-US" sz="1200"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in the bivariate </a:t>
                </a:r>
                <a:r>
                  <a:rPr lang="en-US" sz="1200" kern="1200" dirty="0" smtClean="0">
                    <a:solidFill>
                      <a:schemeClr val="tx1"/>
                    </a:solidFill>
                    <a:effectLst/>
                    <a:latin typeface="+mn-lt"/>
                    <a:ea typeface="+mn-ea"/>
                    <a:cs typeface="+mn-cs"/>
                  </a:rPr>
                  <a:t>case).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Pearson’s multiple correlation coefficient: </a:t>
                </a:r>
                <a:r>
                  <a:rPr lang="en-US" sz="1200" kern="1200" dirty="0" smtClean="0">
                    <a:solidFill>
                      <a:schemeClr val="tx1"/>
                    </a:solidFill>
                    <a:effectLst/>
                    <a:latin typeface="+mn-lt"/>
                    <a:ea typeface="+mn-ea"/>
                    <a:cs typeface="+mn-cs"/>
                  </a:rPr>
                  <a:t>It measures the linear relationship between the dependent variable and the combined effect of two or more independent variables.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ANOVA identical to bivariate linear regression:</a:t>
                </a:r>
                <a:r>
                  <a:rPr lang="en-US" baseline="0" dirty="0" smtClean="0"/>
                  <a:t> </a:t>
                </a:r>
                <a:r>
                  <a:rPr lang="en-US" sz="1200" kern="1200" dirty="0" smtClean="0">
                    <a:solidFill>
                      <a:schemeClr val="tx1"/>
                    </a:solidFill>
                    <a:effectLst/>
                    <a:latin typeface="+mn-lt"/>
                    <a:ea typeface="+mn-ea"/>
                    <a:cs typeface="+mn-cs"/>
                  </a:rPr>
                  <a:t>The ANOVA summary table for multiple regression is nearly identical to the one for bivariate linear regression, except that the degrees of freedom are adjusted to reflect the number of independent variables in the model.</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12.5</a:t>
                </a:r>
                <a:r>
                  <a:rPr lang="en-US" b="0" dirty="0" smtClean="0"/>
                  <a:t>: </a:t>
                </a:r>
                <a:r>
                  <a:rPr lang="en-US" sz="1200" kern="1200" dirty="0" smtClean="0">
                    <a:solidFill>
                      <a:schemeClr val="tx1"/>
                    </a:solidFill>
                    <a:effectLst/>
                    <a:latin typeface="+mn-lt"/>
                    <a:ea typeface="+mn-ea"/>
                    <a:cs typeface="+mn-cs"/>
                  </a:rPr>
                  <a:t>Interpret multiple regression output.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Multiple coefficient of determination:</a:t>
                </a:r>
                <a:r>
                  <a:rPr lang="en-US" b="1" baseline="0" dirty="0" smtClean="0"/>
                  <a:t> </a:t>
                </a:r>
                <a:r>
                  <a:rPr lang="en-US" sz="1200" kern="1200" dirty="0" smtClean="0">
                    <a:solidFill>
                      <a:schemeClr val="tx1"/>
                    </a:solidFill>
                    <a:effectLst/>
                    <a:latin typeface="+mn-lt"/>
                    <a:ea typeface="+mn-ea"/>
                    <a:cs typeface="+mn-cs"/>
                  </a:rPr>
                  <a:t>Measure that reflects the proportion of the total variation in the dependent variable that is explained jointly by two or more independent </a:t>
                </a:r>
                <a:r>
                  <a:rPr lang="en-US" sz="1200" kern="1200" dirty="0" smtClean="0">
                    <a:solidFill>
                      <a:schemeClr val="tx1"/>
                    </a:solidFill>
                    <a:effectLst/>
                    <a:latin typeface="+mn-lt"/>
                    <a:ea typeface="+mn-ea"/>
                    <a:cs typeface="+mn-cs"/>
                  </a:rPr>
                  <a:t>variables, </a:t>
                </a:r>
                <a:r>
                  <a:rPr lang="en-US" sz="1200" kern="1200" dirty="0">
                    <a:solidFill>
                      <a:schemeClr val="tx1"/>
                    </a:solidFill>
                    <a:effectLst/>
                    <a:latin typeface="+mn-lt"/>
                    <a:ea typeface="+mn-ea"/>
                    <a:cs typeface="+mn-cs"/>
                  </a:rPr>
                  <a:t>symbolized as </a:t>
                </a:r>
                <a:r>
                  <a:rPr lang="en-US" sz="1200" i="0" kern="1200">
                    <a:solidFill>
                      <a:schemeClr val="tx1"/>
                    </a:solidFill>
                    <a:effectLst/>
                    <a:latin typeface="Cambria Math" panose="02040503050406030204" pitchFamily="18" charset="0"/>
                    <a:ea typeface="+mn-ea"/>
                    <a:cs typeface="+mn-cs"/>
                  </a:rPr>
                  <a:t>𝑅</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(corresponding to </a:t>
                </a:r>
                <a:r>
                  <a:rPr lang="en-US" sz="1200" i="0" kern="1200">
                    <a:solidFill>
                      <a:schemeClr val="tx1"/>
                    </a:solidFill>
                    <a:effectLst/>
                    <a:latin typeface="Cambria Math" panose="02040503050406030204" pitchFamily="18" charset="0"/>
                    <a:ea typeface="+mn-ea"/>
                    <a:cs typeface="+mn-cs"/>
                  </a:rPr>
                  <a:t>𝑟</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in the bivariate </a:t>
                </a:r>
                <a:r>
                  <a:rPr lang="en-US" sz="1200" kern="1200" dirty="0" smtClean="0">
                    <a:solidFill>
                      <a:schemeClr val="tx1"/>
                    </a:solidFill>
                    <a:effectLst/>
                    <a:latin typeface="+mn-lt"/>
                    <a:ea typeface="+mn-ea"/>
                    <a:cs typeface="+mn-cs"/>
                  </a:rPr>
                  <a:t>case).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Pearson’s multiple correlation coefficient: </a:t>
                </a:r>
                <a:r>
                  <a:rPr lang="en-US" sz="1200" kern="1200" dirty="0" smtClean="0">
                    <a:solidFill>
                      <a:schemeClr val="tx1"/>
                    </a:solidFill>
                    <a:effectLst/>
                    <a:latin typeface="+mn-lt"/>
                    <a:ea typeface="+mn-ea"/>
                    <a:cs typeface="+mn-cs"/>
                  </a:rPr>
                  <a:t>It measures the linear relationship between the dependent variable and the combined effect of two or more independent variables.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ANOVA identical to bivariate linear regression:</a:t>
                </a:r>
                <a:r>
                  <a:rPr lang="en-US" baseline="0" dirty="0" smtClean="0"/>
                  <a:t> </a:t>
                </a:r>
                <a:r>
                  <a:rPr lang="en-US" sz="1200" kern="1200" dirty="0" smtClean="0">
                    <a:solidFill>
                      <a:schemeClr val="tx1"/>
                    </a:solidFill>
                    <a:effectLst/>
                    <a:latin typeface="+mn-lt"/>
                    <a:ea typeface="+mn-ea"/>
                    <a:cs typeface="+mn-cs"/>
                  </a:rPr>
                  <a:t>The ANOVA summary table for multiple regression is nearly identical to the one for bivariate linear regression, except that the degrees of freedom are adjusted to reflect the number of independent variables in the model.</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1037479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12.5: </a:t>
            </a:r>
            <a:r>
              <a:rPr lang="en-US" sz="1200" kern="1200" dirty="0" smtClean="0">
                <a:solidFill>
                  <a:schemeClr val="tx1"/>
                </a:solidFill>
                <a:effectLst/>
                <a:latin typeface="+mn-lt"/>
                <a:ea typeface="+mn-ea"/>
                <a:cs typeface="+mn-cs"/>
              </a:rPr>
              <a:t>Interpret multiple regression output.</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SPSS can produce correlation matrix:</a:t>
            </a:r>
            <a:r>
              <a:rPr lang="en-US" baseline="0" dirty="0" smtClean="0"/>
              <a:t> </a:t>
            </a:r>
            <a:r>
              <a:rPr lang="en-US" sz="1200" kern="1200" baseline="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table that presents the Pearson’s correlation efficient for all pairs of variables in the multiple regression model.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Features of correlation matrix:</a:t>
            </a:r>
            <a:r>
              <a:rPr lang="en-US" baseline="0" dirty="0" smtClean="0"/>
              <a:t> </a:t>
            </a:r>
            <a:r>
              <a:rPr lang="en-US" sz="1200" kern="1200" baseline="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rovides a baseline summary of the relationships between variables, identifying relationships or hypotheses that are usually the main research objective.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Three pairs of extensive correlation:</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Internet hours with educational attainment.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Internet hours with age.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Educational attainment with age.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289412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12.1: </a:t>
            </a:r>
            <a:r>
              <a:rPr lang="en-US" sz="1200" kern="1200" dirty="0" smtClean="0">
                <a:solidFill>
                  <a:schemeClr val="tx1"/>
                </a:solidFill>
                <a:effectLst/>
                <a:latin typeface="+mn-lt"/>
                <a:ea typeface="+mn-ea"/>
                <a:cs typeface="+mn-cs"/>
              </a:rPr>
              <a:t>Describe linear relationships and prediction rules for bivariate and multiple regression models.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Scatter diagram </a:t>
            </a:r>
            <a:r>
              <a:rPr lang="en-US" dirty="0" smtClean="0"/>
              <a:t>or </a:t>
            </a:r>
            <a:r>
              <a:rPr lang="en-US" b="1" dirty="0" smtClean="0"/>
              <a:t>scatterplot:</a:t>
            </a:r>
            <a:r>
              <a:rPr lang="en-US" b="1" baseline="0" dirty="0" smtClean="0"/>
              <a:t> </a:t>
            </a:r>
            <a:r>
              <a:rPr lang="en-US" sz="1200" kern="1200" baseline="0" dirty="0" smtClean="0">
                <a:solidFill>
                  <a:schemeClr val="tx1"/>
                </a:solidFill>
                <a:effectLst/>
                <a:latin typeface="+mn-lt"/>
                <a:ea typeface="+mn-ea"/>
                <a:cs typeface="+mn-cs"/>
              </a:rPr>
              <a:t>V</a:t>
            </a:r>
            <a:r>
              <a:rPr lang="en-US" sz="1200" kern="1200" dirty="0" smtClean="0">
                <a:solidFill>
                  <a:schemeClr val="tx1"/>
                </a:solidFill>
                <a:effectLst/>
                <a:latin typeface="+mn-lt"/>
                <a:ea typeface="+mn-ea"/>
                <a:cs typeface="+mn-cs"/>
              </a:rPr>
              <a:t>isual method used to display the relationship between two interval-ratio variables. It is </a:t>
            </a:r>
            <a:r>
              <a:rPr lang="en-US" sz="1200" kern="1200" baseline="0" dirty="0" smtClean="0">
                <a:solidFill>
                  <a:schemeClr val="tx1"/>
                </a:solidFill>
                <a:effectLst/>
                <a:latin typeface="+mn-lt"/>
                <a:ea typeface="+mn-ea"/>
                <a:cs typeface="+mn-cs"/>
              </a:rPr>
              <a:t>u</a:t>
            </a:r>
            <a:r>
              <a:rPr lang="en-US" sz="1200" kern="1200" dirty="0" smtClean="0">
                <a:solidFill>
                  <a:schemeClr val="tx1"/>
                </a:solidFill>
                <a:effectLst/>
                <a:latin typeface="+mn-lt"/>
                <a:ea typeface="+mn-ea"/>
                <a:cs typeface="+mn-cs"/>
              </a:rPr>
              <a:t>sed as a first exploratory step in regression analysis, a scatter diagram can suggest whether two variables are associated.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May</a:t>
            </a:r>
            <a:r>
              <a:rPr lang="en-US" baseline="0" dirty="0" smtClean="0"/>
              <a:t> r</a:t>
            </a:r>
            <a:r>
              <a:rPr lang="en-US" dirty="0" smtClean="0"/>
              <a:t>eveal negative association:</a:t>
            </a:r>
            <a:r>
              <a:rPr lang="en-US" baseline="0" dirty="0" smtClean="0"/>
              <a:t> </a:t>
            </a:r>
            <a:r>
              <a:rPr lang="en-US" sz="1200" kern="1200" dirty="0" smtClean="0">
                <a:solidFill>
                  <a:schemeClr val="tx1"/>
                </a:solidFill>
                <a:effectLst/>
                <a:latin typeface="+mn-lt"/>
                <a:ea typeface="+mn-ea"/>
                <a:cs typeface="+mn-cs"/>
              </a:rPr>
              <a:t>Scatter diagrams may also reveal a negative association between two variables or no relationship at all.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669135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12.1: </a:t>
            </a:r>
            <a:r>
              <a:rPr lang="en-US" sz="1200" kern="1200" dirty="0" smtClean="0">
                <a:solidFill>
                  <a:schemeClr val="tx1"/>
                </a:solidFill>
                <a:effectLst/>
                <a:latin typeface="+mn-lt"/>
                <a:ea typeface="+mn-ea"/>
                <a:cs typeface="+mn-cs"/>
              </a:rPr>
              <a:t>Describe linear relationships and prediction rules for bivariate and multiple regression models.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Linear relationship: </a:t>
            </a:r>
            <a:r>
              <a:rPr lang="en-US" sz="1200" kern="1200" dirty="0" smtClean="0">
                <a:solidFill>
                  <a:schemeClr val="tx1"/>
                </a:solidFill>
                <a:effectLst/>
                <a:latin typeface="+mn-lt"/>
                <a:ea typeface="+mn-ea"/>
                <a:cs typeface="+mn-cs"/>
              </a:rPr>
              <a:t>Allows to approximate the observations displayed in a scatter diagram with a straight line.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Deterministic relationship: </a:t>
            </a:r>
            <a:r>
              <a:rPr lang="en-US" sz="1200" kern="1200" dirty="0" smtClean="0">
                <a:solidFill>
                  <a:schemeClr val="tx1"/>
                </a:solidFill>
                <a:effectLst/>
                <a:latin typeface="+mn-lt"/>
                <a:ea typeface="+mn-ea"/>
                <a:cs typeface="+mn-cs"/>
              </a:rPr>
              <a:t>In a perfectly linear relationship, all the observations (the dots) fall along a straight line (a perfect relationship is sometimes called a </a:t>
            </a:r>
            <a:r>
              <a:rPr lang="en-US" sz="1200" b="0" kern="1200" dirty="0" smtClean="0">
                <a:solidFill>
                  <a:schemeClr val="tx1"/>
                </a:solidFill>
                <a:effectLst/>
                <a:latin typeface="+mn-lt"/>
                <a:ea typeface="+mn-ea"/>
                <a:cs typeface="+mn-cs"/>
              </a:rPr>
              <a:t>deterministic relationship)</a:t>
            </a:r>
            <a:r>
              <a:rPr lang="en-US" sz="1200" kern="1200" dirty="0" smtClean="0">
                <a:solidFill>
                  <a:schemeClr val="tx1"/>
                </a:solidFill>
                <a:effectLst/>
                <a:latin typeface="+mn-lt"/>
                <a:ea typeface="+mn-ea"/>
                <a:cs typeface="+mn-cs"/>
              </a:rPr>
              <a:t>, and the line itself provides a predicted value of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(the vertical axis) for any value of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(the horizontal axis).</a:t>
            </a:r>
            <a:endParaRPr lang="en-US" b="1" dirty="0" smtClean="0"/>
          </a:p>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267781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12.2: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endParaRPr lang="en-US" dirty="0" smtClean="0"/>
              </a:p>
              <a:p>
                <a:r>
                  <a:rPr lang="en-US" dirty="0" smtClean="0"/>
                  <a:t>Most relationships not deterministic:</a:t>
                </a:r>
                <a:r>
                  <a:rPr lang="en-US" baseline="0" dirty="0" smtClean="0"/>
                  <a:t> </a:t>
                </a:r>
                <a:r>
                  <a:rPr lang="en-US" sz="1200" kern="1200" dirty="0" smtClean="0">
                    <a:solidFill>
                      <a:schemeClr val="tx1"/>
                    </a:solidFill>
                    <a:effectLst/>
                    <a:latin typeface="+mn-lt"/>
                    <a:ea typeface="+mn-ea"/>
                    <a:cs typeface="+mn-cs"/>
                  </a:rPr>
                  <a:t>Most relationships we study in the social sciences are not deterministic, and we are not able to come up with a linear equation that allows us to predict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from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with perfect accuracy.</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Formula for calculating relationship:</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i="1" kern="1200" dirty="0" smtClean="0">
                          <a:solidFill>
                            <a:schemeClr val="tx1"/>
                          </a:solidFill>
                          <a:effectLst/>
                          <a:latin typeface="+mn-lt"/>
                          <a:ea typeface="+mn-ea"/>
                          <a:cs typeface="+mn-cs"/>
                        </a:rPr>
                        <m:t>Ŷ</m:t>
                      </m:r>
                      <m:r>
                        <a:rPr lang="en-US" sz="1200" b="0" i="0" kern="1200" dirty="0" smtClean="0">
                          <a:solidFill>
                            <a:schemeClr val="tx1"/>
                          </a:solidFill>
                          <a:effectLst/>
                          <a:latin typeface="Cambria Math"/>
                          <a:ea typeface="+mn-ea"/>
                          <a:cs typeface="+mn-cs"/>
                        </a:rPr>
                        <m:t> </m:t>
                      </m:r>
                      <m:r>
                        <a:rPr lang="en-US" sz="1200"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𝑎</m:t>
                      </m:r>
                      <m:r>
                        <a:rPr lang="en-US" sz="1200"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𝑏</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e>
                      </m:d>
                    </m:oMath>
                  </m:oMathPara>
                </a14:m>
                <a:endParaRPr lang="en-US" dirty="0" smtClean="0"/>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Ŷ </a:t>
                </a:r>
                <a:r>
                  <a:rPr lang="en-US" sz="1200" kern="1200" dirty="0" smtClean="0">
                    <a:solidFill>
                      <a:schemeClr val="tx1"/>
                    </a:solidFill>
                    <a:effectLst/>
                    <a:latin typeface="+mn-lt"/>
                    <a:ea typeface="+mn-ea"/>
                    <a:cs typeface="+mn-cs"/>
                  </a:rPr>
                  <a:t>is the predicted score on the dependent variable,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is the score on the independent variable,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is the </a:t>
                </a:r>
                <a:r>
                  <a:rPr lang="en-US" sz="1200" b="1" i="1" kern="1200" dirty="0" smtClean="0">
                    <a:solidFill>
                      <a:schemeClr val="tx1"/>
                    </a:solidFill>
                    <a:effectLst/>
                    <a:latin typeface="+mn-lt"/>
                    <a:ea typeface="+mn-ea"/>
                    <a:cs typeface="+mn-cs"/>
                  </a:rPr>
                  <a:t>Y</a:t>
                </a:r>
                <a:r>
                  <a:rPr lang="en-US" sz="1200" b="1" kern="1200" dirty="0" smtClean="0">
                    <a:solidFill>
                      <a:schemeClr val="tx1"/>
                    </a:solidFill>
                    <a:effectLst/>
                    <a:latin typeface="+mn-lt"/>
                    <a:ea typeface="+mn-ea"/>
                    <a:cs typeface="+mn-cs"/>
                  </a:rPr>
                  <a:t>-intercept</a:t>
                </a:r>
                <a:r>
                  <a:rPr lang="en-US" sz="1200" kern="1200" dirty="0" smtClean="0">
                    <a:solidFill>
                      <a:schemeClr val="tx1"/>
                    </a:solidFill>
                    <a:effectLst/>
                    <a:latin typeface="+mn-lt"/>
                    <a:ea typeface="+mn-ea"/>
                    <a:cs typeface="+mn-cs"/>
                  </a:rPr>
                  <a:t>, or the point where the line crosses the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-axis; therefore,</a:t>
                </a:r>
                <a:endParaRPr lang="en-IN"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is the value of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when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is 0,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is the </a:t>
                </a:r>
                <a:r>
                  <a:rPr lang="en-US" sz="1200" b="1" kern="1200" dirty="0" smtClean="0">
                    <a:solidFill>
                      <a:schemeClr val="tx1"/>
                    </a:solidFill>
                    <a:effectLst/>
                    <a:latin typeface="+mn-lt"/>
                    <a:ea typeface="+mn-ea"/>
                    <a:cs typeface="+mn-cs"/>
                  </a:rPr>
                  <a:t>slope </a:t>
                </a:r>
                <a:r>
                  <a:rPr lang="en-US" sz="1200" kern="1200" dirty="0" smtClean="0">
                    <a:solidFill>
                      <a:schemeClr val="tx1"/>
                    </a:solidFill>
                    <a:effectLst/>
                    <a:latin typeface="+mn-lt"/>
                    <a:ea typeface="+mn-ea"/>
                    <a:cs typeface="+mn-cs"/>
                  </a:rPr>
                  <a:t>of the regression line, or the change in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with a unit change in </a:t>
                </a:r>
                <a:r>
                  <a:rPr lang="en-US" sz="1200" i="1" kern="1200" dirty="0" smtClean="0">
                    <a:solidFill>
                      <a:schemeClr val="tx1"/>
                    </a:solidFill>
                    <a:effectLst/>
                    <a:latin typeface="+mn-lt"/>
                    <a:ea typeface="+mn-ea"/>
                    <a:cs typeface="+mn-cs"/>
                  </a:rPr>
                  <a:t>X.</a:t>
                </a:r>
                <a:endParaRPr lang="en-IN" sz="1200" kern="1200" dirty="0" smtClean="0">
                  <a:solidFill>
                    <a:schemeClr val="tx1"/>
                  </a:solidFill>
                  <a:effectLst/>
                  <a:latin typeface="+mn-lt"/>
                  <a:ea typeface="+mn-ea"/>
                  <a:cs typeface="+mn-cs"/>
                </a:endParaRPr>
              </a:p>
              <a:p>
                <a:endParaRPr lang="en-US" dirty="0" smtClean="0"/>
              </a:p>
            </p:txBody>
          </p:sp>
        </mc:Choice>
        <mc:Fallback xmlns="">
          <p:sp>
            <p:nvSpPr>
              <p:cNvPr id="3" name="Notes Placeholder 2"/>
              <p:cNvSpPr>
                <a:spLocks noGrp="1"/>
              </p:cNvSpPr>
              <p:nvPr>
                <p:ph type="body" idx="1"/>
              </p:nvPr>
            </p:nvSpPr>
            <p:spPr/>
            <p:txBody>
              <a:bodyPr/>
              <a:lstStyle/>
              <a:p>
                <a:pPr lvl="0"/>
                <a:r>
                  <a:rPr lang="en-US" b="0" dirty="0" smtClean="0"/>
                  <a:t>Satisfies Learning Objective 12.2</a:t>
                </a:r>
                <a:r>
                  <a:rPr lang="en-US" b="0" dirty="0" smtClean="0"/>
                  <a:t>: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endParaRPr lang="en-US" dirty="0" smtClean="0"/>
              </a:p>
              <a:p>
                <a:r>
                  <a:rPr lang="en-US" dirty="0" smtClean="0"/>
                  <a:t>Most relationships not deterministic:</a:t>
                </a:r>
                <a:r>
                  <a:rPr lang="en-US" baseline="0" dirty="0" smtClean="0"/>
                  <a:t> </a:t>
                </a:r>
                <a:r>
                  <a:rPr lang="en-US" sz="1200" kern="1200" dirty="0" smtClean="0">
                    <a:solidFill>
                      <a:schemeClr val="tx1"/>
                    </a:solidFill>
                    <a:effectLst/>
                    <a:latin typeface="+mn-lt"/>
                    <a:ea typeface="+mn-ea"/>
                    <a:cs typeface="+mn-cs"/>
                  </a:rPr>
                  <a:t>Most relationships we study in the social sciences are not deterministic, and we are not able to come up with a linear equation that allows us to predict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from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with perfect accuracy.</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Formula for calculating relationship</a:t>
                </a:r>
                <a:r>
                  <a:rPr lang="en-US"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Cambria Math"/>
                    <a:ea typeface="+mn-ea"/>
                    <a:cs typeface="+mn-cs"/>
                  </a:rPr>
                  <a:t>"Ŷ</a:t>
                </a:r>
                <a:r>
                  <a:rPr lang="en-US" sz="1200" b="0" i="0" kern="1200" dirty="0" smtClean="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=𝑎+𝑏</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endParaRPr lang="en-US" dirty="0" smtClean="0"/>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Ŷ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the predicted score on the dependent variable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the score on the independent variable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the </a:t>
                </a:r>
                <a:r>
                  <a:rPr lang="en-US" sz="1200" b="1" i="1" kern="1200" dirty="0" smtClean="0">
                    <a:solidFill>
                      <a:schemeClr val="tx1"/>
                    </a:solidFill>
                    <a:effectLst/>
                    <a:latin typeface="+mn-lt"/>
                    <a:ea typeface="+mn-ea"/>
                    <a:cs typeface="+mn-cs"/>
                  </a:rPr>
                  <a:t>Y</a:t>
                </a:r>
                <a:r>
                  <a:rPr lang="en-US" sz="1200" b="1" kern="1200" dirty="0" smtClean="0">
                    <a:solidFill>
                      <a:schemeClr val="tx1"/>
                    </a:solidFill>
                    <a:effectLst/>
                    <a:latin typeface="+mn-lt"/>
                    <a:ea typeface="+mn-ea"/>
                    <a:cs typeface="+mn-cs"/>
                  </a:rPr>
                  <a:t>-intercept</a:t>
                </a:r>
                <a:r>
                  <a:rPr lang="en-US" sz="1200" kern="1200" dirty="0" smtClean="0">
                    <a:solidFill>
                      <a:schemeClr val="tx1"/>
                    </a:solidFill>
                    <a:effectLst/>
                    <a:latin typeface="+mn-lt"/>
                    <a:ea typeface="+mn-ea"/>
                    <a:cs typeface="+mn-cs"/>
                  </a:rPr>
                  <a:t>, or the point where the line crosses the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-axis; therefore,</a:t>
                </a:r>
                <a:endParaRPr lang="en-IN"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is the value of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when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is 0</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slope </a:t>
                </a:r>
                <a:r>
                  <a:rPr lang="en-US" sz="1200" kern="1200" dirty="0" smtClean="0">
                    <a:solidFill>
                      <a:schemeClr val="tx1"/>
                    </a:solidFill>
                    <a:effectLst/>
                    <a:latin typeface="+mn-lt"/>
                    <a:ea typeface="+mn-ea"/>
                    <a:cs typeface="+mn-cs"/>
                  </a:rPr>
                  <a:t>of the regression line, or the change in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with a unit change in </a:t>
                </a:r>
                <a:r>
                  <a:rPr lang="en-US" sz="1200" i="1" kern="1200" dirty="0" smtClean="0">
                    <a:solidFill>
                      <a:schemeClr val="tx1"/>
                    </a:solidFill>
                    <a:effectLst/>
                    <a:latin typeface="+mn-lt"/>
                    <a:ea typeface="+mn-ea"/>
                    <a:cs typeface="+mn-cs"/>
                  </a:rPr>
                  <a:t>X.</a:t>
                </a:r>
                <a:endParaRPr lang="en-IN" sz="1200" kern="1200" dirty="0" smtClean="0">
                  <a:solidFill>
                    <a:schemeClr val="tx1"/>
                  </a:solidFill>
                  <a:effectLst/>
                  <a:latin typeface="+mn-lt"/>
                  <a:ea typeface="+mn-ea"/>
                  <a:cs typeface="+mn-cs"/>
                </a:endParaRPr>
              </a:p>
              <a:p>
                <a:endParaRPr lang="en-US" dirty="0" smtClean="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079369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12.2: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endParaRPr lang="en-US" dirty="0" smtClean="0"/>
              </a:p>
              <a:p>
                <a:r>
                  <a:rPr lang="en-US" dirty="0" smtClean="0"/>
                  <a:t>Defining error:</a:t>
                </a:r>
              </a:p>
              <a:p>
                <a:pPr marL="228600" indent="-228600">
                  <a:buFont typeface="+mj-lt"/>
                  <a:buAutoNum type="arabicPeriod"/>
                </a:pPr>
                <a:r>
                  <a:rPr lang="en-US" sz="1200" kern="1200" dirty="0" smtClean="0">
                    <a:solidFill>
                      <a:schemeClr val="tx1"/>
                    </a:solidFill>
                    <a:effectLst/>
                    <a:latin typeface="+mn-lt"/>
                    <a:ea typeface="+mn-ea"/>
                    <a:cs typeface="+mn-cs"/>
                  </a:rPr>
                  <a:t>The best-fitting line is the one that generates the least amount of error, also referred to as the residual. </a:t>
                </a:r>
              </a:p>
              <a:p>
                <a:pPr marL="228600" indent="-228600">
                  <a:buFont typeface="+mj-lt"/>
                  <a:buAutoNum type="arabicPeriod"/>
                </a:pPr>
                <a:r>
                  <a:rPr lang="en-US" sz="1200" kern="1200" dirty="0" smtClean="0">
                    <a:solidFill>
                      <a:schemeClr val="tx1"/>
                    </a:solidFill>
                    <a:effectLst/>
                    <a:latin typeface="+mn-lt"/>
                    <a:ea typeface="+mn-ea"/>
                    <a:cs typeface="+mn-cs"/>
                  </a:rPr>
                  <a:t>There are two values for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(1) a predicted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which we symbolize as </a:t>
                </a:r>
                <a:r>
                  <a:rPr lang="en-US" sz="1200" i="1" kern="1200" dirty="0" smtClean="0">
                    <a:solidFill>
                      <a:schemeClr val="tx1"/>
                    </a:solidFill>
                    <a:effectLst/>
                    <a:latin typeface="+mn-lt"/>
                    <a:ea typeface="+mn-ea"/>
                    <a:cs typeface="+mn-cs"/>
                  </a:rPr>
                  <a:t>Ŷ</a:t>
                </a:r>
                <a:r>
                  <a:rPr lang="en-US" sz="1200" kern="1200" dirty="0" smtClean="0">
                    <a:solidFill>
                      <a:schemeClr val="tx1"/>
                    </a:solidFill>
                    <a:effectLst/>
                    <a:latin typeface="+mn-lt"/>
                    <a:ea typeface="+mn-ea"/>
                    <a:cs typeface="+mn-cs"/>
                  </a:rPr>
                  <a:t> and </a:t>
                </a:r>
                <a:r>
                  <a:rPr lang="en-US" sz="1200" kern="1200" dirty="0">
                    <a:solidFill>
                      <a:schemeClr val="tx1"/>
                    </a:solidFill>
                    <a:effectLst/>
                    <a:latin typeface="+mn-lt"/>
                    <a:ea typeface="+mn-ea"/>
                    <a:cs typeface="+mn-cs"/>
                  </a:rPr>
                  <a:t>which is generated by the prediction equation, also called the linear regression equation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𝑎</m:t>
                    </m:r>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𝑏</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oMath>
                </a14:m>
                <a:r>
                  <a:rPr lang="en-US" sz="1200" kern="1200" dirty="0">
                    <a:solidFill>
                      <a:schemeClr val="tx1"/>
                    </a:solidFill>
                    <a:effectLst/>
                    <a:latin typeface="+mn-lt"/>
                    <a:ea typeface="+mn-ea"/>
                    <a:cs typeface="+mn-cs"/>
                  </a:rPr>
                  <a:t>, and (2) the observed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symbolized simply as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Residual is the difference between the observed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the predicted </a:t>
                </a:r>
                <a:r>
                  <a:rPr lang="en-US" sz="1200" i="1" kern="1200" dirty="0" smtClean="0">
                    <a:solidFill>
                      <a:schemeClr val="tx1"/>
                    </a:solidFill>
                    <a:effectLst/>
                    <a:latin typeface="+mn-lt"/>
                    <a:ea typeface="+mn-ea"/>
                    <a:cs typeface="+mn-cs"/>
                  </a:rPr>
                  <a:t>Ŷ</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If we symbolize the residual as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then</a:t>
                </a:r>
                <a:r>
                  <a:rPr lang="en-IN"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𝑒</m:t>
                    </m:r>
                    <m:r>
                      <a:rPr lang="en-US" sz="1200"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𝑌</m:t>
                    </m:r>
                    <m:r>
                      <a:rPr lang="en-US" sz="1200" kern="1200">
                        <a:solidFill>
                          <a:schemeClr val="tx1"/>
                        </a:solidFill>
                        <a:effectLst/>
                        <a:latin typeface="Cambria Math" panose="02040503050406030204" pitchFamily="18" charset="0"/>
                        <a:ea typeface="+mn-ea"/>
                        <a:cs typeface="+mn-cs"/>
                      </a:rPr>
                      <m:t>–</m:t>
                    </m:r>
                    <m:r>
                      <m:rPr>
                        <m:nor/>
                      </m:rPr>
                      <a:rPr lang="en-US" sz="1200" i="1" kern="1200" dirty="0" smtClean="0">
                        <a:solidFill>
                          <a:schemeClr val="tx1"/>
                        </a:solidFill>
                        <a:effectLst/>
                        <a:latin typeface="+mn-lt"/>
                        <a:ea typeface="+mn-ea"/>
                        <a:cs typeface="+mn-cs"/>
                      </a:rPr>
                      <m:t>Ŷ</m:t>
                    </m:r>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228600" indent="-228600">
                  <a:buFont typeface="+mj-lt"/>
                  <a:buAutoNum type="arabicPeriod"/>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smtClean="0"/>
              </a:p>
              <a:p>
                <a:endParaRPr lang="en-US" dirty="0" smtClean="0"/>
              </a:p>
              <a:p>
                <a:endParaRPr lang="en-US" dirty="0"/>
              </a:p>
            </p:txBody>
          </p:sp>
        </mc:Choice>
        <mc:Fallback xmlns="">
          <p:sp>
            <p:nvSpPr>
              <p:cNvPr id="3" name="Notes Placeholder 2"/>
              <p:cNvSpPr>
                <a:spLocks noGrp="1"/>
              </p:cNvSpPr>
              <p:nvPr>
                <p:ph type="body" idx="1"/>
              </p:nvPr>
            </p:nvSpPr>
            <p:spPr/>
            <p:txBody>
              <a:bodyPr/>
              <a:lstStyle/>
              <a:p>
                <a:pPr lvl="0"/>
                <a:r>
                  <a:rPr lang="en-US" b="0" dirty="0" smtClean="0"/>
                  <a:t>Satisfies Learning Objective 12.2</a:t>
                </a:r>
                <a:r>
                  <a:rPr lang="en-US" b="0" dirty="0" smtClean="0"/>
                  <a:t>: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endParaRPr lang="en-US" dirty="0" smtClean="0"/>
              </a:p>
              <a:p>
                <a:r>
                  <a:rPr lang="en-US" dirty="0" smtClean="0"/>
                  <a:t>Defining </a:t>
                </a:r>
                <a:r>
                  <a:rPr lang="en-US" dirty="0" smtClean="0"/>
                  <a:t>error</a:t>
                </a:r>
                <a:r>
                  <a:rPr lang="en-US" dirty="0" smtClean="0"/>
                  <a:t>:</a:t>
                </a:r>
              </a:p>
              <a:p>
                <a:pPr marL="228600" indent="-228600">
                  <a:buFont typeface="+mj-lt"/>
                  <a:buAutoNum type="arabicPeriod"/>
                </a:pPr>
                <a:r>
                  <a:rPr lang="en-US" sz="1200" kern="1200" dirty="0" smtClean="0">
                    <a:solidFill>
                      <a:schemeClr val="tx1"/>
                    </a:solidFill>
                    <a:effectLst/>
                    <a:latin typeface="+mn-lt"/>
                    <a:ea typeface="+mn-ea"/>
                    <a:cs typeface="+mn-cs"/>
                  </a:rPr>
                  <a:t>The best-fitting line is the one that generates the least amount of error, also referred to as the residual. </a:t>
                </a:r>
              </a:p>
              <a:p>
                <a:pPr marL="228600" indent="-228600">
                  <a:buFont typeface="+mj-lt"/>
                  <a:buAutoNum type="arabicPeriod"/>
                </a:pPr>
                <a:r>
                  <a:rPr lang="en-US" sz="1200" kern="1200" dirty="0" smtClean="0">
                    <a:solidFill>
                      <a:schemeClr val="tx1"/>
                    </a:solidFill>
                    <a:effectLst/>
                    <a:latin typeface="+mn-lt"/>
                    <a:ea typeface="+mn-ea"/>
                    <a:cs typeface="+mn-cs"/>
                  </a:rPr>
                  <a:t>There are two values for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(1) a predicted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which we symbolize as </a:t>
                </a:r>
                <a:r>
                  <a:rPr lang="en-US" sz="1200" i="1" kern="1200" dirty="0" smtClean="0">
                    <a:solidFill>
                      <a:schemeClr val="tx1"/>
                    </a:solidFill>
                    <a:effectLst/>
                    <a:latin typeface="+mn-lt"/>
                    <a:ea typeface="+mn-ea"/>
                    <a:cs typeface="+mn-cs"/>
                  </a:rPr>
                  <a:t>Ŷ</a:t>
                </a:r>
                <a:r>
                  <a:rPr lang="en-US" sz="1200" kern="1200" dirty="0" smtClean="0">
                    <a:solidFill>
                      <a:schemeClr val="tx1"/>
                    </a:solidFill>
                    <a:effectLst/>
                    <a:latin typeface="+mn-lt"/>
                    <a:ea typeface="+mn-ea"/>
                    <a:cs typeface="+mn-cs"/>
                  </a:rPr>
                  <a:t> and </a:t>
                </a:r>
                <a:r>
                  <a:rPr lang="en-US" sz="1200" kern="1200" dirty="0">
                    <a:solidFill>
                      <a:schemeClr val="tx1"/>
                    </a:solidFill>
                    <a:effectLst/>
                    <a:latin typeface="+mn-lt"/>
                    <a:ea typeface="+mn-ea"/>
                    <a:cs typeface="+mn-cs"/>
                  </a:rPr>
                  <a:t>which is generated by the prediction equation, also called the linear regression equation </a:t>
                </a:r>
                <a:r>
                  <a:rPr lang="en-US" sz="1200" i="0" kern="1200">
                    <a:solidFill>
                      <a:schemeClr val="tx1"/>
                    </a:solidFill>
                    <a:effectLst/>
                    <a:latin typeface="Cambria Math" panose="02040503050406030204" pitchFamily="18" charset="0"/>
                    <a:ea typeface="+mn-ea"/>
                    <a:cs typeface="+mn-cs"/>
                  </a:rPr>
                  <a:t>𝑌= 𝑎+ 𝑏(𝑋)</a:t>
                </a:r>
                <a:r>
                  <a:rPr lang="en-US" sz="1200" kern="1200" dirty="0">
                    <a:solidFill>
                      <a:schemeClr val="tx1"/>
                    </a:solidFill>
                    <a:effectLst/>
                    <a:latin typeface="+mn-lt"/>
                    <a:ea typeface="+mn-ea"/>
                    <a:cs typeface="+mn-cs"/>
                  </a:rPr>
                  <a:t>, and (2) the observed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symbolized simply as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Residual is the difference between the observed </a:t>
                </a:r>
                <a:r>
                  <a:rPr lang="en-US" sz="1200" i="1" kern="1200" dirty="0">
                    <a:solidFill>
                      <a:schemeClr val="tx1"/>
                    </a:solidFill>
                    <a:effectLst/>
                    <a:latin typeface="+mn-lt"/>
                    <a:ea typeface="+mn-ea"/>
                    <a:cs typeface="+mn-cs"/>
                  </a:rPr>
                  <a:t>Y </a:t>
                </a:r>
                <a:r>
                  <a:rPr lang="en-US" sz="1200" kern="1200" dirty="0">
                    <a:solidFill>
                      <a:schemeClr val="tx1"/>
                    </a:solidFill>
                    <a:effectLst/>
                    <a:latin typeface="+mn-lt"/>
                    <a:ea typeface="+mn-ea"/>
                    <a:cs typeface="+mn-cs"/>
                  </a:rPr>
                  <a:t>and the predicted </a:t>
                </a:r>
                <a:r>
                  <a:rPr lang="en-US" sz="1200" i="1" kern="1200" dirty="0" smtClean="0">
                    <a:solidFill>
                      <a:schemeClr val="tx1"/>
                    </a:solidFill>
                    <a:effectLst/>
                    <a:latin typeface="+mn-lt"/>
                    <a:ea typeface="+mn-ea"/>
                    <a:cs typeface="+mn-cs"/>
                  </a:rPr>
                  <a:t>Ŷ</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If we symbolize the residual as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then</a:t>
                </a:r>
                <a:r>
                  <a:rPr lang="en-IN"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𝑒= 𝑌–</a:t>
                </a:r>
                <a:r>
                  <a:rPr lang="en-US" sz="1200" i="0" kern="1200" dirty="0" smtClean="0">
                    <a:solidFill>
                      <a:schemeClr val="tx1"/>
                    </a:solidFill>
                    <a:effectLst/>
                    <a:latin typeface="Cambria Math"/>
                    <a:ea typeface="+mn-ea"/>
                    <a:cs typeface="+mn-cs"/>
                  </a:rPr>
                  <a:t>"Ŷ</a:t>
                </a:r>
                <a:r>
                  <a:rPr lang="en-US" sz="1200" i="0" kern="1200" dirty="0" smtClean="0">
                    <a:solidFill>
                      <a:schemeClr val="tx1"/>
                    </a:solidFill>
                    <a:effectLst/>
                    <a:latin typeface="+mn-lt"/>
                    <a:ea typeface="+mn-ea"/>
                    <a:cs typeface="+mn-cs"/>
                  </a:rPr>
                  <a:t>"</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228600" indent="-228600">
                  <a:buFont typeface="+mj-lt"/>
                  <a:buAutoNum type="arabicPeriod"/>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smtClean="0"/>
              </a:p>
              <a:p>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045357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12.2: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residual sum of squares (</a:t>
                </a:r>
                <a:r>
                  <a:rPr lang="en-US" sz="1200" kern="1200" dirty="0" smtClean="0">
                    <a:solidFill>
                      <a:schemeClr val="tx1"/>
                    </a:solidFill>
                    <a:effectLst/>
                    <a:latin typeface="+mn-lt"/>
                    <a:ea typeface="+mn-ea"/>
                    <a:cs typeface="+mn-cs"/>
                  </a:rPr>
                  <a:t>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dirty="0" smtClean="0"/>
                  <a:t>):</a:t>
                </a:r>
                <a:r>
                  <a:rPr lang="en-US" baseline="0" dirty="0" smtClean="0"/>
                  <a:t> </a:t>
                </a:r>
                <a:r>
                  <a:rPr lang="en-US" sz="1200" kern="1200" dirty="0" smtClean="0">
                    <a:solidFill>
                      <a:schemeClr val="tx1"/>
                    </a:solidFill>
                    <a:effectLst/>
                    <a:latin typeface="+mn-lt"/>
                    <a:ea typeface="+mn-ea"/>
                    <a:cs typeface="+mn-cs"/>
                  </a:rPr>
                  <a:t>Statisticians prefer to work with the third method:</a:t>
                </a:r>
                <a:r>
                  <a:rPr lang="en-US" sz="1200" kern="1200" baseline="0" dirty="0" smtClean="0">
                    <a:solidFill>
                      <a:schemeClr val="tx1"/>
                    </a:solidFill>
                    <a:effectLst/>
                    <a:latin typeface="+mn-lt"/>
                    <a:ea typeface="+mn-ea"/>
                    <a:cs typeface="+mn-cs"/>
                  </a:rPr>
                  <a:t> S</a:t>
                </a:r>
                <a:r>
                  <a:rPr lang="en-US" sz="1200" kern="1200" dirty="0" smtClean="0">
                    <a:solidFill>
                      <a:schemeClr val="tx1"/>
                    </a:solidFill>
                    <a:effectLst/>
                    <a:latin typeface="+mn-lt"/>
                    <a:ea typeface="+mn-ea"/>
                    <a:cs typeface="+mn-cs"/>
                  </a:rPr>
                  <a:t>quaring and summing the residuals over all observations. The result is the residual sum of squares, or 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Symbolically, 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is expressed as:</a:t>
                </a:r>
                <a:r>
                  <a:rPr lang="en-US" sz="1200" kern="1200" baseline="0" dirty="0" smtClean="0">
                    <a:solidFill>
                      <a:schemeClr val="tx1"/>
                    </a:solidFill>
                    <a:effectLst/>
                    <a:latin typeface="+mn-lt"/>
                    <a:ea typeface="+mn-ea"/>
                    <a:cs typeface="+mn-cs"/>
                  </a:rPr>
                  <a:t> </a:t>
                </a:r>
                <a14:m>
                  <m:oMath xmlns:m="http://schemas.openxmlformats.org/officeDocument/2006/math">
                    <m:nary>
                      <m:naryPr>
                        <m:chr m:val="∑"/>
                        <m:subHide m:val="on"/>
                        <m:supHide m:val="on"/>
                        <m:ctrlPr>
                          <a:rPr lang="en-US" sz="1200" i="1" kern="1200" smtClean="0">
                            <a:solidFill>
                              <a:schemeClr val="tx1"/>
                            </a:solidFill>
                            <a:effectLst/>
                            <a:latin typeface="Cambria Math" panose="02040503050406030204" pitchFamily="18" charset="0"/>
                            <a:ea typeface="+mn-ea"/>
                            <a:cs typeface="+mn-cs"/>
                          </a:rPr>
                        </m:ctrlPr>
                      </m:naryPr>
                      <m:sub/>
                      <m:sup/>
                      <m:e>
                        <m:sSup>
                          <m:sSupPr>
                            <m:ctrlPr>
                              <a:rPr lang="en-US" sz="1200" b="0" i="1" kern="1200" smtClean="0">
                                <a:solidFill>
                                  <a:schemeClr val="tx1"/>
                                </a:solidFill>
                                <a:effectLst/>
                                <a:latin typeface="Cambria Math" panose="02040503050406030204" pitchFamily="18" charset="0"/>
                                <a:ea typeface="+mn-ea"/>
                                <a:cs typeface="+mn-cs"/>
                              </a:rPr>
                            </m:ctrlPr>
                          </m:sSupPr>
                          <m:e>
                            <m:r>
                              <a:rPr lang="en-US" sz="1200" b="0" i="1" kern="1200" smtClean="0">
                                <a:solidFill>
                                  <a:schemeClr val="tx1"/>
                                </a:solidFill>
                                <a:effectLst/>
                                <a:latin typeface="Cambria Math" panose="02040503050406030204" pitchFamily="18" charset="0"/>
                                <a:ea typeface="+mn-ea"/>
                                <a:cs typeface="+mn-cs"/>
                              </a:rPr>
                              <m:t>𝑒</m:t>
                            </m:r>
                          </m:e>
                          <m:sup>
                            <m:r>
                              <a:rPr lang="en-US" sz="1200" b="0" i="1" kern="1200" smtClean="0">
                                <a:solidFill>
                                  <a:schemeClr val="tx1"/>
                                </a:solidFill>
                                <a:effectLst/>
                                <a:latin typeface="Cambria Math" panose="02040503050406030204" pitchFamily="18" charset="0"/>
                                <a:ea typeface="+mn-ea"/>
                                <a:cs typeface="+mn-cs"/>
                              </a:rPr>
                              <m:t>2</m:t>
                            </m:r>
                          </m:sup>
                        </m:sSup>
                      </m:e>
                    </m:nary>
                  </m:oMath>
                </a14:m>
                <a:r>
                  <a:rPr lang="en-IN" sz="1200" kern="1200" dirty="0" smtClean="0">
                    <a:solidFill>
                      <a:schemeClr val="tx1"/>
                    </a:solidFill>
                    <a:effectLst/>
                    <a:latin typeface="+mn-lt"/>
                    <a:ea typeface="+mn-ea"/>
                    <a:cs typeface="+mn-cs"/>
                  </a:rPr>
                  <a:t>=</a:t>
                </a:r>
                <a14:m>
                  <m:oMath xmlns:m="http://schemas.openxmlformats.org/officeDocument/2006/math">
                    <m:nary>
                      <m:naryPr>
                        <m:chr m:val="∑"/>
                        <m:subHide m:val="on"/>
                        <m:supHide m:val="on"/>
                        <m:ctrlPr>
                          <a:rPr lang="en-IN" sz="1200" i="1" kern="1200" dirty="0" smtClean="0">
                            <a:solidFill>
                              <a:schemeClr val="tx1"/>
                            </a:solidFill>
                            <a:effectLst/>
                            <a:latin typeface="Cambria Math" panose="02040503050406030204" pitchFamily="18" charset="0"/>
                            <a:ea typeface="+mn-ea"/>
                            <a:cs typeface="+mn-cs"/>
                          </a:rPr>
                        </m:ctrlPr>
                      </m:naryPr>
                      <m:sub/>
                      <m:sup/>
                      <m:e>
                        <m:sSup>
                          <m:sSupPr>
                            <m:ctrlPr>
                              <a:rPr lang="en-US" sz="1200" b="0" i="1" kern="1200" dirty="0" smtClean="0">
                                <a:solidFill>
                                  <a:schemeClr val="tx1"/>
                                </a:solidFill>
                                <a:effectLst/>
                                <a:latin typeface="Cambria Math" panose="02040503050406030204" pitchFamily="18" charset="0"/>
                                <a:ea typeface="+mn-ea"/>
                                <a:cs typeface="+mn-cs"/>
                              </a:rPr>
                            </m:ctrlPr>
                          </m:sSupPr>
                          <m:e>
                            <m:r>
                              <a:rPr lang="en-US" sz="1200" b="0" i="1" kern="1200" dirty="0" smtClean="0">
                                <a:solidFill>
                                  <a:schemeClr val="tx1"/>
                                </a:solidFill>
                                <a:effectLst/>
                                <a:latin typeface="Cambria Math" panose="02040503050406030204" pitchFamily="18" charset="0"/>
                                <a:ea typeface="+mn-ea"/>
                                <a:cs typeface="+mn-cs"/>
                              </a:rPr>
                              <m:t>(</m:t>
                            </m:r>
                            <m:r>
                              <a:rPr lang="en-US" sz="1200" b="0" i="1" kern="1200" dirty="0" smtClean="0">
                                <a:solidFill>
                                  <a:schemeClr val="tx1"/>
                                </a:solidFill>
                                <a:effectLst/>
                                <a:latin typeface="Cambria Math" panose="02040503050406030204" pitchFamily="18" charset="0"/>
                                <a:ea typeface="+mn-ea"/>
                                <a:cs typeface="+mn-cs"/>
                              </a:rPr>
                              <m:t>𝑌</m:t>
                            </m:r>
                            <m:r>
                              <a:rPr lang="en-US" sz="1200" b="0" i="1" kern="1200" dirty="0" smtClean="0">
                                <a:solidFill>
                                  <a:schemeClr val="tx1"/>
                                </a:solidFill>
                                <a:effectLst/>
                                <a:latin typeface="Cambria Math" panose="02040503050406030204" pitchFamily="18" charset="0"/>
                                <a:ea typeface="+mn-ea"/>
                                <a:cs typeface="+mn-cs"/>
                              </a:rPr>
                              <m:t>−</m:t>
                            </m:r>
                            <m:acc>
                              <m:accPr>
                                <m:chr m:val="̂"/>
                                <m:ctrlPr>
                                  <a:rPr lang="en-US" sz="1200" b="0" i="1" kern="1200" dirty="0" smtClean="0">
                                    <a:solidFill>
                                      <a:schemeClr val="tx1"/>
                                    </a:solidFill>
                                    <a:effectLst/>
                                    <a:latin typeface="Cambria Math" panose="02040503050406030204" pitchFamily="18" charset="0"/>
                                    <a:ea typeface="+mn-ea"/>
                                    <a:cs typeface="+mn-cs"/>
                                  </a:rPr>
                                </m:ctrlPr>
                              </m:accPr>
                              <m:e>
                                <m:r>
                                  <a:rPr lang="en-US" sz="1200" b="0" i="1" kern="1200" dirty="0" smtClean="0">
                                    <a:solidFill>
                                      <a:schemeClr val="tx1"/>
                                    </a:solidFill>
                                    <a:effectLst/>
                                    <a:latin typeface="Cambria Math" panose="02040503050406030204" pitchFamily="18" charset="0"/>
                                    <a:ea typeface="+mn-ea"/>
                                    <a:cs typeface="+mn-cs"/>
                                  </a:rPr>
                                  <m:t>𝑌</m:t>
                                </m:r>
                              </m:e>
                            </m:acc>
                            <m:r>
                              <a:rPr lang="en-US" sz="1200" b="0" i="1" kern="1200" dirty="0" smtClean="0">
                                <a:solidFill>
                                  <a:schemeClr val="tx1"/>
                                </a:solidFill>
                                <a:effectLst/>
                                <a:latin typeface="Cambria Math" panose="02040503050406030204" pitchFamily="18" charset="0"/>
                                <a:ea typeface="+mn-ea"/>
                                <a:cs typeface="+mn-cs"/>
                              </a:rPr>
                              <m:t>)</m:t>
                            </m:r>
                          </m:e>
                          <m:sup>
                            <m:r>
                              <a:rPr lang="en-US" sz="1200" b="0" i="1" kern="1200" dirty="0" smtClean="0">
                                <a:solidFill>
                                  <a:schemeClr val="tx1"/>
                                </a:solidFill>
                                <a:effectLst/>
                                <a:latin typeface="Cambria Math" panose="02040503050406030204" pitchFamily="18" charset="0"/>
                                <a:ea typeface="+mn-ea"/>
                                <a:cs typeface="+mn-cs"/>
                              </a:rPr>
                              <m:t>2</m:t>
                            </m:r>
                          </m:sup>
                        </m:sSup>
                      </m:e>
                    </m:nary>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smtClean="0"/>
                  <a:t>The least squares line:</a:t>
                </a:r>
                <a:r>
                  <a:rPr lang="en-US" sz="900" baseline="0" dirty="0" smtClean="0"/>
                  <a:t> </a:t>
                </a:r>
                <a:endParaRPr lang="en-US" sz="900" dirty="0" smtClean="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best-fitting regression line is that line where the sum of the squared residuals, or Σ</a:t>
                </a:r>
                <a:r>
                  <a:rPr lang="en-US" sz="1200" i="1" kern="1200" dirty="0" smtClean="0">
                    <a:solidFill>
                      <a:schemeClr val="tx1"/>
                    </a:solidFill>
                    <a:effectLst/>
                    <a:latin typeface="+mn-lt"/>
                    <a:ea typeface="+mn-ea"/>
                    <a:cs typeface="+mn-cs"/>
                  </a:rPr>
                  <a:t>e</a:t>
                </a:r>
                <a:r>
                  <a:rPr lang="en-US" sz="1200" i="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is at a minimum.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Such a line is called the </a:t>
                </a:r>
                <a:r>
                  <a:rPr lang="en-US" sz="1200" b="1" kern="1200" dirty="0" smtClean="0">
                    <a:solidFill>
                      <a:schemeClr val="tx1"/>
                    </a:solidFill>
                    <a:effectLst/>
                    <a:latin typeface="+mn-lt"/>
                    <a:ea typeface="+mn-ea"/>
                    <a:cs typeface="+mn-cs"/>
                  </a:rPr>
                  <a:t>least squares line </a:t>
                </a:r>
                <a:r>
                  <a:rPr lang="en-US" sz="1200" kern="1200" dirty="0" smtClean="0">
                    <a:solidFill>
                      <a:schemeClr val="tx1"/>
                    </a:solidFill>
                    <a:effectLst/>
                    <a:latin typeface="+mn-lt"/>
                    <a:ea typeface="+mn-ea"/>
                    <a:cs typeface="+mn-cs"/>
                  </a:rPr>
                  <a:t>and the technique that produces this line is called the </a:t>
                </a:r>
                <a:r>
                  <a:rPr lang="en-US" sz="1200" b="1" kern="1200" dirty="0" smtClean="0">
                    <a:solidFill>
                      <a:schemeClr val="tx1"/>
                    </a:solidFill>
                    <a:effectLst/>
                    <a:latin typeface="+mn-lt"/>
                    <a:ea typeface="+mn-ea"/>
                    <a:cs typeface="+mn-cs"/>
                  </a:rPr>
                  <a:t>least squares method</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technique involves choosing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for the equation such that 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will have the smallest possible value.</a:t>
                </a:r>
                <a:endParaRPr lang="en-US" dirty="0" smtClean="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Satisfies Learning Objective 12.2</a:t>
                </a:r>
                <a:r>
                  <a:rPr lang="en-US" b="0" dirty="0" smtClean="0"/>
                  <a:t>: </a:t>
                </a:r>
                <a:r>
                  <a:rPr lang="en-US" sz="1200" kern="1200" dirty="0" smtClean="0">
                    <a:solidFill>
                      <a:schemeClr val="tx1"/>
                    </a:solidFill>
                    <a:effectLst/>
                    <a:latin typeface="+mn-lt"/>
                    <a:ea typeface="+mn-ea"/>
                    <a:cs typeface="+mn-cs"/>
                  </a:rPr>
                  <a:t>Construct and interpret straight-line graphs and best-fitting lines.</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smtClean="0"/>
                  <a:t>residual sum </a:t>
                </a:r>
                <a:r>
                  <a:rPr lang="en-US" dirty="0" smtClean="0"/>
                  <a:t>of </a:t>
                </a:r>
                <a:r>
                  <a:rPr lang="en-US" dirty="0" smtClean="0"/>
                  <a:t>squares (</a:t>
                </a:r>
                <a:r>
                  <a:rPr lang="en-US" sz="1200" kern="1200" dirty="0" smtClean="0">
                    <a:solidFill>
                      <a:schemeClr val="tx1"/>
                    </a:solidFill>
                    <a:effectLst/>
                    <a:latin typeface="+mn-lt"/>
                    <a:ea typeface="+mn-ea"/>
                    <a:cs typeface="+mn-cs"/>
                  </a:rPr>
                  <a:t>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dirty="0" smtClean="0"/>
                  <a:t>):</a:t>
                </a:r>
                <a:r>
                  <a:rPr lang="en-US" baseline="0" dirty="0" smtClean="0"/>
                  <a:t> </a:t>
                </a:r>
                <a:r>
                  <a:rPr lang="en-US" sz="1200" kern="1200" dirty="0" smtClean="0">
                    <a:solidFill>
                      <a:schemeClr val="tx1"/>
                    </a:solidFill>
                    <a:effectLst/>
                    <a:latin typeface="+mn-lt"/>
                    <a:ea typeface="+mn-ea"/>
                    <a:cs typeface="+mn-cs"/>
                  </a:rPr>
                  <a:t>Statisticians prefer to work with the third method:</a:t>
                </a:r>
                <a:r>
                  <a:rPr lang="en-US" sz="1200" kern="1200" baseline="0" dirty="0" smtClean="0">
                    <a:solidFill>
                      <a:schemeClr val="tx1"/>
                    </a:solidFill>
                    <a:effectLst/>
                    <a:latin typeface="+mn-lt"/>
                    <a:ea typeface="+mn-ea"/>
                    <a:cs typeface="+mn-cs"/>
                  </a:rPr>
                  <a:t> S</a:t>
                </a:r>
                <a:r>
                  <a:rPr lang="en-US" sz="1200" kern="1200" dirty="0" smtClean="0">
                    <a:solidFill>
                      <a:schemeClr val="tx1"/>
                    </a:solidFill>
                    <a:effectLst/>
                    <a:latin typeface="+mn-lt"/>
                    <a:ea typeface="+mn-ea"/>
                    <a:cs typeface="+mn-cs"/>
                  </a:rPr>
                  <a:t>quaring and summing the residuals over all observations. The result is the residual sum of squares, or 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Symbolically, 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is expressed as:</a:t>
                </a:r>
                <a:r>
                  <a:rPr lang="en-US" sz="1200" kern="1200" baseline="0" dirty="0" smtClean="0">
                    <a:solidFill>
                      <a:schemeClr val="tx1"/>
                    </a:solidFill>
                    <a:effectLst/>
                    <a:latin typeface="+mn-lt"/>
                    <a:ea typeface="+mn-ea"/>
                    <a:cs typeface="+mn-cs"/>
                  </a:rPr>
                  <a:t> </a:t>
                </a:r>
                <a:r>
                  <a:rPr lang="en-US" sz="1200" i="0" kern="1200" smtClean="0">
                    <a:solidFill>
                      <a:schemeClr val="tx1"/>
                    </a:solidFill>
                    <a:effectLst/>
                    <a:latin typeface="Cambria Math"/>
                    <a:ea typeface="+mn-ea"/>
                    <a:cs typeface="+mn-cs"/>
                  </a:rPr>
                  <a:t>∑</a:t>
                </a:r>
                <a:r>
                  <a:rPr lang="en-US" sz="1200" b="0" i="0" kern="1200" smtClean="0">
                    <a:solidFill>
                      <a:schemeClr val="tx1"/>
                    </a:solidFill>
                    <a:effectLst/>
                    <a:latin typeface="Cambria Math"/>
                    <a:ea typeface="+mn-ea"/>
                    <a:cs typeface="+mn-cs"/>
                  </a:rPr>
                  <a:t>▒</a:t>
                </a:r>
                <a:r>
                  <a:rPr lang="en-US" sz="1200" b="0" i="0" kern="1200" smtClean="0">
                    <a:solidFill>
                      <a:schemeClr val="tx1"/>
                    </a:solidFill>
                    <a:effectLst/>
                    <a:latin typeface="Cambria Math" panose="02040503050406030204" pitchFamily="18" charset="0"/>
                    <a:ea typeface="+mn-ea"/>
                    <a:cs typeface="+mn-cs"/>
                  </a:rPr>
                  <a:t>𝑒</a:t>
                </a:r>
                <a:r>
                  <a:rPr lang="en-US" sz="1200" b="0" i="0" kern="1200" smtClean="0">
                    <a:solidFill>
                      <a:schemeClr val="tx1"/>
                    </a:solidFill>
                    <a:effectLst/>
                    <a:latin typeface="Cambria Math"/>
                    <a:ea typeface="+mn-ea"/>
                    <a:cs typeface="+mn-cs"/>
                  </a:rPr>
                  <a:t>^</a:t>
                </a:r>
                <a:r>
                  <a:rPr lang="en-US" sz="1200" b="0" i="0" kern="1200" smtClean="0">
                    <a:solidFill>
                      <a:schemeClr val="tx1"/>
                    </a:solidFill>
                    <a:effectLst/>
                    <a:latin typeface="Cambria Math" panose="02040503050406030204" pitchFamily="18" charset="0"/>
                    <a:ea typeface="+mn-ea"/>
                    <a:cs typeface="+mn-cs"/>
                  </a:rPr>
                  <a:t>2</a:t>
                </a:r>
                <a:r>
                  <a:rPr lang="en-US" sz="1200" b="0" i="0" kern="1200" smtClean="0">
                    <a:solidFill>
                      <a:schemeClr val="tx1"/>
                    </a:solidFill>
                    <a:effectLst/>
                    <a:latin typeface="Cambria Math"/>
                    <a:ea typeface="+mn-ea"/>
                    <a:cs typeface="+mn-cs"/>
                  </a:rPr>
                  <a:t> </a:t>
                </a:r>
                <a:r>
                  <a:rPr lang="en-IN" sz="1200" kern="1200" dirty="0" smtClean="0">
                    <a:solidFill>
                      <a:schemeClr val="tx1"/>
                    </a:solidFill>
                    <a:effectLst/>
                    <a:latin typeface="+mn-lt"/>
                    <a:ea typeface="+mn-ea"/>
                    <a:cs typeface="+mn-cs"/>
                  </a:rPr>
                  <a:t>=</a:t>
                </a:r>
                <a:r>
                  <a:rPr lang="en-IN" sz="1200" i="0" kern="1200" dirty="0" smtClean="0">
                    <a:solidFill>
                      <a:schemeClr val="tx1"/>
                    </a:solidFill>
                    <a:effectLst/>
                    <a:latin typeface="Cambria Math"/>
                    <a:ea typeface="+mn-ea"/>
                    <a:cs typeface="+mn-cs"/>
                  </a:rPr>
                  <a:t>∑</a:t>
                </a:r>
                <a:r>
                  <a:rPr lang="en-US" sz="1200" b="0" i="0" kern="1200" dirty="0" smtClean="0">
                    <a:solidFill>
                      <a:schemeClr val="tx1"/>
                    </a:solidFill>
                    <a:effectLst/>
                    <a:latin typeface="Cambria Math"/>
                    <a:ea typeface="+mn-ea"/>
                    <a:cs typeface="+mn-cs"/>
                  </a:rPr>
                  <a:t>▒〖</a:t>
                </a:r>
                <a:r>
                  <a:rPr lang="en-US" sz="1200" b="0" i="0" kern="1200" dirty="0" smtClean="0">
                    <a:solidFill>
                      <a:schemeClr val="tx1"/>
                    </a:solidFill>
                    <a:effectLst/>
                    <a:latin typeface="Cambria Math" panose="02040503050406030204" pitchFamily="18" charset="0"/>
                    <a:ea typeface="+mn-ea"/>
                    <a:cs typeface="+mn-cs"/>
                  </a:rPr>
                  <a:t>(𝑌−𝑌</a:t>
                </a:r>
                <a:r>
                  <a:rPr lang="en-US" sz="1200" b="0" i="0" kern="1200" dirty="0" smtClean="0">
                    <a:solidFill>
                      <a:schemeClr val="tx1"/>
                    </a:solidFill>
                    <a:effectLst/>
                    <a:latin typeface="Cambria Math"/>
                    <a:ea typeface="+mn-ea"/>
                    <a:cs typeface="+mn-cs"/>
                  </a:rPr>
                  <a:t> ̂</a:t>
                </a:r>
                <a:r>
                  <a:rPr lang="en-US" sz="1200" b="0" i="0" kern="1200" dirty="0" smtClean="0">
                    <a:solidFill>
                      <a:schemeClr val="tx1"/>
                    </a:solidFill>
                    <a:effectLst/>
                    <a:latin typeface="Cambria Math" panose="02040503050406030204" pitchFamily="18" charset="0"/>
                    <a:ea typeface="+mn-ea"/>
                    <a:cs typeface="+mn-cs"/>
                  </a:rPr>
                  <a:t>)</a:t>
                </a:r>
                <a:r>
                  <a:rPr lang="en-US" sz="1200" b="0" i="0" kern="1200" dirty="0" smtClean="0">
                    <a:solidFill>
                      <a:schemeClr val="tx1"/>
                    </a:solidFill>
                    <a:effectLst/>
                    <a:latin typeface="Cambria Math"/>
                    <a:ea typeface="+mn-ea"/>
                    <a:cs typeface="+mn-cs"/>
                  </a:rPr>
                  <a:t>〗^</a:t>
                </a:r>
                <a:r>
                  <a:rPr lang="en-US" sz="1200" b="0" i="0" kern="1200" dirty="0" smtClean="0">
                    <a:solidFill>
                      <a:schemeClr val="tx1"/>
                    </a:solidFill>
                    <a:effectLst/>
                    <a:latin typeface="Cambria Math" panose="02040503050406030204" pitchFamily="18" charset="0"/>
                    <a:ea typeface="+mn-ea"/>
                    <a:cs typeface="+mn-cs"/>
                  </a:rPr>
                  <a:t>2</a:t>
                </a:r>
                <a:r>
                  <a:rPr lang="en-US" sz="1200" b="0" i="0" kern="1200" dirty="0" smtClean="0">
                    <a:solidFill>
                      <a:schemeClr val="tx1"/>
                    </a:solidFill>
                    <a:effectLst/>
                    <a:latin typeface="Cambria Math"/>
                    <a:ea typeface="+mn-ea"/>
                    <a:cs typeface="+mn-cs"/>
                  </a:rPr>
                  <a:t> </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smtClean="0"/>
                  <a:t>The </a:t>
                </a:r>
                <a:r>
                  <a:rPr lang="en-US" sz="900" dirty="0" smtClean="0"/>
                  <a:t>least squares line</a:t>
                </a:r>
                <a:r>
                  <a:rPr lang="en-US" sz="900" dirty="0" smtClean="0"/>
                  <a:t>:</a:t>
                </a:r>
                <a:r>
                  <a:rPr lang="en-US" sz="900" baseline="0" dirty="0" smtClean="0"/>
                  <a:t> </a:t>
                </a:r>
                <a:endParaRPr lang="en-US" sz="900" dirty="0" smtClean="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best-fitting regression line is that line where the sum of the squared residuals, or Σ</a:t>
                </a:r>
                <a:r>
                  <a:rPr lang="en-US" sz="1200" i="1" kern="1200" dirty="0" smtClean="0">
                    <a:solidFill>
                      <a:schemeClr val="tx1"/>
                    </a:solidFill>
                    <a:effectLst/>
                    <a:latin typeface="+mn-lt"/>
                    <a:ea typeface="+mn-ea"/>
                    <a:cs typeface="+mn-cs"/>
                  </a:rPr>
                  <a:t>e</a:t>
                </a:r>
                <a:r>
                  <a:rPr lang="en-US" sz="1200" i="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is at a minimum.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Such a line is called the </a:t>
                </a:r>
                <a:r>
                  <a:rPr lang="en-US" sz="1200" b="1" kern="1200" dirty="0" smtClean="0">
                    <a:solidFill>
                      <a:schemeClr val="tx1"/>
                    </a:solidFill>
                    <a:effectLst/>
                    <a:latin typeface="+mn-lt"/>
                    <a:ea typeface="+mn-ea"/>
                    <a:cs typeface="+mn-cs"/>
                  </a:rPr>
                  <a:t>least squares line </a:t>
                </a:r>
                <a:r>
                  <a:rPr lang="en-US" sz="1200" kern="1200" dirty="0" smtClean="0">
                    <a:solidFill>
                      <a:schemeClr val="tx1"/>
                    </a:solidFill>
                    <a:effectLst/>
                    <a:latin typeface="+mn-lt"/>
                    <a:ea typeface="+mn-ea"/>
                    <a:cs typeface="+mn-cs"/>
                  </a:rPr>
                  <a:t>and the technique that produces this line is called the </a:t>
                </a:r>
                <a:r>
                  <a:rPr lang="en-US" sz="1200" b="1" kern="1200" dirty="0" smtClean="0">
                    <a:solidFill>
                      <a:schemeClr val="tx1"/>
                    </a:solidFill>
                    <a:effectLst/>
                    <a:latin typeface="+mn-lt"/>
                    <a:ea typeface="+mn-ea"/>
                    <a:cs typeface="+mn-cs"/>
                  </a:rPr>
                  <a:t>least squares method</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technique involves choosing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for the equation such that </a:t>
                </a:r>
                <a:r>
                  <a:rPr lang="en-US" sz="1200" kern="1200" dirty="0" smtClean="0">
                    <a:solidFill>
                      <a:schemeClr val="tx1"/>
                    </a:solidFill>
                    <a:effectLst/>
                    <a:latin typeface="+mn-lt"/>
                    <a:ea typeface="+mn-ea"/>
                    <a:cs typeface="+mn-cs"/>
                  </a:rPr>
                  <a:t>Σ</a:t>
                </a:r>
                <a:r>
                  <a:rPr lang="en-US" sz="1200" i="1" kern="1200" dirty="0" smtClean="0">
                    <a:solidFill>
                      <a:schemeClr val="tx1"/>
                    </a:solidFill>
                    <a:effectLst/>
                    <a:latin typeface="+mn-lt"/>
                    <a:ea typeface="+mn-ea"/>
                    <a:cs typeface="+mn-cs"/>
                  </a:rPr>
                  <a:t>e</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will have the smallest possible value.</a:t>
                </a: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847499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12.3: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kern="1200" dirty="0" smtClean="0">
                  <a:solidFill>
                    <a:schemeClr val="tx1"/>
                  </a:solidFill>
                  <a:effectLst/>
                  <a:latin typeface="+mn-lt"/>
                  <a:ea typeface="+mn-ea"/>
                  <a:cs typeface="+mn-cs"/>
                </a:endParaRPr>
              </a:p>
              <a:p>
                <a:endParaRPr lang="en-US" dirty="0" smtClean="0"/>
              </a:p>
              <a:p>
                <a:r>
                  <a:rPr lang="en-US" dirty="0" smtClean="0"/>
                  <a:t>Formula:</a:t>
                </a:r>
                <a:r>
                  <a:rPr lang="en-US" baseline="0" dirty="0" smtClean="0"/>
                  <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o figure out the values of </a:t>
                </a:r>
                <a:r>
                  <a:rPr lang="en-US" sz="1200" i="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in a way that minimizes </a:t>
                </a:r>
                <a14:m>
                  <m:oMath xmlns:m="http://schemas.openxmlformats.org/officeDocument/2006/math">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𝑒</m:t>
                            </m:r>
                          </m:e>
                          <m:sup>
                            <m:r>
                              <a:rPr lang="en-US" sz="1200" i="1" kern="1200">
                                <a:solidFill>
                                  <a:schemeClr val="tx1"/>
                                </a:solidFill>
                                <a:effectLst/>
                                <a:latin typeface="Cambria Math" panose="02040503050406030204" pitchFamily="18" charset="0"/>
                                <a:ea typeface="+mn-ea"/>
                                <a:cs typeface="+mn-cs"/>
                              </a:rPr>
                              <m:t>2</m:t>
                            </m:r>
                          </m:sup>
                        </m:sSup>
                      </m:e>
                    </m:nary>
                  </m:oMath>
                </a14:m>
                <a:r>
                  <a:rPr lang="en-US" sz="1200" kern="1200" dirty="0">
                    <a:solidFill>
                      <a:schemeClr val="tx1"/>
                    </a:solidFill>
                    <a:effectLst/>
                    <a:latin typeface="+mn-lt"/>
                    <a:ea typeface="+mn-ea"/>
                    <a:cs typeface="+mn-cs"/>
                  </a:rPr>
                  <a:t>, we need to apply the following formulas:</a:t>
                </a:r>
                <a:endParaRPr lang="en-IN" sz="1200" kern="1200" dirty="0">
                  <a:solidFill>
                    <a:schemeClr val="tx1"/>
                  </a:solidFill>
                  <a:effectLst/>
                  <a:latin typeface="+mn-lt"/>
                  <a:ea typeface="+mn-ea"/>
                  <a:cs typeface="+mn-cs"/>
                </a:endParaRPr>
              </a:p>
              <a:p>
                <a14:m>
                  <m:oMath xmlns:m="http://schemas.openxmlformats.org/officeDocument/2006/math">
                    <m:r>
                      <a:rPr lang="en-US" sz="1200" i="1" kern="1200">
                        <a:solidFill>
                          <a:schemeClr val="tx1"/>
                        </a:solidFill>
                        <a:effectLst/>
                        <a:latin typeface="Cambria Math" panose="02040503050406030204" pitchFamily="18" charset="0"/>
                        <a:ea typeface="+mn-ea"/>
                        <a:cs typeface="+mn-cs"/>
                      </a:rPr>
                      <m:t>𝑏</m:t>
                    </m:r>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𝑋𝑌</m:t>
                            </m:r>
                          </m:sub>
                        </m:sSub>
                      </m:num>
                      <m:den>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m:t>
                            </m:r>
                          </m:sub>
                          <m:sup>
                            <m:r>
                              <a:rPr lang="en-US" sz="1200" kern="1200">
                                <a:solidFill>
                                  <a:schemeClr val="tx1"/>
                                </a:solidFill>
                                <a:effectLst/>
                                <a:latin typeface="Cambria Math" panose="02040503050406030204" pitchFamily="18" charset="0"/>
                                <a:ea typeface="+mn-ea"/>
                                <a:cs typeface="+mn-cs"/>
                              </a:rPr>
                              <m:t>2</m:t>
                            </m:r>
                          </m:sup>
                        </m:sSubSup>
                      </m:den>
                    </m:f>
                    <m:r>
                      <a:rPr lang="en-US" sz="1200" b="0" i="0" kern="1200" smtClean="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𝑎</m:t>
                    </m:r>
                    <m:r>
                      <a:rPr lang="en-US" sz="1200"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𝑏</m:t>
                    </m:r>
                    <m:d>
                      <m:dPr>
                        <m:ctrlPr>
                          <a:rPr lang="en-IN" sz="1200" i="1" kern="1200">
                            <a:solidFill>
                              <a:schemeClr val="tx1"/>
                            </a:solidFill>
                            <a:effectLst/>
                            <a:latin typeface="Cambria Math" panose="02040503050406030204" pitchFamily="18" charset="0"/>
                            <a:ea typeface="+mn-ea"/>
                            <a:cs typeface="+mn-cs"/>
                          </a:rPr>
                        </m:ctrlPr>
                      </m:dPr>
                      <m:e>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𝑋</m:t>
                            </m:r>
                          </m:e>
                        </m:acc>
                      </m:e>
                    </m:d>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𝑋𝑌</m:t>
                        </m:r>
                      </m:sub>
                    </m:sSub>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covariance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14:m>
                  <m:oMath xmlns:m="http://schemas.openxmlformats.org/officeDocument/2006/math">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m:t>
                        </m:r>
                      </m:sub>
                      <m:sup>
                        <m:r>
                          <a:rPr lang="en-US" sz="1200" i="1" kern="1200">
                            <a:solidFill>
                              <a:schemeClr val="tx1"/>
                            </a:solidFill>
                            <a:effectLst/>
                            <a:latin typeface="Cambria Math" panose="02040503050406030204" pitchFamily="18" charset="0"/>
                            <a:ea typeface="+mn-ea"/>
                            <a:cs typeface="+mn-cs"/>
                          </a:rPr>
                          <m:t>2</m:t>
                        </m:r>
                      </m:sup>
                    </m:sSubSup>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variance of </a:t>
                </a:r>
                <a:r>
                  <a:rPr lang="en-US" sz="1200" i="1" kern="1200" dirty="0" smtClean="0">
                    <a:solidFill>
                      <a:schemeClr val="tx1"/>
                    </a:solidFill>
                    <a:effectLst/>
                    <a:latin typeface="+mn-lt"/>
                    <a:ea typeface="+mn-ea"/>
                    <a:cs typeface="+mn-cs"/>
                  </a:rPr>
                  <a:t>X</a:t>
                </a:r>
                <a:r>
                  <a:rPr lang="en-US" sz="1200" i="0" kern="1200" dirty="0" smtClean="0">
                    <a:solidFill>
                      <a:schemeClr val="tx1"/>
                    </a:solidFill>
                    <a:effectLst/>
                    <a:latin typeface="+mn-lt"/>
                    <a:ea typeface="+mn-ea"/>
                    <a:cs typeface="+mn-cs"/>
                  </a:rPr>
                  <a: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mean of </a:t>
                </a:r>
                <a:r>
                  <a:rPr lang="en-US" sz="1200" i="1" kern="1200" dirty="0" smtClean="0">
                    <a:solidFill>
                      <a:schemeClr val="tx1"/>
                    </a:solidFill>
                    <a:effectLst/>
                    <a:latin typeface="+mn-lt"/>
                    <a:ea typeface="+mn-ea"/>
                    <a:cs typeface="+mn-cs"/>
                  </a:rPr>
                  <a:t>Y</a:t>
                </a:r>
                <a:r>
                  <a:rPr lang="en-US" sz="1200" i="0" kern="1200" dirty="0" smtClean="0">
                    <a:solidFill>
                      <a:schemeClr val="tx1"/>
                    </a:solidFill>
                    <a:effectLst/>
                    <a:latin typeface="+mn-lt"/>
                    <a:ea typeface="+mn-ea"/>
                    <a:cs typeface="+mn-cs"/>
                  </a:rPr>
                  <a: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𝑋</m:t>
                        </m:r>
                      </m:e>
                    </m:acc>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mean of </a:t>
                </a:r>
                <a:r>
                  <a:rPr lang="en-US" sz="1200" i="1" kern="1200" dirty="0" smtClean="0">
                    <a:solidFill>
                      <a:schemeClr val="tx1"/>
                    </a:solidFill>
                    <a:effectLst/>
                    <a:latin typeface="+mn-lt"/>
                    <a:ea typeface="+mn-ea"/>
                    <a:cs typeface="+mn-cs"/>
                  </a:rPr>
                  <a:t>X</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 a </a:t>
                </a:r>
                <a:r>
                  <a:rPr lang="en-US" sz="1200" kern="1200" dirty="0" smtClean="0">
                    <a:solidFill>
                      <a:schemeClr val="tx1"/>
                    </a:solidFill>
                    <a:effectLst/>
                    <a:latin typeface="+mn-lt"/>
                    <a:ea typeface="+mn-ea"/>
                    <a:cs typeface="+mn-cs"/>
                  </a:rPr>
                  <a:t>is the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-intercept, </a:t>
                </a:r>
                <a:r>
                  <a:rPr lang="en-US" sz="1200" i="1" kern="1200" dirty="0" smtClean="0">
                    <a:solidFill>
                      <a:schemeClr val="tx1"/>
                    </a:solidFill>
                    <a:effectLst/>
                    <a:latin typeface="+mn-lt"/>
                    <a:ea typeface="+mn-ea"/>
                    <a:cs typeface="+mn-cs"/>
                  </a:rPr>
                  <a:t>b</a:t>
                </a:r>
                <a14:m>
                  <m:oMath xmlns:m="http://schemas.openxmlformats.org/officeDocument/2006/math">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 the slope of the line.</a:t>
                </a:r>
                <a:endParaRPr lang="en-IN" sz="1200"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r>
                  <a:rPr lang="en-US" dirty="0" smtClean="0"/>
                  <a:t>Variance of variable </a:t>
                </a:r>
                <a:r>
                  <a:rPr lang="en-US" i="1" dirty="0" smtClean="0"/>
                  <a:t>X</a:t>
                </a:r>
                <a:r>
                  <a:rPr lang="en-US" dirty="0" smtClean="0"/>
                  <a:t>:</a:t>
                </a:r>
                <a:r>
                  <a:rPr lang="en-IN" sz="1200" kern="1200" baseline="0" dirty="0" smtClean="0">
                    <a:solidFill>
                      <a:schemeClr val="tx1"/>
                    </a:solidFill>
                    <a:effectLst/>
                    <a:latin typeface="+mn-lt"/>
                    <a:ea typeface="+mn-ea"/>
                    <a:cs typeface="+mn-cs"/>
                  </a:rPr>
                  <a:t> </a:t>
                </a: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Variance</m:t>
                    </m:r>
                    <m:r>
                      <a:rPr lang="en-US" sz="1200" kern="1200">
                        <a:solidFill>
                          <a:schemeClr val="tx1"/>
                        </a:solidFill>
                        <a:effectLst/>
                        <a:latin typeface="Cambria Math" panose="02040503050406030204" pitchFamily="18" charset="0"/>
                        <a:ea typeface="+mn-ea"/>
                        <a:cs typeface="+mn-cs"/>
                      </a:rPr>
                      <m:t> </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e>
                    </m:d>
                    <m:r>
                      <a:rPr lang="en-US" sz="1200" kern="1200">
                        <a:solidFill>
                          <a:schemeClr val="tx1"/>
                        </a:solidFill>
                        <a:effectLst/>
                        <a:latin typeface="Cambria Math" panose="02040503050406030204" pitchFamily="18" charset="0"/>
                        <a:ea typeface="+mn-ea"/>
                        <a:cs typeface="+mn-cs"/>
                      </a:rPr>
                      <m:t>=</m:t>
                    </m:r>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m:t>
                        </m:r>
                      </m:sub>
                      <m:sup>
                        <m:r>
                          <a:rPr lang="en-US" sz="1200" kern="1200">
                            <a:solidFill>
                              <a:schemeClr val="tx1"/>
                            </a:solidFill>
                            <a:effectLst/>
                            <a:latin typeface="Cambria Math" panose="02040503050406030204" pitchFamily="18" charset="0"/>
                            <a:ea typeface="+mn-ea"/>
                            <a:cs typeface="+mn-cs"/>
                          </a:rPr>
                          <m:t>2</m:t>
                        </m:r>
                      </m:sup>
                    </m:sSubSup>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𝑋</m:t>
                                        </m:r>
                                      </m:e>
                                    </m:acc>
                                  </m:e>
                                </m:d>
                              </m:e>
                              <m:sup>
                                <m:r>
                                  <a:rPr lang="en-US" sz="1200" kern="1200">
                                    <a:solidFill>
                                      <a:schemeClr val="tx1"/>
                                    </a:solidFill>
                                    <a:effectLst/>
                                    <a:latin typeface="Cambria Math" panose="02040503050406030204" pitchFamily="18" charset="0"/>
                                    <a:ea typeface="+mn-ea"/>
                                    <a:cs typeface="+mn-cs"/>
                                  </a:rPr>
                                  <m:t>2</m:t>
                                </m:r>
                              </m:sup>
                            </m:sSup>
                          </m:e>
                        </m:nary>
                      </m:num>
                      <m:den>
                        <m:r>
                          <a:rPr lang="en-US" sz="1200" i="1" kern="1200">
                            <a:solidFill>
                              <a:schemeClr val="tx1"/>
                            </a:solidFill>
                            <a:effectLst/>
                            <a:latin typeface="Cambria Math" panose="02040503050406030204" pitchFamily="18" charset="0"/>
                            <a:ea typeface="+mn-ea"/>
                            <a:cs typeface="+mn-cs"/>
                          </a:rPr>
                          <m:t>𝑁</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m:t>
                        </m:r>
                      </m:den>
                    </m:f>
                    <m:r>
                      <a:rPr lang="en-US" sz="1200" b="0" i="0"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The denominator for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is the variance of the variable </a:t>
                </a:r>
                <a:r>
                  <a:rPr lang="en-US" sz="1200" i="1" kern="1200" dirty="0" smtClean="0">
                    <a:solidFill>
                      <a:schemeClr val="tx1"/>
                    </a:solidFill>
                    <a:effectLst/>
                    <a:latin typeface="+mn-lt"/>
                    <a:ea typeface="+mn-ea"/>
                    <a:cs typeface="+mn-cs"/>
                  </a:rPr>
                  <a:t>X.</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Choice>
        <mc:Fallback xmlns="">
          <p:sp>
            <p:nvSpPr>
              <p:cNvPr id="3" name="Notes Placeholder 2"/>
              <p:cNvSpPr>
                <a:spLocks noGrp="1"/>
              </p:cNvSpPr>
              <p:nvPr>
                <p:ph type="body" idx="1"/>
              </p:nvPr>
            </p:nvSpPr>
            <p:spPr/>
            <p:txBody>
              <a:bodyPr/>
              <a:lstStyle/>
              <a:p>
                <a:pPr lvl="0"/>
                <a:r>
                  <a:rPr lang="en-US" b="0" dirty="0" smtClean="0"/>
                  <a:t>Satisfies Learning Objective 12.3</a:t>
                </a:r>
                <a:r>
                  <a:rPr lang="en-US" b="0" dirty="0" smtClean="0"/>
                  <a:t>: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kern="1200" dirty="0" smtClean="0">
                  <a:solidFill>
                    <a:schemeClr val="tx1"/>
                  </a:solidFill>
                  <a:effectLst/>
                  <a:latin typeface="+mn-lt"/>
                  <a:ea typeface="+mn-ea"/>
                  <a:cs typeface="+mn-cs"/>
                </a:endParaRPr>
              </a:p>
              <a:p>
                <a:endParaRPr lang="en-US" dirty="0" smtClean="0"/>
              </a:p>
              <a:p>
                <a:r>
                  <a:rPr lang="en-US" dirty="0" smtClean="0"/>
                  <a:t>Formula:</a:t>
                </a:r>
                <a:r>
                  <a:rPr lang="en-US" baseline="0" dirty="0" smtClean="0"/>
                  <a:t>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o figure out the values of </a:t>
                </a:r>
                <a:r>
                  <a:rPr lang="en-US" sz="1200" i="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in a way that minimizes </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𝑒</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we need to apply the following formulas:</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𝑏=𝑠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b="0" i="0" kern="1200" smtClean="0">
                    <a:solidFill>
                      <a:schemeClr val="tx1"/>
                    </a:solidFill>
                    <a:effectLst/>
                    <a:latin typeface="Cambria Math" panose="02040503050406030204" pitchFamily="18" charset="0"/>
                    <a:ea typeface="+mn-ea"/>
                    <a:cs typeface="+mn-cs"/>
                  </a:rPr>
                  <a:t>; </a:t>
                </a:r>
                <a:r>
                  <a:rPr lang="en-US" sz="1200" i="0" kern="1200">
                    <a:solidFill>
                      <a:schemeClr val="tx1"/>
                    </a:solidFill>
                    <a:effectLst/>
                    <a:latin typeface="Cambria Math" panose="02040503050406030204" pitchFamily="18" charset="0"/>
                    <a:ea typeface="+mn-ea"/>
                    <a:cs typeface="+mn-cs"/>
                  </a:rPr>
                  <a:t>𝑎=𝑌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−𝑏</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covariance of </a:t>
                </a:r>
                <a:r>
                  <a:rPr lang="en-US" sz="1200" i="1" kern="1200" dirty="0">
                    <a:solidFill>
                      <a:schemeClr val="tx1"/>
                    </a:solidFill>
                    <a:effectLst/>
                    <a:latin typeface="+mn-lt"/>
                    <a:ea typeface="+mn-ea"/>
                    <a:cs typeface="+mn-cs"/>
                  </a:rPr>
                  <a:t>X </a:t>
                </a:r>
                <a:r>
                  <a:rPr lang="en-US" sz="1200" kern="1200" dirty="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variance of </a:t>
                </a:r>
                <a:r>
                  <a:rPr lang="en-US" sz="1200" i="1" kern="1200" dirty="0" smtClean="0">
                    <a:solidFill>
                      <a:schemeClr val="tx1"/>
                    </a:solidFill>
                    <a:effectLst/>
                    <a:latin typeface="+mn-lt"/>
                    <a:ea typeface="+mn-ea"/>
                    <a:cs typeface="+mn-cs"/>
                  </a:rPr>
                  <a:t>X</a:t>
                </a:r>
                <a:r>
                  <a:rPr lang="en-US" sz="1200" i="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mean of </a:t>
                </a:r>
                <a:r>
                  <a:rPr lang="en-US" sz="1200" i="1" kern="1200" dirty="0" smtClean="0">
                    <a:solidFill>
                      <a:schemeClr val="tx1"/>
                    </a:solidFill>
                    <a:effectLst/>
                    <a:latin typeface="+mn-lt"/>
                    <a:ea typeface="+mn-ea"/>
                    <a:cs typeface="+mn-cs"/>
                  </a:rPr>
                  <a:t>Y</a:t>
                </a:r>
                <a:r>
                  <a:rPr lang="en-US" sz="1200" i="0" kern="120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𝑋</a:t>
                </a:r>
                <a:r>
                  <a:rPr lang="en-IN" sz="1200" i="0" kern="1200">
                    <a:solidFill>
                      <a:schemeClr val="tx1"/>
                    </a:solidFill>
                    <a:effectLst/>
                    <a:latin typeface="Cambria Math"/>
                    <a:ea typeface="+mn-ea"/>
                    <a:cs typeface="+mn-cs"/>
                  </a:rPr>
                  <a:t> ̅</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a:t>
                </a:r>
                <a:r>
                  <a:rPr lang="en-US" sz="1200" kern="1200" dirty="0">
                    <a:solidFill>
                      <a:schemeClr val="tx1"/>
                    </a:solidFill>
                    <a:effectLst/>
                    <a:latin typeface="+mn-lt"/>
                    <a:ea typeface="+mn-ea"/>
                    <a:cs typeface="+mn-cs"/>
                  </a:rPr>
                  <a:t> the mean of </a:t>
                </a:r>
                <a:r>
                  <a:rPr lang="en-US" sz="1200" i="1" kern="1200" dirty="0" smtClean="0">
                    <a:solidFill>
                      <a:schemeClr val="tx1"/>
                    </a:solidFill>
                    <a:effectLst/>
                    <a:latin typeface="+mn-lt"/>
                    <a:ea typeface="+mn-ea"/>
                    <a:cs typeface="+mn-cs"/>
                  </a:rPr>
                  <a:t>X</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 a </a:t>
                </a:r>
                <a:r>
                  <a:rPr lang="en-US" sz="1200" kern="1200" dirty="0" smtClean="0">
                    <a:solidFill>
                      <a:schemeClr val="tx1"/>
                    </a:solidFill>
                    <a:effectLst/>
                    <a:latin typeface="+mn-lt"/>
                    <a:ea typeface="+mn-ea"/>
                    <a:cs typeface="+mn-cs"/>
                  </a:rPr>
                  <a:t>is </a:t>
                </a:r>
                <a:r>
                  <a:rPr lang="en-US" sz="1200" kern="1200" dirty="0" smtClean="0">
                    <a:solidFill>
                      <a:schemeClr val="tx1"/>
                    </a:solidFill>
                    <a:effectLst/>
                    <a:latin typeface="+mn-lt"/>
                    <a:ea typeface="+mn-ea"/>
                    <a:cs typeface="+mn-cs"/>
                  </a:rPr>
                  <a:t>the </a:t>
                </a:r>
                <a:r>
                  <a:rPr lang="en-US" sz="1200" i="1" kern="1200" dirty="0" smtClean="0">
                    <a:solidFill>
                      <a:schemeClr val="tx1"/>
                    </a:solidFill>
                    <a:effectLst/>
                    <a:latin typeface="+mn-lt"/>
                    <a:ea typeface="+mn-ea"/>
                    <a:cs typeface="+mn-cs"/>
                  </a:rPr>
                  <a:t>Y</a:t>
                </a:r>
                <a:r>
                  <a:rPr lang="en-US" sz="1200" kern="1200" dirty="0" smtClean="0">
                    <a:solidFill>
                      <a:schemeClr val="tx1"/>
                    </a:solidFill>
                    <a:effectLst/>
                    <a:latin typeface="+mn-lt"/>
                    <a:ea typeface="+mn-ea"/>
                    <a:cs typeface="+mn-cs"/>
                  </a:rPr>
                  <a:t>-intercept, </a:t>
                </a:r>
                <a:r>
                  <a:rPr lang="en-US" sz="1200" i="1" kern="1200" dirty="0" smtClean="0">
                    <a:solidFill>
                      <a:schemeClr val="tx1"/>
                    </a:solidFill>
                    <a:effectLst/>
                    <a:latin typeface="+mn-lt"/>
                    <a:ea typeface="+mn-ea"/>
                    <a:cs typeface="+mn-cs"/>
                  </a:rPr>
                  <a:t>b</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 the slope of the line.</a:t>
                </a:r>
                <a:endParaRPr lang="en-IN" sz="1200"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r>
                  <a:rPr lang="en-US" dirty="0" smtClean="0"/>
                  <a:t>Variance of variable </a:t>
                </a:r>
                <a:r>
                  <a:rPr lang="en-US" i="1" dirty="0" smtClean="0"/>
                  <a:t>X</a:t>
                </a:r>
                <a:r>
                  <a:rPr lang="en-US" dirty="0" smtClean="0"/>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Variance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𝑋−𝑋</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𝑁−1</a:t>
                </a:r>
                <a:r>
                  <a:rPr lang="en-IN" sz="1200" i="0" kern="1200">
                    <a:solidFill>
                      <a:schemeClr val="tx1"/>
                    </a:solidFill>
                    <a:effectLst/>
                    <a:latin typeface="Cambria Math"/>
                    <a:ea typeface="+mn-ea"/>
                    <a:cs typeface="+mn-cs"/>
                  </a:rPr>
                  <a:t>)</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The denominator for </a:t>
                </a:r>
                <a:r>
                  <a:rPr lang="en-US" sz="1200" i="1" kern="1200" dirty="0" smtClean="0">
                    <a:solidFill>
                      <a:schemeClr val="tx1"/>
                    </a:solidFill>
                    <a:effectLst/>
                    <a:latin typeface="+mn-lt"/>
                    <a:ea typeface="+mn-ea"/>
                    <a:cs typeface="+mn-cs"/>
                  </a:rPr>
                  <a:t>b </a:t>
                </a:r>
                <a:r>
                  <a:rPr lang="en-US" sz="1200" kern="1200" dirty="0" smtClean="0">
                    <a:solidFill>
                      <a:schemeClr val="tx1"/>
                    </a:solidFill>
                    <a:effectLst/>
                    <a:latin typeface="+mn-lt"/>
                    <a:ea typeface="+mn-ea"/>
                    <a:cs typeface="+mn-cs"/>
                  </a:rPr>
                  <a:t>is the variance of the variable </a:t>
                </a:r>
                <a:r>
                  <a:rPr lang="en-US" sz="1200" i="1" kern="1200" dirty="0" smtClean="0">
                    <a:solidFill>
                      <a:schemeClr val="tx1"/>
                    </a:solidFill>
                    <a:effectLst/>
                    <a:latin typeface="+mn-lt"/>
                    <a:ea typeface="+mn-ea"/>
                    <a:cs typeface="+mn-cs"/>
                  </a:rPr>
                  <a:t>X.</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283247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a:r>
                  <a:rPr lang="en-US" b="0" dirty="0" smtClean="0"/>
                  <a:t>Satisfies Learning Objective 12.3: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i="0" kern="1200" dirty="0" smtClean="0">
                  <a:solidFill>
                    <a:schemeClr val="tx1"/>
                  </a:solidFill>
                  <a:effectLst/>
                  <a:latin typeface="+mn-lt"/>
                  <a:ea typeface="+mn-ea"/>
                  <a:cs typeface="+mn-cs"/>
                </a:endParaRPr>
              </a:p>
              <a:p>
                <a:pPr lvl="0"/>
                <a:endParaRPr lang="en-US" dirty="0" smtClean="0"/>
              </a:p>
              <a:p>
                <a:r>
                  <a:rPr lang="en-US" dirty="0" smtClean="0"/>
                  <a:t>Covariance of </a:t>
                </a:r>
                <a:r>
                  <a:rPr lang="en-US" i="1" dirty="0" smtClean="0"/>
                  <a:t>X</a:t>
                </a:r>
                <a:r>
                  <a:rPr lang="en-US" dirty="0" smtClean="0"/>
                  <a:t> and </a:t>
                </a:r>
                <a:r>
                  <a:rPr lang="en-US" i="1" dirty="0" smtClean="0"/>
                  <a:t>Y</a:t>
                </a:r>
                <a:r>
                  <a:rPr lang="en-US" dirty="0" smtClean="0"/>
                  <a:t>:</a:t>
                </a:r>
                <a:r>
                  <a:rPr lang="en-US" baseline="0" dirty="0" smtClean="0"/>
                  <a:t> </a:t>
                </a: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Covariance</m:t>
                    </m:r>
                    <m:r>
                      <a:rPr lang="en-US" sz="1200" kern="1200">
                        <a:solidFill>
                          <a:schemeClr val="tx1"/>
                        </a:solidFill>
                        <a:effectLst/>
                        <a:latin typeface="Cambria Math" panose="02040503050406030204" pitchFamily="18" charset="0"/>
                        <a:ea typeface="+mn-ea"/>
                        <a:cs typeface="+mn-cs"/>
                      </a:rPr>
                      <m:t> </m:t>
                    </m:r>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𝑌</m:t>
                        </m:r>
                      </m:e>
                    </m:d>
                    <m:r>
                      <a:rPr lang="en-US" sz="1200"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𝑠</m:t>
                        </m:r>
                      </m:e>
                      <m:sub>
                        <m:r>
                          <a:rPr lang="en-US" sz="1200" i="1" kern="1200">
                            <a:solidFill>
                              <a:schemeClr val="tx1"/>
                            </a:solidFill>
                            <a:effectLst/>
                            <a:latin typeface="Cambria Math" panose="02040503050406030204" pitchFamily="18" charset="0"/>
                            <a:ea typeface="+mn-ea"/>
                            <a:cs typeface="+mn-cs"/>
                          </a:rPr>
                          <m:t>𝑋𝑌</m:t>
                        </m:r>
                      </m:sub>
                    </m:sSub>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𝑋</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𝑋</m:t>
                                    </m:r>
                                  </m:e>
                                </m:acc>
                              </m:e>
                            </m:d>
                            <m:d>
                              <m:dPr>
                                <m:ctrlPr>
                                  <a:rPr lang="en-IN"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𝑌</m:t>
                                </m:r>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nary>
                      </m:num>
                      <m:den>
                        <m:r>
                          <a:rPr lang="en-US" sz="1200" i="1" kern="1200">
                            <a:solidFill>
                              <a:schemeClr val="tx1"/>
                            </a:solidFill>
                            <a:effectLst/>
                            <a:latin typeface="Cambria Math" panose="02040503050406030204" pitchFamily="18" charset="0"/>
                            <a:ea typeface="+mn-ea"/>
                            <a:cs typeface="+mn-cs"/>
                          </a:rPr>
                          <m:t>𝑁</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m:t>
                        </m:r>
                      </m:den>
                    </m:f>
                    <m:r>
                      <a:rPr lang="en-US" sz="1200" b="0" i="0" kern="1200" smtClean="0">
                        <a:solidFill>
                          <a:schemeClr val="tx1"/>
                        </a:solidFill>
                        <a:effectLst/>
                        <a:latin typeface="Cambria Math"/>
                        <a:ea typeface="+mn-ea"/>
                        <a:cs typeface="+mn-cs"/>
                      </a:rPr>
                      <m:t>. </m:t>
                    </m:r>
                    <m:r>
                      <m:rPr>
                        <m:nor/>
                      </m:rPr>
                      <a:rPr lang="en-US" sz="1200" kern="1200" dirty="0" smtClean="0">
                        <a:solidFill>
                          <a:schemeClr val="tx1"/>
                        </a:solidFill>
                        <a:effectLst/>
                        <a:latin typeface="+mn-lt"/>
                        <a:ea typeface="+mn-ea"/>
                        <a:cs typeface="+mn-cs"/>
                      </a:rPr>
                      <m:t>The</m:t>
                    </m:r>
                    <m:r>
                      <m:rPr>
                        <m:nor/>
                      </m:rPr>
                      <a:rPr lang="en-US" sz="1200" kern="1200" dirty="0" smtClean="0">
                        <a:solidFill>
                          <a:schemeClr val="tx1"/>
                        </a:solidFill>
                        <a:effectLst/>
                        <a:latin typeface="+mn-lt"/>
                        <a:ea typeface="+mn-ea"/>
                        <a:cs typeface="+mn-cs"/>
                      </a:rPr>
                      <m:t> </m:t>
                    </m:r>
                    <m:r>
                      <m:rPr>
                        <m:nor/>
                      </m:rPr>
                      <a:rPr lang="en-US" sz="1200" kern="1200" dirty="0" smtClean="0">
                        <a:solidFill>
                          <a:schemeClr val="tx1"/>
                        </a:solidFill>
                        <a:effectLst/>
                        <a:latin typeface="+mn-lt"/>
                        <a:ea typeface="+mn-ea"/>
                        <a:cs typeface="+mn-cs"/>
                      </a:rPr>
                      <m:t>numerator</m:t>
                    </m:r>
                    <m:r>
                      <m:rPr>
                        <m:nor/>
                      </m:rPr>
                      <a:rPr lang="en-US" sz="1200" b="0" i="0" kern="1200" dirty="0" smtClean="0">
                        <a:solidFill>
                          <a:schemeClr val="tx1"/>
                        </a:solidFill>
                        <a:effectLst/>
                        <a:latin typeface="+mn-lt"/>
                        <a:ea typeface="+mn-ea"/>
                        <a:cs typeface="+mn-cs"/>
                      </a:rPr>
                      <m:t> </m:t>
                    </m:r>
                    <m:d>
                      <m:dPr>
                        <m:ctrlPr>
                          <a:rPr lang="en-IN" sz="1200" i="1" kern="1200">
                            <a:solidFill>
                              <a:schemeClr val="tx1"/>
                            </a:solidFill>
                            <a:effectLst/>
                            <a:latin typeface="Cambria Math" panose="02040503050406030204" pitchFamily="18" charset="0"/>
                            <a:ea typeface="+mn-ea"/>
                            <a:cs typeface="+mn-cs"/>
                          </a:rPr>
                        </m:ctrlPr>
                      </m:d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𝑆</m:t>
                            </m:r>
                          </m:e>
                          <m:sub>
                            <m:r>
                              <a:rPr lang="en-US" sz="1200" i="1" kern="1200">
                                <a:solidFill>
                                  <a:schemeClr val="tx1"/>
                                </a:solidFill>
                                <a:effectLst/>
                                <a:latin typeface="Cambria Math" panose="02040503050406030204" pitchFamily="18" charset="0"/>
                                <a:ea typeface="+mn-ea"/>
                                <a:cs typeface="+mn-cs"/>
                              </a:rPr>
                              <m:t>𝑋𝑌</m:t>
                            </m:r>
                          </m:sub>
                        </m:sSub>
                      </m:e>
                    </m:d>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however</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is</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a</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new</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term</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It</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is</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the</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covariance</m:t>
                    </m:r>
                    <m:r>
                      <m:rPr>
                        <m:nor/>
                      </m:rPr>
                      <a:rPr lang="en-US" sz="1200"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of</m:t>
                    </m:r>
                    <m:r>
                      <m:rPr>
                        <m:nor/>
                      </m:rPr>
                      <a:rPr lang="en-US" sz="1200" kern="1200" dirty="0">
                        <a:solidFill>
                          <a:schemeClr val="tx1"/>
                        </a:solidFill>
                        <a:effectLst/>
                        <a:latin typeface="+mn-lt"/>
                        <a:ea typeface="+mn-ea"/>
                        <a:cs typeface="+mn-cs"/>
                      </a:rPr>
                      <m:t> </m:t>
                    </m:r>
                    <m:r>
                      <m:rPr>
                        <m:nor/>
                      </m:rPr>
                      <a:rPr lang="en-US" sz="1200" i="1" kern="1200" dirty="0">
                        <a:solidFill>
                          <a:schemeClr val="tx1"/>
                        </a:solidFill>
                        <a:effectLst/>
                        <a:latin typeface="+mn-lt"/>
                        <a:ea typeface="+mn-ea"/>
                        <a:cs typeface="+mn-cs"/>
                      </a:rPr>
                      <m:t>X</m:t>
                    </m:r>
                    <m:r>
                      <m:rPr>
                        <m:nor/>
                      </m:rPr>
                      <a:rPr lang="en-US" sz="1200" i="1" kern="1200" dirty="0">
                        <a:solidFill>
                          <a:schemeClr val="tx1"/>
                        </a:solidFill>
                        <a:effectLst/>
                        <a:latin typeface="+mn-lt"/>
                        <a:ea typeface="+mn-ea"/>
                        <a:cs typeface="+mn-cs"/>
                      </a:rPr>
                      <m:t> </m:t>
                    </m:r>
                    <m:r>
                      <m:rPr>
                        <m:nor/>
                      </m:rPr>
                      <a:rPr lang="en-US" sz="1200" kern="1200" dirty="0">
                        <a:solidFill>
                          <a:schemeClr val="tx1"/>
                        </a:solidFill>
                        <a:effectLst/>
                        <a:latin typeface="+mn-lt"/>
                        <a:ea typeface="+mn-ea"/>
                        <a:cs typeface="+mn-cs"/>
                      </a:rPr>
                      <m:t>and</m:t>
                    </m:r>
                    <m:r>
                      <m:rPr>
                        <m:nor/>
                      </m:rPr>
                      <a:rPr lang="en-US" sz="1200" kern="1200" dirty="0">
                        <a:solidFill>
                          <a:schemeClr val="tx1"/>
                        </a:solidFill>
                        <a:effectLst/>
                        <a:latin typeface="+mn-lt"/>
                        <a:ea typeface="+mn-ea"/>
                        <a:cs typeface="+mn-cs"/>
                      </a:rPr>
                      <m:t> </m:t>
                    </m:r>
                    <m:r>
                      <m:rPr>
                        <m:nor/>
                      </m:rPr>
                      <a:rPr lang="en-US" sz="1200" i="1" kern="1200" dirty="0">
                        <a:solidFill>
                          <a:schemeClr val="tx1"/>
                        </a:solidFill>
                        <a:effectLst/>
                        <a:latin typeface="+mn-lt"/>
                        <a:ea typeface="+mn-ea"/>
                        <a:cs typeface="+mn-cs"/>
                      </a:rPr>
                      <m:t>Y</m:t>
                    </m:r>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Reflects on strength and direction:</a:t>
                </a:r>
                <a:r>
                  <a:rPr lang="en-US" baseline="0" dirty="0" smtClean="0"/>
                  <a:t> </a:t>
                </a:r>
                <a:r>
                  <a:rPr lang="en-US" sz="1200" kern="1200" dirty="0" smtClean="0">
                    <a:solidFill>
                      <a:schemeClr val="tx1"/>
                    </a:solidFill>
                    <a:effectLst/>
                    <a:latin typeface="+mn-lt"/>
                    <a:ea typeface="+mn-ea"/>
                    <a:cs typeface="+mn-cs"/>
                  </a:rPr>
                  <a:t>The covariance is a measure of the linear relationship between two variables, and its value reflects both the strength and the direction of the relationship.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covariance will be close to zero when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are unrelated.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It will be larger than zero when the relationship is positive and smaller than zero when the relationship is negative.</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Choice>
        <mc:Fallback xmlns="">
          <p:sp>
            <p:nvSpPr>
              <p:cNvPr id="3" name="Notes Placeholder 2"/>
              <p:cNvSpPr>
                <a:spLocks noGrp="1"/>
              </p:cNvSpPr>
              <p:nvPr>
                <p:ph type="body" idx="1"/>
              </p:nvPr>
            </p:nvSpPr>
            <p:spPr/>
            <p:txBody>
              <a:bodyPr/>
              <a:lstStyle/>
              <a:p>
                <a:pPr lvl="0"/>
                <a:r>
                  <a:rPr lang="en-US" b="0" dirty="0" smtClean="0"/>
                  <a:t>Satisfies Learning Objective 12.3</a:t>
                </a:r>
                <a:r>
                  <a:rPr lang="en-US" b="0" dirty="0" smtClean="0"/>
                  <a:t>: </a:t>
                </a:r>
                <a:r>
                  <a:rPr lang="en-US" sz="1200" kern="1200" dirty="0" smtClean="0">
                    <a:solidFill>
                      <a:schemeClr val="tx1"/>
                    </a:solidFill>
                    <a:effectLst/>
                    <a:latin typeface="+mn-lt"/>
                    <a:ea typeface="+mn-ea"/>
                    <a:cs typeface="+mn-cs"/>
                  </a:rPr>
                  <a:t>Calculate and interpret </a:t>
                </a:r>
                <a:r>
                  <a:rPr lang="en-US" sz="1200" i="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b.</a:t>
                </a:r>
                <a:endParaRPr lang="en-IN" sz="1200" i="0" kern="1200" dirty="0" smtClean="0">
                  <a:solidFill>
                    <a:schemeClr val="tx1"/>
                  </a:solidFill>
                  <a:effectLst/>
                  <a:latin typeface="+mn-lt"/>
                  <a:ea typeface="+mn-ea"/>
                  <a:cs typeface="+mn-cs"/>
                </a:endParaRPr>
              </a:p>
              <a:p>
                <a:pPr lvl="0"/>
                <a:endParaRPr lang="en-US" dirty="0" smtClean="0"/>
              </a:p>
              <a:p>
                <a:r>
                  <a:rPr lang="en-US" dirty="0" smtClean="0"/>
                  <a:t>Covariance of </a:t>
                </a:r>
                <a:r>
                  <a:rPr lang="en-US" i="1" dirty="0" smtClean="0"/>
                  <a:t>X</a:t>
                </a:r>
                <a:r>
                  <a:rPr lang="en-US" dirty="0" smtClean="0"/>
                  <a:t> and </a:t>
                </a:r>
                <a:r>
                  <a:rPr lang="en-US" i="1" dirty="0" smtClean="0"/>
                  <a:t>Y</a:t>
                </a:r>
                <a:r>
                  <a:rPr lang="en-US" dirty="0" smtClean="0"/>
                  <a:t>:</a:t>
                </a:r>
                <a:r>
                  <a:rPr lang="en-US" baseline="0" dirty="0" smtClean="0"/>
                  <a:t> </a:t>
                </a:r>
                <a:r>
                  <a:rPr lang="en-US" sz="1200" i="0" kern="1200">
                    <a:solidFill>
                      <a:schemeClr val="tx1"/>
                    </a:solidFill>
                    <a:effectLst/>
                    <a:latin typeface="Cambria Math" panose="02040503050406030204" pitchFamily="18" charset="0"/>
                    <a:ea typeface="+mn-ea"/>
                    <a:cs typeface="+mn-cs"/>
                  </a:rPr>
                  <a:t>Covariance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=𝑠</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𝑋−𝑋</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𝑁−1</a:t>
                </a:r>
                <a:r>
                  <a:rPr lang="en-IN" sz="1200" i="0" kern="1200">
                    <a:solidFill>
                      <a:schemeClr val="tx1"/>
                    </a:solidFill>
                    <a:effectLst/>
                    <a:latin typeface="Cambria Math"/>
                    <a:ea typeface="+mn-ea"/>
                    <a:cs typeface="+mn-cs"/>
                  </a:rPr>
                  <a:t>)</a:t>
                </a:r>
                <a:r>
                  <a:rPr lang="en-US" sz="1200" b="0" i="0" kern="1200" smtClean="0">
                    <a:solidFill>
                      <a:schemeClr val="tx1"/>
                    </a:solidFill>
                    <a:effectLst/>
                    <a:latin typeface="Cambria Math"/>
                    <a:ea typeface="+mn-ea"/>
                    <a:cs typeface="+mn-cs"/>
                  </a:rPr>
                  <a:t>. </a:t>
                </a:r>
                <a:r>
                  <a:rPr lang="en-US" sz="1200" b="0" i="0" kern="1200" dirty="0" smtClean="0">
                    <a:solidFill>
                      <a:schemeClr val="tx1"/>
                    </a:solidFill>
                    <a:effectLst/>
                    <a:latin typeface="Cambria Math"/>
                    <a:ea typeface="+mn-ea"/>
                    <a:cs typeface="+mn-cs"/>
                  </a:rPr>
                  <a:t>"</a:t>
                </a:r>
                <a:r>
                  <a:rPr lang="en-US" sz="1200" i="0" kern="1200" dirty="0" smtClean="0">
                    <a:solidFill>
                      <a:schemeClr val="tx1"/>
                    </a:solidFill>
                    <a:effectLst/>
                    <a:latin typeface="Cambria Math"/>
                    <a:ea typeface="+mn-ea"/>
                    <a:cs typeface="+mn-cs"/>
                  </a:rPr>
                  <a:t>The numerator</a:t>
                </a:r>
                <a:r>
                  <a:rPr lang="en-US" sz="1200" b="0" i="0" kern="1200" dirty="0" smtClean="0">
                    <a:solidFill>
                      <a:schemeClr val="tx1"/>
                    </a:solidFill>
                    <a:effectLst/>
                    <a:latin typeface="Cambria Math"/>
                    <a:ea typeface="+mn-ea"/>
                    <a:cs typeface="+mn-cs"/>
                  </a:rPr>
                  <a:t> </a:t>
                </a:r>
                <a:r>
                  <a:rPr lang="en-IN" sz="1200" b="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𝑆</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𝑋𝑌</a:t>
                </a:r>
                <a:r>
                  <a:rPr lang="en-US" sz="1200" i="0" kern="1200">
                    <a:solidFill>
                      <a:schemeClr val="tx1"/>
                    </a:solidFill>
                    <a:effectLst/>
                    <a:latin typeface="Cambria Math"/>
                    <a:ea typeface="+mn-ea"/>
                    <a:cs typeface="+mn-cs"/>
                  </a:rPr>
                  <a:t> )</a:t>
                </a:r>
                <a:r>
                  <a:rPr lang="en-US" sz="1200" i="0" kern="1200" dirty="0">
                    <a:solidFill>
                      <a:schemeClr val="tx1"/>
                    </a:solidFill>
                    <a:effectLst/>
                    <a:latin typeface="Cambria Math"/>
                    <a:ea typeface="+mn-ea"/>
                    <a:cs typeface="+mn-cs"/>
                  </a:rPr>
                  <a:t>", however, is a new term. It is the covariance of X and Y</a:t>
                </a:r>
                <a:r>
                  <a:rPr lang="en-US" sz="1200" i="0" kern="1200" dirty="0">
                    <a:solidFill>
                      <a:schemeClr val="tx1"/>
                    </a:solidFill>
                    <a:effectLst/>
                    <a:latin typeface="+mn-lt"/>
                    <a:ea typeface="+mn-ea"/>
                    <a:cs typeface="+mn-cs"/>
                  </a:rPr>
                  <a:t>"</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Reflects on strength and direction:</a:t>
                </a:r>
                <a:r>
                  <a:rPr lang="en-US" baseline="0" dirty="0" smtClean="0"/>
                  <a:t> </a:t>
                </a:r>
                <a:r>
                  <a:rPr lang="en-US" sz="1200" kern="1200" dirty="0" smtClean="0">
                    <a:solidFill>
                      <a:schemeClr val="tx1"/>
                    </a:solidFill>
                    <a:effectLst/>
                    <a:latin typeface="+mn-lt"/>
                    <a:ea typeface="+mn-ea"/>
                    <a:cs typeface="+mn-cs"/>
                  </a:rPr>
                  <a:t>The covariance is a measure of the linear relationship between two variables, and its value reflects both the strength and the direction of the relationship.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covariance will be close to zero when </a:t>
                </a:r>
                <a:r>
                  <a:rPr lang="en-US" sz="1200" i="1" kern="1200" dirty="0" smtClean="0">
                    <a:solidFill>
                      <a:schemeClr val="tx1"/>
                    </a:solidFill>
                    <a:effectLst/>
                    <a:latin typeface="+mn-lt"/>
                    <a:ea typeface="+mn-ea"/>
                    <a:cs typeface="+mn-cs"/>
                  </a:rPr>
                  <a:t>X </a:t>
                </a:r>
                <a:r>
                  <a:rPr lang="en-US" sz="1200" kern="1200" dirty="0" smtClean="0">
                    <a:solidFill>
                      <a:schemeClr val="tx1"/>
                    </a:solidFill>
                    <a:effectLst/>
                    <a:latin typeface="+mn-lt"/>
                    <a:ea typeface="+mn-ea"/>
                    <a:cs typeface="+mn-cs"/>
                  </a:rPr>
                  <a:t>and </a:t>
                </a:r>
                <a:r>
                  <a:rPr lang="en-US" sz="1200" i="1" kern="1200" dirty="0" smtClean="0">
                    <a:solidFill>
                      <a:schemeClr val="tx1"/>
                    </a:solidFill>
                    <a:effectLst/>
                    <a:latin typeface="+mn-lt"/>
                    <a:ea typeface="+mn-ea"/>
                    <a:cs typeface="+mn-cs"/>
                  </a:rPr>
                  <a:t>Y </a:t>
                </a:r>
                <a:r>
                  <a:rPr lang="en-US" sz="1200" kern="1200" dirty="0" smtClean="0">
                    <a:solidFill>
                      <a:schemeClr val="tx1"/>
                    </a:solidFill>
                    <a:effectLst/>
                    <a:latin typeface="+mn-lt"/>
                    <a:ea typeface="+mn-ea"/>
                    <a:cs typeface="+mn-cs"/>
                  </a:rPr>
                  <a:t>are unrelated.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It will be larger than zero when the relationship is positive and smaller than zero when the relationship is negative.</a:t>
                </a:r>
                <a:endParaRPr lang="en-I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3897362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Title 6"/>
          <p:cNvSpPr>
            <a:spLocks noGrp="1"/>
          </p:cNvSpPr>
          <p:nvPr>
            <p:ph type="title"/>
          </p:nvPr>
        </p:nvSpPr>
        <p:spPr>
          <a:xfrm>
            <a:off x="533400" y="2597150"/>
            <a:ext cx="8229600" cy="1143000"/>
          </a:xfrm>
        </p:spPr>
        <p:txBody>
          <a:bodyPr>
            <a:normAutofit/>
          </a:bodyPr>
          <a:lstStyle>
            <a:lvl1pPr>
              <a:defRPr sz="320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394280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62238385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990600" y="6356350"/>
            <a:ext cx="70104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5693425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50236379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810420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238000054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63345230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2646027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96685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8503755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9889650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smtClean="0"/>
              <a:t>Frankfort-Nachmias/Leon-Guerrero, Social Statistics for a Diverse Society, 9e. © SAGE Publications, 2020.</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cs typeface="Arial" panose="020B0604020202020204" pitchFamily="34" charset="0"/>
              </a:defRPr>
            </a:lvl1pPr>
          </a:lstStyle>
          <a:p>
            <a:r>
              <a:rPr lang="en-US" dirty="0" smtClean="0"/>
              <a:t>Frankfort-Nachmias/Leon-Guerrero, Social Statistics for a Diverse Society, 9e. © SAGE Publications, 2020.</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endPar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48877905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3200"/>
            <a:ext cx="8229600" cy="1143000"/>
          </a:xfrm>
        </p:spPr>
        <p:txBody>
          <a:bodyPr/>
          <a:lstStyle/>
          <a:p>
            <a:r>
              <a:rPr lang="en-IN" dirty="0" smtClean="0"/>
              <a:t>Chapter 12: Regression and Correlation</a:t>
            </a:r>
            <a:endParaRPr lang="en-US" dirty="0"/>
          </a:p>
        </p:txBody>
      </p:sp>
    </p:spTree>
    <p:extLst>
      <p:ext uri="{BB962C8B-B14F-4D97-AF65-F5344CB8AC3E}">
        <p14:creationId xmlns:p14="http://schemas.microsoft.com/office/powerpoint/2010/main" val="1824907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(8 of 8)</a:t>
            </a:r>
            <a:endParaRPr lang="en-US" sz="2700" dirty="0"/>
          </a:p>
        </p:txBody>
      </p:sp>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a:t>Interpreting </a:t>
            </a:r>
            <a:r>
              <a:rPr lang="en-US" i="1" dirty="0"/>
              <a:t>a</a:t>
            </a:r>
            <a:r>
              <a:rPr lang="en-US" dirty="0"/>
              <a:t> and </a:t>
            </a:r>
            <a:r>
              <a:rPr lang="en-US" i="1" dirty="0" smtClean="0"/>
              <a:t>b</a:t>
            </a:r>
          </a:p>
          <a:p>
            <a:r>
              <a:rPr lang="en-US" dirty="0" smtClean="0"/>
              <a:t>Best possible guess for association.</a:t>
            </a:r>
          </a:p>
          <a:p>
            <a:r>
              <a:rPr lang="en-US" dirty="0" smtClean="0"/>
              <a:t>Regression line and </a:t>
            </a:r>
            <a:r>
              <a:rPr lang="en-US" i="1" dirty="0" smtClean="0"/>
              <a:t>Y</a:t>
            </a:r>
            <a:r>
              <a:rPr lang="en-US" dirty="0" smtClean="0"/>
              <a:t>-axis intersection.</a:t>
            </a:r>
          </a:p>
          <a:p>
            <a:r>
              <a:rPr lang="en-US" dirty="0" smtClean="0"/>
              <a:t>Plotting the regression equation.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548955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Methods for Assessing the Accuracy of Predictions </a:t>
            </a:r>
            <a:r>
              <a:rPr lang="en-US" sz="2400" dirty="0" smtClean="0"/>
              <a:t>(1 of 6)</a:t>
            </a:r>
            <a:endParaRPr lang="en-US" sz="24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r>
                  <a:rPr lang="en-US" dirty="0" smtClean="0"/>
                  <a:t>Formula: </a:t>
                </a:r>
                <a14:m>
                  <m:oMath xmlns:m="http://schemas.openxmlformats.org/officeDocument/2006/math">
                    <m:r>
                      <m:rPr>
                        <m:sty m:val="p"/>
                      </m:rPr>
                      <a:rPr lang="en-US" i="0">
                        <a:latin typeface="Cambria Math" panose="02040503050406030204" pitchFamily="18" charset="0"/>
                      </a:rPr>
                      <m:t>PRE</m:t>
                    </m:r>
                    <m:r>
                      <a:rPr lang="en-US">
                        <a:latin typeface="Cambria Math" panose="02040503050406030204" pitchFamily="18" charset="0"/>
                      </a:rPr>
                      <m:t>=</m:t>
                    </m:r>
                    <m:f>
                      <m:fPr>
                        <m:ctrlPr>
                          <a:rPr lang="en-IN" i="1">
                            <a:latin typeface="Cambria Math" panose="02040503050406030204" pitchFamily="18" charset="0"/>
                          </a:rPr>
                        </m:ctrlPr>
                      </m:fPr>
                      <m:num>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1</m:t>
                            </m:r>
                          </m:sub>
                        </m:sSub>
                        <m:r>
                          <a:rPr lang="en-US" i="1">
                            <a:latin typeface="Cambria Math" panose="02040503050406030204" pitchFamily="18" charset="0"/>
                          </a:rPr>
                          <m:t>−</m:t>
                        </m:r>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2</m:t>
                            </m:r>
                          </m:sub>
                        </m:sSub>
                      </m:num>
                      <m:den>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1</m:t>
                            </m:r>
                          </m:sub>
                        </m:sSub>
                      </m:den>
                    </m:f>
                  </m:oMath>
                </a14:m>
                <a:r>
                  <a:rPr lang="en-IN" dirty="0"/>
                  <a:t>.</a:t>
                </a:r>
              </a:p>
              <a:p>
                <a:r>
                  <a:rPr lang="en-US" dirty="0" smtClean="0"/>
                  <a:t>Error of prediction:</a:t>
                </a:r>
              </a:p>
              <a:p>
                <a:pPr lvl="1"/>
                <a:r>
                  <a:rPr lang="en-US" dirty="0" smtClean="0"/>
                  <a:t>In absence </a:t>
                </a:r>
                <a:r>
                  <a:rPr lang="en-US" dirty="0"/>
                  <a:t>of information on </a:t>
                </a:r>
                <a:r>
                  <a:rPr lang="en-US" i="1" dirty="0" smtClean="0"/>
                  <a:t>X</a:t>
                </a:r>
                <a:r>
                  <a:rPr lang="en-US" i="0" dirty="0" smtClean="0"/>
                  <a:t>: </a:t>
                </a:r>
                <a14:m>
                  <m:oMath xmlns:m="http://schemas.openxmlformats.org/officeDocument/2006/math">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oMath>
                </a14:m>
                <a:r>
                  <a:rPr lang="en-US" dirty="0" smtClean="0"/>
                  <a:t>.</a:t>
                </a:r>
              </a:p>
              <a:p>
                <a:pPr lvl="1"/>
                <a:r>
                  <a:rPr lang="en-US" dirty="0" smtClean="0"/>
                  <a:t>Using </a:t>
                </a:r>
                <a:r>
                  <a:rPr lang="en-US" i="1" dirty="0"/>
                  <a:t>X </a:t>
                </a:r>
                <a:r>
                  <a:rPr lang="en-US" dirty="0"/>
                  <a:t>and </a:t>
                </a:r>
                <a:r>
                  <a:rPr lang="en-US" dirty="0" smtClean="0"/>
                  <a:t>regression equation: </a:t>
                </a:r>
                <a14:m>
                  <m:oMath xmlns:m="http://schemas.openxmlformats.org/officeDocument/2006/math">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r>
                      <a:rPr lang="en-US" i="1">
                        <a:latin typeface="Cambria Math" panose="02040503050406030204" pitchFamily="18" charset="0"/>
                      </a:rPr>
                      <m:t>.</m:t>
                    </m:r>
                  </m:oMath>
                </a14:m>
                <a:r>
                  <a:rPr lang="en-US" dirty="0" smtClean="0"/>
                  <a:t> </a:t>
                </a:r>
              </a:p>
              <a:p>
                <a:endParaRPr lang="en-US"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704"/>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52247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Methods for Assessing the Accuracy of Predictions </a:t>
            </a:r>
            <a:r>
              <a:rPr lang="en-US" sz="2400" dirty="0" smtClean="0"/>
              <a:t>(2 of 6)</a:t>
            </a:r>
            <a:endParaRPr lang="en-US" sz="24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r>
                  <a:rPr lang="en-US" dirty="0"/>
                  <a:t>Total sum of squares: </a:t>
                </a:r>
                <a14:m>
                  <m:oMath xmlns:m="http://schemas.openxmlformats.org/officeDocument/2006/math">
                    <m:r>
                      <m:rPr>
                        <m:sty m:val="p"/>
                      </m:rPr>
                      <a:rPr lang="en-US" i="0">
                        <a:latin typeface="Cambria Math" panose="02040503050406030204" pitchFamily="18" charset="0"/>
                      </a:rPr>
                      <m:t>SST</m:t>
                    </m:r>
                    <m:r>
                      <a:rPr lang="en-US" i="1">
                        <a:latin typeface="Cambria Math" panose="02040503050406030204" pitchFamily="18" charset="0"/>
                      </a:rPr>
                      <m:t>=</m:t>
                    </m:r>
                    <m:nary>
                      <m:naryPr>
                        <m:chr m:val="∑"/>
                        <m:limLoc m:val="undOvr"/>
                        <m:subHide m:val="on"/>
                        <m:supHide m:val="on"/>
                        <m:ctrlPr>
                          <a:rPr lang="en-IN" i="1">
                            <a:latin typeface="Cambria Math" panose="02040503050406030204" pitchFamily="18" charset="0"/>
                          </a:rPr>
                        </m:ctrlPr>
                      </m:naryPr>
                      <m:sub/>
                      <m:sup/>
                      <m:e>
                        <m:sSup>
                          <m:sSupPr>
                            <m:ctrlPr>
                              <a:rPr lang="en-IN" i="1">
                                <a:latin typeface="Cambria Math" panose="02040503050406030204" pitchFamily="18" charset="0"/>
                              </a:rPr>
                            </m:ctrlPr>
                          </m:sSupPr>
                          <m:e>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sup>
                            <m:r>
                              <a:rPr lang="en-US" i="1">
                                <a:latin typeface="Cambria Math" panose="02040503050406030204" pitchFamily="18" charset="0"/>
                              </a:rPr>
                              <m:t>2</m:t>
                            </m:r>
                          </m:sup>
                        </m:sSup>
                      </m:e>
                    </m:nary>
                  </m:oMath>
                </a14:m>
                <a:r>
                  <a:rPr lang="en-US" i="1" dirty="0"/>
                  <a:t>.</a:t>
                </a:r>
              </a:p>
              <a:p>
                <a:pPr lvl="0"/>
                <a:r>
                  <a:rPr lang="en-US" dirty="0" smtClean="0"/>
                  <a:t>Residual sum of squares: </a:t>
                </a:r>
                <a14:m>
                  <m:oMath xmlns:m="http://schemas.openxmlformats.org/officeDocument/2006/math">
                    <m:r>
                      <m:rPr>
                        <m:sty m:val="p"/>
                      </m:rPr>
                      <a:rPr lang="en-US" i="0">
                        <a:latin typeface="Cambria Math" panose="02040503050406030204" pitchFamily="18" charset="0"/>
                      </a:rPr>
                      <m:t>SSE</m:t>
                    </m:r>
                    <m:r>
                      <a:rPr lang="en-US">
                        <a:latin typeface="Cambria Math" panose="02040503050406030204" pitchFamily="18" charset="0"/>
                      </a:rPr>
                      <m:t>=</m:t>
                    </m:r>
                    <m:nary>
                      <m:naryPr>
                        <m:chr m:val="∑"/>
                        <m:limLoc m:val="undOvr"/>
                        <m:subHide m:val="on"/>
                        <m:supHide m:val="on"/>
                        <m:ctrlPr>
                          <a:rPr lang="en-IN" i="1">
                            <a:latin typeface="Cambria Math" panose="02040503050406030204" pitchFamily="18" charset="0"/>
                          </a:rPr>
                        </m:ctrlPr>
                      </m:naryPr>
                      <m:sub/>
                      <m:sup/>
                      <m:e>
                        <m:sSup>
                          <m:sSupPr>
                            <m:ctrlPr>
                              <a:rPr lang="en-IN" i="1">
                                <a:latin typeface="Cambria Math" panose="02040503050406030204" pitchFamily="18" charset="0"/>
                              </a:rPr>
                            </m:ctrlPr>
                          </m:sSupPr>
                          <m:e>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sup>
                            <m:r>
                              <a:rPr lang="en-US">
                                <a:latin typeface="Cambria Math" panose="02040503050406030204" pitchFamily="18" charset="0"/>
                              </a:rPr>
                              <m:t>2</m:t>
                            </m:r>
                          </m:sup>
                        </m:sSup>
                      </m:e>
                    </m:nary>
                    <m:r>
                      <a:rPr lang="en-US" b="0" i="0" smtClean="0">
                        <a:latin typeface="Cambria Math" panose="02040503050406030204" pitchFamily="18" charset="0"/>
                      </a:rPr>
                      <m:t>.</m:t>
                    </m:r>
                  </m:oMath>
                </a14:m>
                <a:endParaRPr lang="en-US" dirty="0" smtClean="0"/>
              </a:p>
              <a:p>
                <a:r>
                  <a:rPr lang="en-US" dirty="0"/>
                  <a:t>Regression sum of </a:t>
                </a:r>
                <a:r>
                  <a:rPr lang="en-US" dirty="0" smtClean="0"/>
                  <a:t>squares</a:t>
                </a:r>
                <a:r>
                  <a:rPr lang="en-US" i="0" dirty="0" smtClean="0"/>
                  <a:t>: </a:t>
                </a:r>
                <a14:m>
                  <m:oMath xmlns:m="http://schemas.openxmlformats.org/officeDocument/2006/math">
                    <m:r>
                      <m:rPr>
                        <m:sty m:val="p"/>
                      </m:rPr>
                      <a:rPr lang="en-US" i="0">
                        <a:latin typeface="Cambria Math" panose="02040503050406030204" pitchFamily="18" charset="0"/>
                      </a:rPr>
                      <m:t>SSR</m:t>
                    </m:r>
                    <m:r>
                      <a:rPr lang="en-US" i="0">
                        <a:latin typeface="Cambria Math" panose="02040503050406030204" pitchFamily="18" charset="0"/>
                      </a:rPr>
                      <m:t>= </m:t>
                    </m:r>
                    <m:r>
                      <m:rPr>
                        <m:sty m:val="p"/>
                      </m:rPr>
                      <a:rPr lang="en-US" i="0">
                        <a:latin typeface="Cambria Math" panose="02040503050406030204" pitchFamily="18" charset="0"/>
                      </a:rPr>
                      <m:t>SST</m:t>
                    </m:r>
                    <m:r>
                      <a:rPr lang="en-US" i="0">
                        <a:latin typeface="Cambria Math" panose="02040503050406030204" pitchFamily="18" charset="0"/>
                      </a:rPr>
                      <m:t>− </m:t>
                    </m:r>
                    <m:r>
                      <m:rPr>
                        <m:sty m:val="p"/>
                      </m:rPr>
                      <a:rPr lang="en-US" i="0">
                        <a:latin typeface="Cambria Math" panose="02040503050406030204" pitchFamily="18" charset="0"/>
                      </a:rPr>
                      <m:t>SSE</m:t>
                    </m:r>
                  </m:oMath>
                </a14:m>
                <a:r>
                  <a:rPr lang="en-US" dirty="0" smtClean="0"/>
                  <a:t>. </a:t>
                </a:r>
                <a:endParaRPr lang="en-US" dirty="0"/>
              </a:p>
              <a:p>
                <a:pPr lvl="0"/>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704"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4009230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Methods for Assessing the Accuracy of Predictions </a:t>
            </a:r>
            <a:r>
              <a:rPr lang="en-US" sz="2400" dirty="0" smtClean="0"/>
              <a:t>(4 of </a:t>
            </a:r>
            <a:r>
              <a:rPr lang="en-US" sz="2400" dirty="0"/>
              <a:t>6</a:t>
            </a:r>
            <a:r>
              <a:rPr lang="en-US" sz="2400" dirty="0" smtClean="0"/>
              <a:t>)</a:t>
            </a:r>
            <a:endParaRPr lang="en-US" sz="24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Calculating Prediction Errors</a:t>
                </a:r>
              </a:p>
              <a:p>
                <a:r>
                  <a:rPr lang="en-US" dirty="0" smtClean="0"/>
                  <a:t>Steps for calculating PRE.</a:t>
                </a:r>
              </a:p>
              <a:p>
                <a:pPr lvl="1"/>
                <a14:m>
                  <m:oMath xmlns:m="http://schemas.openxmlformats.org/officeDocument/2006/math">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i="0">
                            <a:latin typeface="Cambria Math" panose="02040503050406030204" pitchFamily="18" charset="0"/>
                          </a:rPr>
                          <m:t>1</m:t>
                        </m:r>
                      </m:sub>
                    </m:sSub>
                    <m:r>
                      <a:rPr lang="en-US" i="0">
                        <a:latin typeface="Cambria Math" panose="02040503050406030204" pitchFamily="18" charset="0"/>
                      </a:rPr>
                      <m:t>=</m:t>
                    </m:r>
                    <m:r>
                      <m:rPr>
                        <m:sty m:val="p"/>
                      </m:rPr>
                      <a:rPr lang="en-US" i="0">
                        <a:latin typeface="Cambria Math" panose="02040503050406030204" pitchFamily="18" charset="0"/>
                      </a:rPr>
                      <m:t>SST</m:t>
                    </m:r>
                    <m:r>
                      <a:rPr lang="en-US" i="1">
                        <a:latin typeface="Cambria Math" panose="02040503050406030204" pitchFamily="18" charset="0"/>
                      </a:rPr>
                      <m:t>.</m:t>
                    </m:r>
                  </m:oMath>
                </a14:m>
                <a:endParaRPr lang="en-IN" dirty="0" smtClean="0"/>
              </a:p>
              <a:p>
                <a:pPr lvl="1"/>
                <a14:m>
                  <m:oMath xmlns:m="http://schemas.openxmlformats.org/officeDocument/2006/math">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i="0">
                            <a:latin typeface="Cambria Math" panose="02040503050406030204" pitchFamily="18" charset="0"/>
                          </a:rPr>
                          <m:t>2</m:t>
                        </m:r>
                      </m:sub>
                    </m:sSub>
                    <m:r>
                      <a:rPr lang="en-US" i="0">
                        <a:latin typeface="Cambria Math" panose="02040503050406030204" pitchFamily="18" charset="0"/>
                      </a:rPr>
                      <m:t>=</m:t>
                    </m:r>
                    <m:r>
                      <m:rPr>
                        <m:sty m:val="p"/>
                      </m:rPr>
                      <a:rPr lang="en-US" i="0">
                        <a:latin typeface="Cambria Math" panose="02040503050406030204" pitchFamily="18" charset="0"/>
                      </a:rPr>
                      <m:t>SSE</m:t>
                    </m:r>
                    <m:r>
                      <a:rPr lang="en-US" i="1">
                        <a:latin typeface="Cambria Math" panose="02040503050406030204" pitchFamily="18" charset="0"/>
                      </a:rPr>
                      <m:t>.</m:t>
                    </m:r>
                  </m:oMath>
                </a14:m>
                <a:endParaRPr lang="en-IN" dirty="0" smtClean="0"/>
              </a:p>
              <a:p>
                <a:pPr lvl="1"/>
                <a14:m>
                  <m:oMath xmlns:m="http://schemas.openxmlformats.org/officeDocument/2006/math">
                    <m:r>
                      <m:rPr>
                        <m:sty m:val="p"/>
                      </m:rPr>
                      <a:rPr lang="en-US" i="0">
                        <a:latin typeface="Cambria Math" panose="02040503050406030204" pitchFamily="18" charset="0"/>
                      </a:rPr>
                      <m:t>PRE</m:t>
                    </m:r>
                    <m:r>
                      <a:rPr lang="en-US" i="0">
                        <a:latin typeface="Cambria Math" panose="02040503050406030204" pitchFamily="18" charset="0"/>
                      </a:rPr>
                      <m:t>=</m:t>
                    </m:r>
                    <m:f>
                      <m:fPr>
                        <m:ctrlPr>
                          <a:rPr lang="en-IN" i="1">
                            <a:latin typeface="Cambria Math" panose="02040503050406030204" pitchFamily="18" charset="0"/>
                          </a:rPr>
                        </m:ctrlPr>
                      </m:fPr>
                      <m:num>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1</m:t>
                            </m:r>
                          </m:sub>
                        </m:sSub>
                        <m:r>
                          <a:rPr lang="en-US" i="1">
                            <a:latin typeface="Cambria Math" panose="02040503050406030204" pitchFamily="18" charset="0"/>
                          </a:rPr>
                          <m:t>−</m:t>
                        </m:r>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2</m:t>
                            </m:r>
                          </m:sub>
                        </m:sSub>
                      </m:num>
                      <m:den>
                        <m:sSub>
                          <m:sSubPr>
                            <m:ctrlPr>
                              <a:rPr lang="en-IN" i="1">
                                <a:latin typeface="Cambria Math" panose="02040503050406030204" pitchFamily="18" charset="0"/>
                              </a:rPr>
                            </m:ctrlPr>
                          </m:sSubPr>
                          <m:e>
                            <m:r>
                              <a:rPr lang="en-US" i="1">
                                <a:latin typeface="Cambria Math" panose="02040503050406030204" pitchFamily="18" charset="0"/>
                              </a:rPr>
                              <m:t>𝐸</m:t>
                            </m:r>
                          </m:e>
                          <m:sub>
                            <m:r>
                              <a:rPr lang="en-US">
                                <a:latin typeface="Cambria Math" panose="02040503050406030204" pitchFamily="18" charset="0"/>
                              </a:rPr>
                              <m:t>1</m:t>
                            </m:r>
                          </m:sub>
                        </m:sSub>
                      </m:den>
                    </m:f>
                    <m:r>
                      <a:rPr lang="en-US">
                        <a:latin typeface="Cambria Math" panose="02040503050406030204" pitchFamily="18" charset="0"/>
                      </a:rPr>
                      <m:t>=</m:t>
                    </m:r>
                    <m:f>
                      <m:fPr>
                        <m:ctrlPr>
                          <a:rPr lang="en-IN" i="1">
                            <a:latin typeface="Cambria Math" panose="02040503050406030204" pitchFamily="18" charset="0"/>
                          </a:rPr>
                        </m:ctrlPr>
                      </m:fPr>
                      <m:num>
                        <m:nary>
                          <m:naryPr>
                            <m:chr m:val="∑"/>
                            <m:limLoc m:val="undOvr"/>
                            <m:subHide m:val="on"/>
                            <m:supHide m:val="on"/>
                            <m:ctrlPr>
                              <a:rPr lang="en-IN" i="1">
                                <a:latin typeface="Cambria Math" panose="02040503050406030204" pitchFamily="18" charset="0"/>
                              </a:rPr>
                            </m:ctrlPr>
                          </m:naryPr>
                          <m:sub/>
                          <m:sup/>
                          <m:e>
                            <m:sSup>
                              <m:sSupPr>
                                <m:ctrlPr>
                                  <a:rPr lang="en-IN" i="1">
                                    <a:latin typeface="Cambria Math" panose="02040503050406030204" pitchFamily="18" charset="0"/>
                                  </a:rPr>
                                </m:ctrlPr>
                              </m:sSupPr>
                              <m:e>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sup>
                                <m:r>
                                  <a:rPr lang="en-US">
                                    <a:latin typeface="Cambria Math" panose="02040503050406030204" pitchFamily="18" charset="0"/>
                                  </a:rPr>
                                  <m:t>2</m:t>
                                </m:r>
                              </m:sup>
                            </m:sSup>
                            <m:r>
                              <a:rPr lang="en-US" i="1">
                                <a:latin typeface="Cambria Math" panose="02040503050406030204" pitchFamily="18" charset="0"/>
                              </a:rPr>
                              <m:t>−</m:t>
                            </m:r>
                            <m:sSup>
                              <m:sSupPr>
                                <m:ctrlPr>
                                  <a:rPr lang="en-IN" i="1">
                                    <a:latin typeface="Cambria Math" panose="02040503050406030204" pitchFamily="18" charset="0"/>
                                  </a:rPr>
                                </m:ctrlPr>
                              </m:sSupPr>
                              <m:e>
                                <m:nary>
                                  <m:naryPr>
                                    <m:chr m:val="∑"/>
                                    <m:limLoc m:val="undOvr"/>
                                    <m:subHide m:val="on"/>
                                    <m:supHide m:val="on"/>
                                    <m:ctrlPr>
                                      <a:rPr lang="en-IN" i="1">
                                        <a:latin typeface="Cambria Math" panose="02040503050406030204" pitchFamily="18" charset="0"/>
                                      </a:rPr>
                                    </m:ctrlPr>
                                  </m:naryPr>
                                  <m:sub/>
                                  <m:sup/>
                                  <m:e>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nary>
                              </m:e>
                              <m:sup>
                                <m:r>
                                  <a:rPr lang="en-US">
                                    <a:latin typeface="Cambria Math" panose="02040503050406030204" pitchFamily="18" charset="0"/>
                                  </a:rPr>
                                  <m:t>2</m:t>
                                </m:r>
                              </m:sup>
                            </m:sSup>
                          </m:e>
                        </m:nary>
                      </m:num>
                      <m:den>
                        <m:sSup>
                          <m:sSupPr>
                            <m:ctrlPr>
                              <a:rPr lang="en-IN" i="1">
                                <a:latin typeface="Cambria Math" panose="02040503050406030204" pitchFamily="18" charset="0"/>
                              </a:rPr>
                            </m:ctrlPr>
                          </m:sSupPr>
                          <m:e>
                            <m:nary>
                              <m:naryPr>
                                <m:chr m:val="∑"/>
                                <m:limLoc m:val="undOvr"/>
                                <m:subHide m:val="on"/>
                                <m:supHide m:val="on"/>
                                <m:ctrlPr>
                                  <a:rPr lang="en-IN" i="1">
                                    <a:latin typeface="Cambria Math" panose="02040503050406030204" pitchFamily="18" charset="0"/>
                                  </a:rPr>
                                </m:ctrlPr>
                              </m:naryPr>
                              <m:sub/>
                              <m:sup/>
                              <m:e>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nary>
                          </m:e>
                          <m:sup>
                            <m:r>
                              <a:rPr lang="en-US">
                                <a:latin typeface="Cambria Math" panose="02040503050406030204" pitchFamily="18" charset="0"/>
                              </a:rPr>
                              <m:t>2</m:t>
                            </m:r>
                          </m:sup>
                        </m:sSup>
                      </m:den>
                    </m:f>
                  </m:oMath>
                </a14:m>
                <a:r>
                  <a:rPr lang="en-IN" dirty="0" smtClean="0"/>
                  <a:t>.</a:t>
                </a:r>
                <a:endParaRPr lang="en-IN"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591363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Methods for Assessing the Accuracy of Predictions </a:t>
            </a:r>
            <a:r>
              <a:rPr lang="en-US" sz="2400" dirty="0" smtClean="0"/>
              <a:t>(5 of 6)</a:t>
            </a:r>
            <a:endParaRPr lang="en-US" sz="24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Calculating Prediction Errors</a:t>
                </a:r>
              </a:p>
              <a:p>
                <a:r>
                  <a:rPr lang="en-US" dirty="0" smtClean="0"/>
                  <a:t>Coefficient of </a:t>
                </a:r>
                <a:r>
                  <a:rPr lang="en-US" dirty="0"/>
                  <a:t>determination </a:t>
                </a:r>
                <a:r>
                  <a:rPr lang="en-US" dirty="0" smtClean="0"/>
                  <a:t>(</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𝑟</m:t>
                        </m:r>
                      </m:e>
                      <m:sup>
                        <m:r>
                          <a:rPr lang="en-US" i="1" smtClean="0">
                            <a:latin typeface="Cambria Math" panose="02040503050406030204" pitchFamily="18" charset="0"/>
                          </a:rPr>
                          <m:t>2</m:t>
                        </m:r>
                      </m:sup>
                    </m:sSup>
                    <m:r>
                      <a:rPr lang="en-US" b="0" i="1" smtClean="0">
                        <a:latin typeface="Cambria Math" panose="02040503050406030204" pitchFamily="18" charset="0"/>
                      </a:rPr>
                      <m:t>)</m:t>
                    </m:r>
                  </m:oMath>
                </a14:m>
                <a:r>
                  <a:rPr lang="en-US" dirty="0" smtClean="0"/>
                  <a:t>.</a:t>
                </a:r>
              </a:p>
              <a:p>
                <a14:m>
                  <m:oMath xmlns:m="http://schemas.openxmlformats.org/officeDocument/2006/math">
                    <m:sSup>
                      <m:sSupPr>
                        <m:ctrlPr>
                          <a:rPr lang="en-IN"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b="0" i="1" smtClean="0">
                        <a:latin typeface="Cambria Math" panose="02040503050406030204" pitchFamily="18" charset="0"/>
                      </a:rPr>
                      <m:t>=</m:t>
                    </m:r>
                    <m:f>
                      <m:fPr>
                        <m:ctrlPr>
                          <a:rPr lang="en-IN" i="1">
                            <a:latin typeface="Cambria Math" panose="02040503050406030204" pitchFamily="18" charset="0"/>
                          </a:rPr>
                        </m:ctrlPr>
                      </m:fPr>
                      <m:num>
                        <m:sSup>
                          <m:sSupPr>
                            <m:ctrlPr>
                              <a:rPr lang="en-IN" i="1">
                                <a:latin typeface="Cambria Math" panose="02040503050406030204" pitchFamily="18" charset="0"/>
                              </a:rPr>
                            </m:ctrlPr>
                          </m:sSupPr>
                          <m:e>
                            <m:d>
                              <m:dPr>
                                <m:begChr m:val="["/>
                                <m:endChr m:val="]"/>
                                <m:ctrlPr>
                                  <a:rPr lang="en-IN" i="1">
                                    <a:latin typeface="Cambria Math" panose="02040503050406030204" pitchFamily="18" charset="0"/>
                                  </a:rPr>
                                </m:ctrlPr>
                              </m:dPr>
                              <m:e>
                                <m:r>
                                  <m:rPr>
                                    <m:sty m:val="p"/>
                                  </m:rPr>
                                  <a:rPr lang="en-US">
                                    <a:latin typeface="Cambria Math" panose="02040503050406030204" pitchFamily="18" charset="0"/>
                                  </a:rPr>
                                  <m:t>Covariance</m:t>
                                </m:r>
                                <m:d>
                                  <m:dPr>
                                    <m:ctrlPr>
                                      <a:rPr lang="en-IN"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e>
                                </m:d>
                              </m:e>
                            </m:d>
                          </m:e>
                          <m:sup>
                            <m:r>
                              <a:rPr lang="en-US" i="1">
                                <a:latin typeface="Cambria Math" panose="02040503050406030204" pitchFamily="18" charset="0"/>
                              </a:rPr>
                              <m:t>2</m:t>
                            </m:r>
                          </m:sup>
                        </m:sSup>
                      </m:num>
                      <m:den>
                        <m:d>
                          <m:dPr>
                            <m:begChr m:val="["/>
                            <m:endChr m:val="]"/>
                            <m:ctrlPr>
                              <a:rPr lang="en-IN" i="1">
                                <a:latin typeface="Cambria Math" panose="02040503050406030204" pitchFamily="18" charset="0"/>
                              </a:rPr>
                            </m:ctrlPr>
                          </m:dPr>
                          <m:e>
                            <m:r>
                              <m:rPr>
                                <m:sty m:val="p"/>
                              </m:rPr>
                              <a:rPr lang="en-US">
                                <a:latin typeface="Cambria Math" panose="02040503050406030204" pitchFamily="18" charset="0"/>
                              </a:rPr>
                              <m:t>Variance</m:t>
                            </m:r>
                            <m:d>
                              <m:dPr>
                                <m:ctrlPr>
                                  <a:rPr lang="en-IN" i="1">
                                    <a:latin typeface="Cambria Math" panose="02040503050406030204" pitchFamily="18" charset="0"/>
                                  </a:rPr>
                                </m:ctrlPr>
                              </m:dPr>
                              <m:e>
                                <m:r>
                                  <a:rPr lang="en-US" i="1">
                                    <a:latin typeface="Cambria Math" panose="02040503050406030204" pitchFamily="18" charset="0"/>
                                  </a:rPr>
                                  <m:t>𝑋</m:t>
                                </m:r>
                              </m:e>
                            </m:d>
                          </m:e>
                        </m:d>
                        <m:d>
                          <m:dPr>
                            <m:begChr m:val="["/>
                            <m:endChr m:val="]"/>
                            <m:ctrlPr>
                              <a:rPr lang="en-IN" i="1">
                                <a:latin typeface="Cambria Math" panose="02040503050406030204" pitchFamily="18" charset="0"/>
                              </a:rPr>
                            </m:ctrlPr>
                          </m:dPr>
                          <m:e>
                            <m:r>
                              <m:rPr>
                                <m:sty m:val="p"/>
                              </m:rPr>
                              <a:rPr lang="en-US">
                                <a:latin typeface="Cambria Math" panose="02040503050406030204" pitchFamily="18" charset="0"/>
                              </a:rPr>
                              <m:t>Variance</m:t>
                            </m:r>
                            <m:d>
                              <m:dPr>
                                <m:ctrlPr>
                                  <a:rPr lang="en-IN" i="1">
                                    <a:latin typeface="Cambria Math" panose="02040503050406030204" pitchFamily="18" charset="0"/>
                                  </a:rPr>
                                </m:ctrlPr>
                              </m:dPr>
                              <m:e>
                                <m:r>
                                  <a:rPr lang="en-US" i="1">
                                    <a:latin typeface="Cambria Math" panose="02040503050406030204" pitchFamily="18" charset="0"/>
                                  </a:rPr>
                                  <m:t>𝑌</m:t>
                                </m:r>
                              </m:e>
                            </m:d>
                          </m:e>
                        </m:d>
                      </m:den>
                    </m:f>
                    <m:r>
                      <a:rPr lang="en-US" i="1">
                        <a:latin typeface="Cambria Math" panose="02040503050406030204" pitchFamily="18" charset="0"/>
                      </a:rPr>
                      <m:t>=</m:t>
                    </m:r>
                    <m:f>
                      <m:fPr>
                        <m:ctrlPr>
                          <a:rPr lang="en-IN" i="1">
                            <a:latin typeface="Cambria Math" panose="02040503050406030204" pitchFamily="18" charset="0"/>
                          </a:rPr>
                        </m:ctrlPr>
                      </m:fPr>
                      <m:num>
                        <m:sSubSup>
                          <m:sSubSupPr>
                            <m:ctrlPr>
                              <a:rPr lang="en-IN"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𝑋𝑌</m:t>
                            </m:r>
                          </m:sub>
                          <m:sup>
                            <m:r>
                              <a:rPr lang="en-US" i="1">
                                <a:latin typeface="Cambria Math" panose="02040503050406030204" pitchFamily="18" charset="0"/>
                              </a:rPr>
                              <m:t>2</m:t>
                            </m:r>
                          </m:sup>
                        </m:sSubSup>
                      </m:num>
                      <m:den>
                        <m:sSubSup>
                          <m:sSubSupPr>
                            <m:ctrlPr>
                              <a:rPr lang="en-IN"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𝑋</m:t>
                            </m:r>
                          </m:sub>
                          <m:sup>
                            <m:r>
                              <a:rPr lang="en-US" i="1">
                                <a:latin typeface="Cambria Math" panose="02040503050406030204" pitchFamily="18" charset="0"/>
                              </a:rPr>
                              <m:t>2</m:t>
                            </m:r>
                          </m:sup>
                        </m:sSubSup>
                        <m:sSubSup>
                          <m:sSubSupPr>
                            <m:ctrlPr>
                              <a:rPr lang="en-IN"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𝑌</m:t>
                            </m:r>
                          </m:sub>
                          <m:sup>
                            <m:r>
                              <a:rPr lang="en-US" i="1">
                                <a:latin typeface="Cambria Math" panose="02040503050406030204" pitchFamily="18" charset="0"/>
                              </a:rPr>
                              <m:t>2</m:t>
                            </m:r>
                          </m:sup>
                        </m:sSubSup>
                      </m:den>
                    </m:f>
                    <m:r>
                      <m:rPr>
                        <m:nor/>
                      </m:rPr>
                      <a:rPr lang="en-IN" dirty="0"/>
                      <m:t>.</m:t>
                    </m:r>
                  </m:oMath>
                </a14:m>
                <a:endParaRPr lang="en-IN" dirty="0"/>
              </a:p>
              <a:p>
                <a:endParaRPr lang="en-US" dirty="0" smtClean="0"/>
              </a:p>
              <a:p>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78705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le 7"/>
              <p:cNvSpPr>
                <a:spLocks noGrp="1"/>
              </p:cNvSpPr>
              <p:nvPr>
                <p:ph type="title"/>
              </p:nvPr>
            </p:nvSpPr>
            <p:spPr>
              <a:xfrm>
                <a:off x="457200" y="685800"/>
                <a:ext cx="8229600" cy="1197864"/>
              </a:xfrm>
            </p:spPr>
            <p:txBody>
              <a:bodyPr>
                <a:noAutofit/>
              </a:bodyPr>
              <a:lstStyle/>
              <a:p>
                <a:r>
                  <a:rPr lang="en-US" sz="4000" dirty="0" smtClean="0"/>
                  <a:t>Testing the Significance of </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𝑟</m:t>
                        </m:r>
                      </m:e>
                      <m:sup>
                        <m:r>
                          <a:rPr lang="en-US" sz="4000" i="1" smtClean="0">
                            <a:latin typeface="Cambria Math" panose="02040503050406030204" pitchFamily="18" charset="0"/>
                          </a:rPr>
                          <m:t>2</m:t>
                        </m:r>
                      </m:sup>
                    </m:sSup>
                  </m:oMath>
                </a14:m>
                <a:r>
                  <a:rPr lang="en-US" sz="4000" dirty="0" smtClean="0"/>
                  <a:t> Using ANOVA </a:t>
                </a:r>
                <a:r>
                  <a:rPr lang="en-US" sz="2400" dirty="0" smtClean="0"/>
                  <a:t>(1 of 5)</a:t>
                </a:r>
                <a:endParaRPr lang="en-US" sz="2400" dirty="0"/>
              </a:p>
            </p:txBody>
          </p:sp>
        </mc:Choice>
        <mc:Fallback xmlns="">
          <p:sp>
            <p:nvSpPr>
              <p:cNvPr id="8" name="Title 7"/>
              <p:cNvSpPr>
                <a:spLocks noGrp="1" noRot="1" noChangeAspect="1" noMove="1" noResize="1" noEditPoints="1" noAdjustHandles="1" noChangeArrowheads="1" noChangeShapeType="1" noTextEdit="1"/>
              </p:cNvSpPr>
              <p:nvPr>
                <p:ph type="title"/>
              </p:nvPr>
            </p:nvSpPr>
            <p:spPr>
              <a:xfrm>
                <a:off x="457200" y="685800"/>
                <a:ext cx="8229600" cy="1197864"/>
              </a:xfrm>
              <a:blipFill rotWithShape="0">
                <a:blip r:embed="rId3"/>
                <a:stretch>
                  <a:fillRect l="-2148" t="-14286" r="-4074" b="-26531"/>
                </a:stretch>
              </a:blipFill>
            </p:spPr>
            <p:txBody>
              <a:bodyPr/>
              <a:lstStyle/>
              <a:p>
                <a:r>
                  <a:rPr lang="en-US">
                    <a:noFill/>
                  </a:rPr>
                  <a:t> </a:t>
                </a:r>
              </a:p>
            </p:txBody>
          </p:sp>
        </mc:Fallback>
      </mc:AlternateContent>
      <p:sp>
        <p:nvSpPr>
          <p:cNvPr id="9" name="Content Placeholder 8"/>
          <p:cNvSpPr>
            <a:spLocks noGrp="1"/>
          </p:cNvSpPr>
          <p:nvPr>
            <p:ph idx="1"/>
          </p:nvPr>
        </p:nvSpPr>
        <p:spPr>
          <a:xfrm>
            <a:off x="457200" y="2209800"/>
            <a:ext cx="8229600" cy="4146550"/>
          </a:xfrm>
        </p:spPr>
        <p:txBody>
          <a:bodyPr>
            <a:normAutofit/>
          </a:bodyPr>
          <a:lstStyle/>
          <a:p>
            <a:r>
              <a:rPr lang="en-US" dirty="0" smtClean="0"/>
              <a:t>Need for ANOVA.</a:t>
            </a:r>
          </a:p>
          <a:p>
            <a:r>
              <a:rPr lang="en-US" dirty="0" smtClean="0"/>
              <a:t>ANOVA’s similarity with regression analysis.</a:t>
            </a:r>
          </a:p>
          <a:p>
            <a:r>
              <a:rPr lang="en-US" dirty="0" smtClean="0"/>
              <a:t>Decomposition of total variation.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1636749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le 7"/>
              <p:cNvSpPr>
                <a:spLocks noGrp="1"/>
              </p:cNvSpPr>
              <p:nvPr>
                <p:ph type="title"/>
              </p:nvPr>
            </p:nvSpPr>
            <p:spPr>
              <a:xfrm>
                <a:off x="457200" y="685800"/>
                <a:ext cx="8229600" cy="1197864"/>
              </a:xfrm>
            </p:spPr>
            <p:txBody>
              <a:bodyPr>
                <a:noAutofit/>
              </a:bodyPr>
              <a:lstStyle/>
              <a:p>
                <a:r>
                  <a:rPr lang="en-US" sz="4000" dirty="0" smtClean="0"/>
                  <a:t>Testing the Significance of </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𝑟</m:t>
                        </m:r>
                      </m:e>
                      <m:sup>
                        <m:r>
                          <a:rPr lang="en-US" sz="4000" i="1" smtClean="0">
                            <a:latin typeface="Cambria Math" panose="02040503050406030204" pitchFamily="18" charset="0"/>
                          </a:rPr>
                          <m:t>2</m:t>
                        </m:r>
                      </m:sup>
                    </m:sSup>
                  </m:oMath>
                </a14:m>
                <a:r>
                  <a:rPr lang="en-US" sz="4000" dirty="0" smtClean="0"/>
                  <a:t> Using ANOVA </a:t>
                </a:r>
                <a:r>
                  <a:rPr lang="en-US" sz="2400" dirty="0" smtClean="0"/>
                  <a:t>(2 of 5)</a:t>
                </a:r>
                <a:endParaRPr lang="en-US" sz="2400" dirty="0"/>
              </a:p>
            </p:txBody>
          </p:sp>
        </mc:Choice>
        <mc:Fallback xmlns="">
          <p:sp>
            <p:nvSpPr>
              <p:cNvPr id="8" name="Title 7"/>
              <p:cNvSpPr>
                <a:spLocks noGrp="1" noRot="1" noChangeAspect="1" noMove="1" noResize="1" noEditPoints="1" noAdjustHandles="1" noChangeArrowheads="1" noChangeShapeType="1" noTextEdit="1"/>
              </p:cNvSpPr>
              <p:nvPr>
                <p:ph type="title"/>
              </p:nvPr>
            </p:nvSpPr>
            <p:spPr>
              <a:xfrm>
                <a:off x="457200" y="685800"/>
                <a:ext cx="8229600" cy="1197864"/>
              </a:xfrm>
              <a:blipFill rotWithShape="0">
                <a:blip r:embed="rId3"/>
                <a:stretch>
                  <a:fillRect l="-2148" t="-14286" r="-4074" b="-265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r>
                  <a:rPr lang="en-US" dirty="0" smtClean="0"/>
                  <a:t>Statistical test</a:t>
                </a:r>
                <a:endParaRPr lang="en-US" dirty="0"/>
              </a:p>
              <a:p>
                <a:pPr lvl="1"/>
                <a14:m>
                  <m:oMath xmlns:m="http://schemas.openxmlformats.org/officeDocument/2006/math">
                    <m:r>
                      <a:rPr lang="en-US" i="1">
                        <a:latin typeface="Cambria Math" panose="02040503050406030204" pitchFamily="18" charset="0"/>
                      </a:rPr>
                      <m:t>𝐹</m:t>
                    </m:r>
                    <m:r>
                      <a:rPr lang="en-US" i="1">
                        <a:latin typeface="Cambria Math" panose="02040503050406030204" pitchFamily="18" charset="0"/>
                      </a:rPr>
                      <m:t>=</m:t>
                    </m:r>
                    <m:f>
                      <m:fPr>
                        <m:ctrlPr>
                          <a:rPr lang="en-IN" i="1">
                            <a:latin typeface="Cambria Math" panose="02040503050406030204" pitchFamily="18" charset="0"/>
                          </a:rPr>
                        </m:ctrlPr>
                      </m:fPr>
                      <m:num>
                        <m:r>
                          <m:rPr>
                            <m:sty m:val="p"/>
                          </m:rPr>
                          <a:rPr lang="en-US" i="0">
                            <a:latin typeface="Cambria Math" panose="02040503050406030204" pitchFamily="18" charset="0"/>
                          </a:rPr>
                          <m:t>Mean</m:t>
                        </m:r>
                        <m:r>
                          <a:rPr lang="en-US" i="0">
                            <a:latin typeface="Cambria Math" panose="02040503050406030204" pitchFamily="18" charset="0"/>
                          </a:rPr>
                          <m:t> </m:t>
                        </m:r>
                        <m:r>
                          <m:rPr>
                            <m:sty m:val="p"/>
                          </m:rPr>
                          <a:rPr lang="en-US" i="0">
                            <a:latin typeface="Cambria Math" panose="02040503050406030204" pitchFamily="18" charset="0"/>
                          </a:rPr>
                          <m:t>squares</m:t>
                        </m:r>
                        <m:r>
                          <a:rPr lang="en-US" i="0">
                            <a:latin typeface="Cambria Math" panose="02040503050406030204" pitchFamily="18" charset="0"/>
                          </a:rPr>
                          <m:t> </m:t>
                        </m:r>
                        <m:r>
                          <m:rPr>
                            <m:sty m:val="p"/>
                          </m:rPr>
                          <a:rPr lang="en-US" i="0">
                            <a:latin typeface="Cambria Math" panose="02040503050406030204" pitchFamily="18" charset="0"/>
                          </a:rPr>
                          <m:t>between</m:t>
                        </m:r>
                      </m:num>
                      <m:den>
                        <m:r>
                          <m:rPr>
                            <m:sty m:val="p"/>
                          </m:rPr>
                          <a:rPr lang="en-US" i="0">
                            <a:latin typeface="Cambria Math" panose="02040503050406030204" pitchFamily="18" charset="0"/>
                          </a:rPr>
                          <m:t>Mean</m:t>
                        </m:r>
                        <m:r>
                          <a:rPr lang="en-US" i="0">
                            <a:latin typeface="Cambria Math" panose="02040503050406030204" pitchFamily="18" charset="0"/>
                          </a:rPr>
                          <m:t> </m:t>
                        </m:r>
                        <m:r>
                          <m:rPr>
                            <m:sty m:val="p"/>
                          </m:rPr>
                          <a:rPr lang="en-US" i="0">
                            <a:latin typeface="Cambria Math" panose="02040503050406030204" pitchFamily="18" charset="0"/>
                          </a:rPr>
                          <m:t>squares</m:t>
                        </m:r>
                        <m:r>
                          <a:rPr lang="en-US" i="0">
                            <a:latin typeface="Cambria Math" panose="02040503050406030204" pitchFamily="18" charset="0"/>
                          </a:rPr>
                          <m:t> </m:t>
                        </m:r>
                        <m:r>
                          <m:rPr>
                            <m:sty m:val="p"/>
                          </m:rPr>
                          <a:rPr lang="en-US" i="0">
                            <a:latin typeface="Cambria Math" panose="02040503050406030204" pitchFamily="18" charset="0"/>
                          </a:rPr>
                          <m:t>within</m:t>
                        </m:r>
                      </m:den>
                    </m:f>
                    <m:r>
                      <a:rPr lang="en-US" i="0">
                        <a:latin typeface="Cambria Math" panose="02040503050406030204" pitchFamily="18" charset="0"/>
                      </a:rPr>
                      <m:t>=</m:t>
                    </m:r>
                    <m:f>
                      <m:fPr>
                        <m:ctrlPr>
                          <a:rPr lang="en-IN" i="1">
                            <a:latin typeface="Cambria Math" panose="02040503050406030204" pitchFamily="18" charset="0"/>
                          </a:rPr>
                        </m:ctrlPr>
                      </m:fPr>
                      <m:num>
                        <m:f>
                          <m:fPr>
                            <m:type m:val="lin"/>
                            <m:ctrlPr>
                              <a:rPr lang="en-IN" i="1">
                                <a:latin typeface="Cambria Math" panose="02040503050406030204" pitchFamily="18" charset="0"/>
                              </a:rPr>
                            </m:ctrlPr>
                          </m:fPr>
                          <m:num>
                            <m:r>
                              <m:rPr>
                                <m:sty m:val="p"/>
                              </m:rPr>
                              <a:rPr lang="en-US" i="0">
                                <a:latin typeface="Cambria Math" panose="02040503050406030204" pitchFamily="18" charset="0"/>
                              </a:rPr>
                              <m:t>SSB</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b</m:t>
                                </m:r>
                              </m:sub>
                            </m:sSub>
                          </m:den>
                        </m:f>
                      </m:num>
                      <m:den>
                        <m:f>
                          <m:fPr>
                            <m:type m:val="lin"/>
                            <m:ctrlPr>
                              <a:rPr lang="en-IN" i="1">
                                <a:latin typeface="Cambria Math" panose="02040503050406030204" pitchFamily="18" charset="0"/>
                              </a:rPr>
                            </m:ctrlPr>
                          </m:fPr>
                          <m:num>
                            <m:r>
                              <m:rPr>
                                <m:sty m:val="p"/>
                              </m:rPr>
                              <a:rPr lang="en-US" i="0">
                                <a:latin typeface="Cambria Math" panose="02040503050406030204" pitchFamily="18" charset="0"/>
                              </a:rPr>
                              <m:t>SSW</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w</m:t>
                                </m:r>
                              </m:sub>
                            </m:sSub>
                          </m:den>
                        </m:f>
                      </m:den>
                    </m:f>
                  </m:oMath>
                </a14:m>
                <a:r>
                  <a:rPr lang="en-US" i="0" dirty="0" smtClean="0"/>
                  <a:t>.</a:t>
                </a:r>
              </a:p>
              <a:p>
                <a:r>
                  <a:rPr lang="en-US" i="0" dirty="0"/>
                  <a:t>Me</a:t>
                </a:r>
                <a:r>
                  <a:rPr lang="en-US" dirty="0"/>
                  <a:t>an squares regressio</a:t>
                </a:r>
                <a:r>
                  <a:rPr lang="en-US" i="0" dirty="0"/>
                  <a:t>n </a:t>
                </a:r>
                <a14:m>
                  <m:oMath xmlns:m="http://schemas.openxmlformats.org/officeDocument/2006/math">
                    <m:r>
                      <a:rPr lang="en-US" i="0">
                        <a:latin typeface="Cambria Math" panose="02040503050406030204" pitchFamily="18" charset="0"/>
                      </a:rPr>
                      <m:t>=</m:t>
                    </m:r>
                    <m:f>
                      <m:fPr>
                        <m:ctrlPr>
                          <a:rPr lang="en-IN" i="1">
                            <a:latin typeface="Cambria Math" panose="02040503050406030204" pitchFamily="18" charset="0"/>
                          </a:rPr>
                        </m:ctrlPr>
                      </m:fPr>
                      <m:num>
                        <m:r>
                          <m:rPr>
                            <m:sty m:val="p"/>
                          </m:rPr>
                          <a:rPr lang="en-US" i="0">
                            <a:latin typeface="Cambria Math" panose="02040503050406030204" pitchFamily="18" charset="0"/>
                          </a:rPr>
                          <m:t>SSR</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r</m:t>
                            </m:r>
                          </m:sub>
                        </m:sSub>
                      </m:den>
                    </m:f>
                    <m:r>
                      <a:rPr lang="en-US" i="0">
                        <a:latin typeface="Cambria Math" panose="02040503050406030204" pitchFamily="18" charset="0"/>
                      </a:rPr>
                      <m:t>=</m:t>
                    </m:r>
                    <m:f>
                      <m:fPr>
                        <m:ctrlPr>
                          <a:rPr lang="en-IN" i="1">
                            <a:latin typeface="Cambria Math" panose="02040503050406030204" pitchFamily="18" charset="0"/>
                          </a:rPr>
                        </m:ctrlPr>
                      </m:fPr>
                      <m:num>
                        <m:r>
                          <m:rPr>
                            <m:sty m:val="p"/>
                          </m:rPr>
                          <a:rPr lang="en-US" i="0">
                            <a:latin typeface="Cambria Math" panose="02040503050406030204" pitchFamily="18" charset="0"/>
                          </a:rPr>
                          <m:t>SSR</m:t>
                        </m:r>
                      </m:num>
                      <m:den>
                        <m:r>
                          <a:rPr lang="en-US" i="1">
                            <a:latin typeface="Cambria Math" panose="02040503050406030204" pitchFamily="18" charset="0"/>
                          </a:rPr>
                          <m:t>𝐾</m:t>
                        </m:r>
                      </m:den>
                    </m:f>
                    <m:r>
                      <a:rPr lang="en-US" i="0">
                        <a:latin typeface="Cambria Math" panose="02040503050406030204" pitchFamily="18" charset="0"/>
                      </a:rPr>
                      <m:t>.</m:t>
                    </m:r>
                  </m:oMath>
                </a14:m>
                <a:endParaRPr lang="en-US" i="0" dirty="0"/>
              </a:p>
              <a:p>
                <a:pPr lvl="1"/>
                <a:endParaRPr lang="en-US" dirty="0" smtClean="0"/>
              </a:p>
              <a:p>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4"/>
                <a:stretch>
                  <a:fillRect l="-1704"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364282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le 7"/>
              <p:cNvSpPr>
                <a:spLocks noGrp="1"/>
              </p:cNvSpPr>
              <p:nvPr>
                <p:ph type="title"/>
              </p:nvPr>
            </p:nvSpPr>
            <p:spPr>
              <a:xfrm>
                <a:off x="457200" y="685800"/>
                <a:ext cx="8229600" cy="1197864"/>
              </a:xfrm>
            </p:spPr>
            <p:txBody>
              <a:bodyPr>
                <a:noAutofit/>
              </a:bodyPr>
              <a:lstStyle/>
              <a:p>
                <a:r>
                  <a:rPr lang="en-US" sz="4000" dirty="0" smtClean="0"/>
                  <a:t>Testing the Significance of </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𝑟</m:t>
                        </m:r>
                      </m:e>
                      <m:sup>
                        <m:r>
                          <a:rPr lang="en-US" sz="4000" i="1" smtClean="0">
                            <a:latin typeface="Cambria Math" panose="02040503050406030204" pitchFamily="18" charset="0"/>
                          </a:rPr>
                          <m:t>2</m:t>
                        </m:r>
                      </m:sup>
                    </m:sSup>
                  </m:oMath>
                </a14:m>
                <a:r>
                  <a:rPr lang="en-US" sz="4000" dirty="0" smtClean="0"/>
                  <a:t> Using ANOVA </a:t>
                </a:r>
                <a:r>
                  <a:rPr lang="en-US" sz="2400" dirty="0" smtClean="0"/>
                  <a:t>(3 of 5)</a:t>
                </a:r>
                <a:endParaRPr lang="en-US" sz="2400" dirty="0"/>
              </a:p>
            </p:txBody>
          </p:sp>
        </mc:Choice>
        <mc:Fallback xmlns="">
          <p:sp>
            <p:nvSpPr>
              <p:cNvPr id="8" name="Title 7"/>
              <p:cNvSpPr>
                <a:spLocks noGrp="1" noRot="1" noChangeAspect="1" noMove="1" noResize="1" noEditPoints="1" noAdjustHandles="1" noChangeArrowheads="1" noChangeShapeType="1" noTextEdit="1"/>
              </p:cNvSpPr>
              <p:nvPr>
                <p:ph type="title"/>
              </p:nvPr>
            </p:nvSpPr>
            <p:spPr>
              <a:xfrm>
                <a:off x="457200" y="685800"/>
                <a:ext cx="8229600" cy="1197864"/>
              </a:xfrm>
              <a:blipFill rotWithShape="0">
                <a:blip r:embed="rId3"/>
                <a:stretch>
                  <a:fillRect l="-2148" t="-14286" r="-4074" b="-265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133600"/>
                <a:ext cx="8229600" cy="4222750"/>
              </a:xfrm>
            </p:spPr>
            <p:txBody>
              <a:bodyPr>
                <a:normAutofit/>
              </a:bodyPr>
              <a:lstStyle/>
              <a:p>
                <a:r>
                  <a:rPr lang="en-US" dirty="0" smtClean="0"/>
                  <a:t>Mean squares residual </a:t>
                </a:r>
                <a14:m>
                  <m:oMath xmlns:m="http://schemas.openxmlformats.org/officeDocument/2006/math">
                    <m:r>
                      <a:rPr lang="en-US" i="0">
                        <a:latin typeface="Cambria Math" panose="02040503050406030204" pitchFamily="18" charset="0"/>
                      </a:rPr>
                      <m:t>=</m:t>
                    </m:r>
                    <m:f>
                      <m:fPr>
                        <m:ctrlPr>
                          <a:rPr lang="en-IN" i="1">
                            <a:latin typeface="Cambria Math" panose="02040503050406030204" pitchFamily="18" charset="0"/>
                          </a:rPr>
                        </m:ctrlPr>
                      </m:fPr>
                      <m:num>
                        <m:r>
                          <m:rPr>
                            <m:sty m:val="p"/>
                          </m:rPr>
                          <a:rPr lang="en-US" i="0">
                            <a:latin typeface="Cambria Math" panose="02040503050406030204" pitchFamily="18" charset="0"/>
                          </a:rPr>
                          <m:t>SSE</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e</m:t>
                            </m:r>
                          </m:sub>
                        </m:sSub>
                      </m:den>
                    </m:f>
                    <m:r>
                      <a:rPr lang="en-US" i="1">
                        <a:latin typeface="Cambria Math" panose="02040503050406030204" pitchFamily="18" charset="0"/>
                      </a:rPr>
                      <m:t>=</m:t>
                    </m:r>
                    <m:f>
                      <m:fPr>
                        <m:ctrlPr>
                          <a:rPr lang="en-IN" i="1">
                            <a:latin typeface="Cambria Math" panose="02040503050406030204" pitchFamily="18" charset="0"/>
                          </a:rPr>
                        </m:ctrlPr>
                      </m:fPr>
                      <m:num>
                        <m:r>
                          <m:rPr>
                            <m:sty m:val="p"/>
                          </m:rPr>
                          <a:rPr lang="en-US" i="0">
                            <a:latin typeface="Cambria Math" panose="02040503050406030204" pitchFamily="18" charset="0"/>
                          </a:rPr>
                          <m:t>SEE</m:t>
                        </m:r>
                      </m:num>
                      <m:den>
                        <m:d>
                          <m:dPr>
                            <m:begChr m:val="["/>
                            <m:endChr m:val="]"/>
                            <m:ctrlPr>
                              <a:rPr lang="en-IN" i="1">
                                <a:latin typeface="Cambria Math" panose="02040503050406030204" pitchFamily="18" charset="0"/>
                              </a:rPr>
                            </m:ctrlPr>
                          </m:dPr>
                          <m:e>
                            <m:r>
                              <a:rPr lang="en-US" i="1">
                                <a:latin typeface="Cambria Math" panose="02040503050406030204" pitchFamily="18" charset="0"/>
                              </a:rPr>
                              <m:t>𝑁</m:t>
                            </m:r>
                            <m:r>
                              <a:rPr lang="en-US" i="1">
                                <a:latin typeface="Cambria Math" panose="02040503050406030204" pitchFamily="18" charset="0"/>
                              </a:rPr>
                              <m:t>−</m:t>
                            </m:r>
                            <m:d>
                              <m:dPr>
                                <m:ctrlPr>
                                  <a:rPr lang="en-IN" i="1">
                                    <a:latin typeface="Cambria Math" panose="02040503050406030204" pitchFamily="18" charset="0"/>
                                  </a:rPr>
                                </m:ctrlPr>
                              </m:dPr>
                              <m:e>
                                <m:r>
                                  <a:rPr lang="en-US" i="1">
                                    <a:latin typeface="Cambria Math" panose="02040503050406030204" pitchFamily="18" charset="0"/>
                                  </a:rPr>
                                  <m:t>𝐾</m:t>
                                </m:r>
                                <m:r>
                                  <a:rPr lang="en-US" i="1">
                                    <a:latin typeface="Cambria Math" panose="02040503050406030204" pitchFamily="18" charset="0"/>
                                  </a:rPr>
                                  <m:t>+1</m:t>
                                </m:r>
                              </m:e>
                            </m:d>
                          </m:e>
                        </m:d>
                      </m:den>
                    </m:f>
                  </m:oMath>
                </a14:m>
                <a:r>
                  <a:rPr lang="en-US" dirty="0" smtClean="0"/>
                  <a:t>. </a:t>
                </a:r>
              </a:p>
              <a:p>
                <a:r>
                  <a:rPr lang="en-US" i="1" dirty="0" smtClean="0"/>
                  <a:t>F</a:t>
                </a:r>
                <a:r>
                  <a:rPr lang="en-US" dirty="0" smtClean="0"/>
                  <a:t> statistic:</a:t>
                </a:r>
              </a:p>
              <a:p>
                <a:pPr lvl="1"/>
                <a14:m>
                  <m:oMath xmlns:m="http://schemas.openxmlformats.org/officeDocument/2006/math">
                    <m:r>
                      <a:rPr lang="en-US" i="1">
                        <a:latin typeface="Cambria Math" panose="02040503050406030204" pitchFamily="18" charset="0"/>
                      </a:rPr>
                      <m:t>𝐹</m:t>
                    </m:r>
                    <m:r>
                      <a:rPr lang="en-US" i="1">
                        <a:latin typeface="Cambria Math" panose="02040503050406030204" pitchFamily="18" charset="0"/>
                      </a:rPr>
                      <m:t>=</m:t>
                    </m:r>
                    <m:f>
                      <m:fPr>
                        <m:ctrlPr>
                          <a:rPr lang="en-IN" i="1">
                            <a:latin typeface="Cambria Math" panose="02040503050406030204" pitchFamily="18" charset="0"/>
                          </a:rPr>
                        </m:ctrlPr>
                      </m:fPr>
                      <m:num>
                        <m:r>
                          <m:rPr>
                            <m:sty m:val="p"/>
                          </m:rPr>
                          <a:rPr lang="en-US">
                            <a:latin typeface="Cambria Math" panose="02040503050406030204" pitchFamily="18" charset="0"/>
                          </a:rPr>
                          <m:t>Mean</m:t>
                        </m:r>
                        <m:r>
                          <a:rPr lang="en-US">
                            <a:latin typeface="Cambria Math" panose="02040503050406030204" pitchFamily="18" charset="0"/>
                          </a:rPr>
                          <m:t> </m:t>
                        </m:r>
                        <m:r>
                          <m:rPr>
                            <m:sty m:val="p"/>
                          </m:rPr>
                          <a:rPr lang="en-US">
                            <a:latin typeface="Cambria Math" panose="02040503050406030204" pitchFamily="18" charset="0"/>
                          </a:rPr>
                          <m:t>squares</m:t>
                        </m:r>
                        <m:r>
                          <a:rPr lang="en-US">
                            <a:latin typeface="Cambria Math" panose="02040503050406030204" pitchFamily="18" charset="0"/>
                          </a:rPr>
                          <m:t> </m:t>
                        </m:r>
                        <m:r>
                          <m:rPr>
                            <m:sty m:val="p"/>
                          </m:rPr>
                          <a:rPr lang="en-US">
                            <a:latin typeface="Cambria Math" panose="02040503050406030204" pitchFamily="18" charset="0"/>
                          </a:rPr>
                          <m:t>regression</m:t>
                        </m:r>
                      </m:num>
                      <m:den>
                        <m:r>
                          <m:rPr>
                            <m:sty m:val="p"/>
                          </m:rPr>
                          <a:rPr lang="en-US">
                            <a:latin typeface="Cambria Math" panose="02040503050406030204" pitchFamily="18" charset="0"/>
                          </a:rPr>
                          <m:t>Mean</m:t>
                        </m:r>
                        <m:r>
                          <a:rPr lang="en-US">
                            <a:latin typeface="Cambria Math" panose="02040503050406030204" pitchFamily="18" charset="0"/>
                          </a:rPr>
                          <m:t> </m:t>
                        </m:r>
                        <m:r>
                          <m:rPr>
                            <m:sty m:val="p"/>
                          </m:rPr>
                          <a:rPr lang="en-US">
                            <a:latin typeface="Cambria Math" panose="02040503050406030204" pitchFamily="18" charset="0"/>
                          </a:rPr>
                          <m:t>squares</m:t>
                        </m:r>
                        <m:r>
                          <a:rPr lang="en-US">
                            <a:latin typeface="Cambria Math" panose="02040503050406030204" pitchFamily="18" charset="0"/>
                          </a:rPr>
                          <m:t> </m:t>
                        </m:r>
                        <m:r>
                          <m:rPr>
                            <m:sty m:val="p"/>
                          </m:rPr>
                          <a:rPr lang="en-US">
                            <a:latin typeface="Cambria Math" panose="02040503050406030204" pitchFamily="18" charset="0"/>
                          </a:rPr>
                          <m:t>residual</m:t>
                        </m:r>
                      </m:den>
                    </m:f>
                    <m:r>
                      <a:rPr lang="en-US" i="1">
                        <a:latin typeface="Cambria Math" panose="02040503050406030204" pitchFamily="18" charset="0"/>
                      </a:rPr>
                      <m:t>=</m:t>
                    </m:r>
                    <m:f>
                      <m:fPr>
                        <m:ctrlPr>
                          <a:rPr lang="en-IN" i="1">
                            <a:latin typeface="Cambria Math" panose="02040503050406030204" pitchFamily="18" charset="0"/>
                          </a:rPr>
                        </m:ctrlPr>
                      </m:fPr>
                      <m:num>
                        <m:f>
                          <m:fPr>
                            <m:type m:val="lin"/>
                            <m:ctrlPr>
                              <a:rPr lang="en-IN" i="1">
                                <a:latin typeface="Cambria Math" panose="02040503050406030204" pitchFamily="18" charset="0"/>
                              </a:rPr>
                            </m:ctrlPr>
                          </m:fPr>
                          <m:num>
                            <m:r>
                              <m:rPr>
                                <m:sty m:val="p"/>
                              </m:rPr>
                              <a:rPr lang="en-US" i="0">
                                <a:latin typeface="Cambria Math" panose="02040503050406030204" pitchFamily="18" charset="0"/>
                              </a:rPr>
                              <m:t>SSR</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r</m:t>
                                </m:r>
                              </m:sub>
                            </m:sSub>
                          </m:den>
                        </m:f>
                      </m:num>
                      <m:den>
                        <m:f>
                          <m:fPr>
                            <m:type m:val="lin"/>
                            <m:ctrlPr>
                              <a:rPr lang="en-IN" i="1">
                                <a:latin typeface="Cambria Math" panose="02040503050406030204" pitchFamily="18" charset="0"/>
                              </a:rPr>
                            </m:ctrlPr>
                          </m:fPr>
                          <m:num>
                            <m:r>
                              <m:rPr>
                                <m:sty m:val="p"/>
                              </m:rPr>
                              <a:rPr lang="en-US" i="0">
                                <a:latin typeface="Cambria Math" panose="02040503050406030204" pitchFamily="18" charset="0"/>
                              </a:rPr>
                              <m:t>SSE</m:t>
                            </m:r>
                          </m:num>
                          <m:den>
                            <m:sSub>
                              <m:sSubPr>
                                <m:ctrlPr>
                                  <a:rPr lang="en-IN" i="1">
                                    <a:latin typeface="Cambria Math" panose="02040503050406030204" pitchFamily="18" charset="0"/>
                                  </a:rPr>
                                </m:ctrlPr>
                              </m:sSubPr>
                              <m:e>
                                <m:r>
                                  <m:rPr>
                                    <m:sty m:val="p"/>
                                  </m:rPr>
                                  <a:rPr lang="en-US" i="0">
                                    <a:latin typeface="Cambria Math" panose="02040503050406030204" pitchFamily="18" charset="0"/>
                                  </a:rPr>
                                  <m:t>df</m:t>
                                </m:r>
                              </m:e>
                              <m:sub>
                                <m:r>
                                  <m:rPr>
                                    <m:sty m:val="p"/>
                                  </m:rPr>
                                  <a:rPr lang="en-US" i="0">
                                    <a:latin typeface="Cambria Math" panose="02040503050406030204" pitchFamily="18" charset="0"/>
                                  </a:rPr>
                                  <m:t>e</m:t>
                                </m:r>
                              </m:sub>
                            </m:sSub>
                          </m:den>
                        </m:f>
                      </m:den>
                    </m:f>
                  </m:oMath>
                </a14:m>
                <a:r>
                  <a:rPr lang="en-US" dirty="0" smtClean="0"/>
                  <a:t>.</a:t>
                </a:r>
                <a:endParaRPr lang="en-US" dirty="0"/>
              </a:p>
              <a:p>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133600"/>
                <a:ext cx="8229600" cy="4222750"/>
              </a:xfrm>
              <a:blipFill rotWithShape="0">
                <a:blip r:embed="rId4"/>
                <a:stretch>
                  <a:fillRect l="-1704"/>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656992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le 7"/>
              <p:cNvSpPr>
                <a:spLocks noGrp="1"/>
              </p:cNvSpPr>
              <p:nvPr>
                <p:ph type="title"/>
              </p:nvPr>
            </p:nvSpPr>
            <p:spPr>
              <a:xfrm>
                <a:off x="457200" y="685800"/>
                <a:ext cx="8229600" cy="1197864"/>
              </a:xfrm>
            </p:spPr>
            <p:txBody>
              <a:bodyPr>
                <a:noAutofit/>
              </a:bodyPr>
              <a:lstStyle/>
              <a:p>
                <a:r>
                  <a:rPr lang="en-US" sz="4000" dirty="0" smtClean="0"/>
                  <a:t>Testing the Significance of </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𝑟</m:t>
                        </m:r>
                      </m:e>
                      <m:sup>
                        <m:r>
                          <a:rPr lang="en-US" sz="4000" i="1" smtClean="0">
                            <a:latin typeface="Cambria Math" panose="02040503050406030204" pitchFamily="18" charset="0"/>
                          </a:rPr>
                          <m:t>2</m:t>
                        </m:r>
                      </m:sup>
                    </m:sSup>
                  </m:oMath>
                </a14:m>
                <a:r>
                  <a:rPr lang="en-US" sz="4000" dirty="0" smtClean="0"/>
                  <a:t> Using ANOVA </a:t>
                </a:r>
                <a:r>
                  <a:rPr lang="en-US" sz="2400" dirty="0" smtClean="0"/>
                  <a:t>(5 of 5)</a:t>
                </a:r>
                <a:endParaRPr lang="en-US" sz="2400" dirty="0"/>
              </a:p>
            </p:txBody>
          </p:sp>
        </mc:Choice>
        <mc:Fallback xmlns="">
          <p:sp>
            <p:nvSpPr>
              <p:cNvPr id="8" name="Title 7"/>
              <p:cNvSpPr>
                <a:spLocks noGrp="1" noRot="1" noChangeAspect="1" noMove="1" noResize="1" noEditPoints="1" noAdjustHandles="1" noChangeArrowheads="1" noChangeShapeType="1" noTextEdit="1"/>
              </p:cNvSpPr>
              <p:nvPr>
                <p:ph type="title"/>
              </p:nvPr>
            </p:nvSpPr>
            <p:spPr>
              <a:xfrm>
                <a:off x="457200" y="685800"/>
                <a:ext cx="8229600" cy="1197864"/>
              </a:xfrm>
              <a:blipFill rotWithShape="0">
                <a:blip r:embed="rId3"/>
                <a:stretch>
                  <a:fillRect l="-2148" t="-14286" r="-4074" b="-265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Pearson’s Correlation Coefficient (</a:t>
                </a:r>
                <a:r>
                  <a:rPr lang="en-US" i="1" dirty="0" smtClean="0"/>
                  <a:t>r</a:t>
                </a:r>
                <a:r>
                  <a:rPr lang="en-US" dirty="0" smtClean="0"/>
                  <a:t>)</a:t>
                </a:r>
              </a:p>
              <a:p>
                <a:r>
                  <a:rPr lang="en-US" dirty="0" smtClean="0"/>
                  <a:t>Formula: </a:t>
                </a:r>
                <a14:m>
                  <m:oMath xmlns:m="http://schemas.openxmlformats.org/officeDocument/2006/math">
                    <m:r>
                      <a:rPr lang="en-US" i="1">
                        <a:latin typeface="Cambria Math" panose="02040503050406030204" pitchFamily="18" charset="0"/>
                      </a:rPr>
                      <m:t>𝑟</m:t>
                    </m:r>
                    <m:r>
                      <a:rPr lang="en-US" i="1">
                        <a:latin typeface="Cambria Math" panose="02040503050406030204" pitchFamily="18" charset="0"/>
                      </a:rPr>
                      <m:t>=</m:t>
                    </m:r>
                    <m:rad>
                      <m:radPr>
                        <m:degHide m:val="on"/>
                        <m:ctrlPr>
                          <a:rPr lang="en-IN" i="1">
                            <a:latin typeface="Cambria Math" panose="02040503050406030204" pitchFamily="18" charset="0"/>
                          </a:rPr>
                        </m:ctrlPr>
                      </m:radPr>
                      <m:deg/>
                      <m:e>
                        <m:sSup>
                          <m:sSupPr>
                            <m:ctrlPr>
                              <a:rPr lang="en-IN"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e>
                    </m:rad>
                  </m:oMath>
                </a14:m>
                <a:r>
                  <a:rPr lang="en-US" dirty="0" smtClean="0"/>
                  <a:t>.</a:t>
                </a:r>
              </a:p>
              <a:p>
                <a:r>
                  <a:rPr lang="en-US" dirty="0" smtClean="0"/>
                  <a:t>Characteristics of Pearson’s </a:t>
                </a:r>
                <a:r>
                  <a:rPr lang="en-US" i="1" dirty="0" smtClean="0"/>
                  <a:t>r</a:t>
                </a:r>
                <a:r>
                  <a:rPr lang="en-US" dirty="0" smtClean="0"/>
                  <a:t>.</a:t>
                </a:r>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a:blip r:embed="rId4"/>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1627632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Statistics in Practice: Multiple </a:t>
            </a:r>
            <a:r>
              <a:rPr lang="en-US" sz="4000" dirty="0"/>
              <a:t>R</a:t>
            </a:r>
            <a:r>
              <a:rPr lang="en-US" sz="4000" dirty="0" smtClean="0"/>
              <a:t>egression and ANOVA </a:t>
            </a:r>
            <a:r>
              <a:rPr lang="en-US" sz="2400" dirty="0" smtClean="0"/>
              <a:t>(1 of 3)</a:t>
            </a:r>
            <a:endParaRPr lang="en-US" sz="24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r>
                  <a:rPr lang="en-US" dirty="0" smtClean="0"/>
                  <a:t>Multiple regression.</a:t>
                </a:r>
              </a:p>
              <a:p>
                <a:r>
                  <a:rPr lang="en-US" dirty="0" smtClean="0"/>
                  <a:t>General form of equation: </a:t>
                </a:r>
                <a14:m>
                  <m:oMath xmlns:m="http://schemas.openxmlformats.org/officeDocument/2006/math">
                    <m:acc>
                      <m:accPr>
                        <m:chr m:val="̂"/>
                        <m:ctrlPr>
                          <a:rPr lang="en-IN" i="1">
                            <a:latin typeface="Cambria Math" panose="02040503050406030204" pitchFamily="18" charset="0"/>
                          </a:rPr>
                        </m:ctrlPr>
                      </m:accPr>
                      <m:e>
                        <m:r>
                          <a:rPr lang="en-US" i="1">
                            <a:latin typeface="Cambria Math" panose="02040503050406030204" pitchFamily="18" charset="0"/>
                          </a:rPr>
                          <m:t>𝑌</m:t>
                        </m:r>
                      </m:e>
                    </m:acc>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m:t>
                    </m:r>
                    <m:sSubSup>
                      <m:sSubSupPr>
                        <m:ctrlPr>
                          <a:rPr lang="en-IN" i="1">
                            <a:latin typeface="Cambria Math" panose="02040503050406030204" pitchFamily="18" charset="0"/>
                          </a:rPr>
                        </m:ctrlPr>
                      </m:sSubSupPr>
                      <m:e>
                        <m:r>
                          <a:rPr lang="en-US" i="1">
                            <a:latin typeface="Cambria Math" panose="02040503050406030204" pitchFamily="18" charset="0"/>
                          </a:rPr>
                          <m:t>𝑏</m:t>
                        </m:r>
                      </m:e>
                      <m:sub>
                        <m:r>
                          <a:rPr lang="en-US" i="1">
                            <a:latin typeface="Cambria Math" panose="02040503050406030204" pitchFamily="18" charset="0"/>
                          </a:rPr>
                          <m:t>1</m:t>
                        </m:r>
                      </m:sub>
                      <m:sup>
                        <m:r>
                          <a:rPr lang="en-US" i="1">
                            <a:latin typeface="Cambria Math" panose="02040503050406030204" pitchFamily="18" charset="0"/>
                          </a:rPr>
                          <m:t>∗</m:t>
                        </m:r>
                      </m:sup>
                    </m:sSubSup>
                    <m:sSub>
                      <m:sSubPr>
                        <m:ctrlPr>
                          <a:rPr lang="en-IN"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Sup>
                      <m:sSubSupPr>
                        <m:ctrlPr>
                          <a:rPr lang="en-IN" i="1">
                            <a:latin typeface="Cambria Math" panose="02040503050406030204" pitchFamily="18" charset="0"/>
                          </a:rPr>
                        </m:ctrlPr>
                      </m:sSubSupPr>
                      <m:e>
                        <m:r>
                          <a:rPr lang="en-US" i="1">
                            <a:latin typeface="Cambria Math" panose="02040503050406030204" pitchFamily="18" charset="0"/>
                          </a:rPr>
                          <m:t>𝑏</m:t>
                        </m:r>
                      </m:e>
                      <m:sub>
                        <m:r>
                          <a:rPr lang="en-US" i="1">
                            <a:latin typeface="Cambria Math" panose="02040503050406030204" pitchFamily="18" charset="0"/>
                          </a:rPr>
                          <m:t>2</m:t>
                        </m:r>
                      </m:sub>
                      <m:sup>
                        <m:r>
                          <a:rPr lang="en-US" i="1">
                            <a:latin typeface="Cambria Math" panose="02040503050406030204" pitchFamily="18" charset="0"/>
                          </a:rPr>
                          <m:t>∗</m:t>
                        </m:r>
                      </m:sup>
                    </m:sSubSup>
                    <m:sSub>
                      <m:sSubPr>
                        <m:ctrlPr>
                          <a:rPr lang="en-IN"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oMath>
                </a14:m>
                <a:r>
                  <a:rPr lang="en-US" dirty="0" smtClean="0"/>
                  <a:t>.</a:t>
                </a:r>
              </a:p>
              <a:p>
                <a:r>
                  <a:rPr lang="en-US" dirty="0" smtClean="0"/>
                  <a:t>Partial slopes.</a:t>
                </a:r>
              </a:p>
              <a:p>
                <a:r>
                  <a:rPr lang="en-US" dirty="0" smtClean="0"/>
                  <a:t>Standardized slope coefficient or beta.</a:t>
                </a:r>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a:blip r:embed="rId3"/>
                <a:stretch>
                  <a:fillRect l="-1704" t="-1912"/>
                </a:stretch>
              </a:blipFill>
            </p:spPr>
            <p:txBody>
              <a:bodyPr/>
              <a:lstStyle/>
              <a:p>
                <a:r>
                  <a:rPr lang="en-IN">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144169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a:bodyPr>
          <a:lstStyle/>
          <a:p>
            <a:r>
              <a:rPr lang="en-US" sz="4000" dirty="0" smtClean="0"/>
              <a:t>Introduction</a:t>
            </a:r>
            <a:endParaRPr lang="en-US" sz="4000" dirty="0"/>
          </a:p>
        </p:txBody>
      </p:sp>
      <p:sp>
        <p:nvSpPr>
          <p:cNvPr id="9" name="Content Placeholder 8"/>
          <p:cNvSpPr>
            <a:spLocks noGrp="1"/>
          </p:cNvSpPr>
          <p:nvPr>
            <p:ph idx="1"/>
          </p:nvPr>
        </p:nvSpPr>
        <p:spPr>
          <a:xfrm>
            <a:off x="457200" y="2057400"/>
            <a:ext cx="8229600" cy="4298950"/>
          </a:xfrm>
        </p:spPr>
        <p:txBody>
          <a:bodyPr>
            <a:normAutofit/>
          </a:bodyPr>
          <a:lstStyle/>
          <a:p>
            <a:r>
              <a:rPr lang="en-US" dirty="0" smtClean="0"/>
              <a:t>Correlation.</a:t>
            </a:r>
          </a:p>
          <a:p>
            <a:r>
              <a:rPr lang="en-US" dirty="0" smtClean="0"/>
              <a:t>Regression.</a:t>
            </a:r>
          </a:p>
          <a:p>
            <a:r>
              <a:rPr lang="en-US" dirty="0" smtClean="0"/>
              <a:t>Bivariate regression.</a:t>
            </a:r>
          </a:p>
          <a:p>
            <a:r>
              <a:rPr lang="en-US" dirty="0" smtClean="0"/>
              <a:t>Multiple regression.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873503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Statistics in Practice: Multiple </a:t>
            </a:r>
            <a:r>
              <a:rPr lang="en-US" sz="4000" dirty="0"/>
              <a:t>R</a:t>
            </a:r>
            <a:r>
              <a:rPr lang="en-US" sz="4000" dirty="0" smtClean="0"/>
              <a:t>egression and ANOVA </a:t>
            </a:r>
            <a:r>
              <a:rPr lang="en-US" sz="2400" dirty="0" smtClean="0"/>
              <a:t>(2 of 3)</a:t>
            </a:r>
            <a:endParaRPr lang="en-US" sz="2400" dirty="0"/>
          </a:p>
        </p:txBody>
      </p:sp>
      <p:sp>
        <p:nvSpPr>
          <p:cNvPr id="9" name="Content Placeholder 8"/>
          <p:cNvSpPr>
            <a:spLocks noGrp="1"/>
          </p:cNvSpPr>
          <p:nvPr>
            <p:ph idx="1"/>
          </p:nvPr>
        </p:nvSpPr>
        <p:spPr>
          <a:xfrm>
            <a:off x="457200" y="2209800"/>
            <a:ext cx="8229600" cy="4146550"/>
          </a:xfrm>
        </p:spPr>
        <p:txBody>
          <a:bodyPr>
            <a:normAutofit/>
          </a:bodyPr>
          <a:lstStyle/>
          <a:p>
            <a:r>
              <a:rPr lang="en-US" dirty="0" smtClean="0"/>
              <a:t>Multiple coefficient of determination.</a:t>
            </a:r>
            <a:endParaRPr lang="en-US" dirty="0"/>
          </a:p>
          <a:p>
            <a:r>
              <a:rPr lang="en-US" dirty="0" smtClean="0"/>
              <a:t>Pearson’s multiple correlation coefficient.</a:t>
            </a:r>
          </a:p>
          <a:p>
            <a:r>
              <a:rPr lang="en-US" dirty="0" smtClean="0"/>
              <a:t>ANOVA identical to bivariate linear regression.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419272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Autofit/>
          </a:bodyPr>
          <a:lstStyle/>
          <a:p>
            <a:r>
              <a:rPr lang="en-US" sz="4000" dirty="0" smtClean="0"/>
              <a:t>Statistics in Practice: Multiple </a:t>
            </a:r>
            <a:r>
              <a:rPr lang="en-US" sz="4000" dirty="0"/>
              <a:t>R</a:t>
            </a:r>
            <a:r>
              <a:rPr lang="en-US" sz="4000" dirty="0" smtClean="0"/>
              <a:t>egression and ANOVA </a:t>
            </a:r>
            <a:r>
              <a:rPr lang="en-US" sz="2400" dirty="0" smtClean="0"/>
              <a:t>(3 of 3)</a:t>
            </a:r>
            <a:endParaRPr lang="en-US" sz="2400" dirty="0"/>
          </a:p>
        </p:txBody>
      </p:sp>
      <p:sp>
        <p:nvSpPr>
          <p:cNvPr id="9" name="Content Placeholder 8"/>
          <p:cNvSpPr>
            <a:spLocks noGrp="1"/>
          </p:cNvSpPr>
          <p:nvPr>
            <p:ph idx="1"/>
          </p:nvPr>
        </p:nvSpPr>
        <p:spPr>
          <a:xfrm>
            <a:off x="457200" y="2209800"/>
            <a:ext cx="8229600" cy="4146550"/>
          </a:xfrm>
        </p:spPr>
        <p:txBody>
          <a:bodyPr>
            <a:normAutofit/>
          </a:bodyPr>
          <a:lstStyle/>
          <a:p>
            <a:r>
              <a:rPr lang="en-US" dirty="0" smtClean="0"/>
              <a:t>SPSS can produce correlation matrix.</a:t>
            </a:r>
          </a:p>
          <a:p>
            <a:r>
              <a:rPr lang="en-US" dirty="0" smtClean="0"/>
              <a:t>Features of correlation matrix.</a:t>
            </a:r>
            <a:endParaRPr lang="en-US" dirty="0"/>
          </a:p>
          <a:p>
            <a:r>
              <a:rPr lang="en-US" dirty="0" smtClean="0"/>
              <a:t>Three pairs of extensive correlation.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2656150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a:bodyPr>
          <a:lstStyle/>
          <a:p>
            <a:r>
              <a:rPr lang="en-US" sz="4000" dirty="0" smtClean="0"/>
              <a:t>The Scatter </a:t>
            </a:r>
            <a:r>
              <a:rPr lang="en-US" sz="4000" dirty="0"/>
              <a:t>D</a:t>
            </a:r>
            <a:r>
              <a:rPr lang="en-US" sz="4000" dirty="0" smtClean="0"/>
              <a:t>iagram</a:t>
            </a:r>
            <a:endParaRPr lang="en-US" sz="2400" dirty="0"/>
          </a:p>
        </p:txBody>
      </p:sp>
      <p:sp>
        <p:nvSpPr>
          <p:cNvPr id="9" name="Content Placeholder 8"/>
          <p:cNvSpPr>
            <a:spLocks noGrp="1"/>
          </p:cNvSpPr>
          <p:nvPr>
            <p:ph idx="1"/>
          </p:nvPr>
        </p:nvSpPr>
        <p:spPr>
          <a:xfrm>
            <a:off x="457200" y="2057400"/>
            <a:ext cx="8229600" cy="4298950"/>
          </a:xfrm>
        </p:spPr>
        <p:txBody>
          <a:bodyPr>
            <a:normAutofit/>
          </a:bodyPr>
          <a:lstStyle/>
          <a:p>
            <a:r>
              <a:rPr lang="en-US" dirty="0" smtClean="0"/>
              <a:t>Scatter diagram or scatterplot.</a:t>
            </a:r>
          </a:p>
          <a:p>
            <a:r>
              <a:rPr lang="en-US" dirty="0" smtClean="0"/>
              <a:t>May reveal negative association.</a:t>
            </a:r>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408507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(1 of 8)</a:t>
            </a:r>
            <a:endParaRPr lang="en-US" sz="2700" dirty="0"/>
          </a:p>
        </p:txBody>
      </p:sp>
      <p:sp>
        <p:nvSpPr>
          <p:cNvPr id="9" name="Content Placeholder 8"/>
          <p:cNvSpPr>
            <a:spLocks noGrp="1"/>
          </p:cNvSpPr>
          <p:nvPr>
            <p:ph idx="1"/>
          </p:nvPr>
        </p:nvSpPr>
        <p:spPr>
          <a:xfrm>
            <a:off x="457200" y="2209800"/>
            <a:ext cx="8229600" cy="4146550"/>
          </a:xfrm>
        </p:spPr>
        <p:txBody>
          <a:bodyPr>
            <a:normAutofit/>
          </a:bodyPr>
          <a:lstStyle/>
          <a:p>
            <a:r>
              <a:rPr lang="en-US" dirty="0" smtClean="0"/>
              <a:t>Linear relationship.</a:t>
            </a:r>
            <a:endParaRPr lang="en-US" dirty="0"/>
          </a:p>
          <a:p>
            <a:r>
              <a:rPr lang="en-US" dirty="0" smtClean="0"/>
              <a:t>Deterministic relationship.</a:t>
            </a:r>
          </a:p>
          <a:p>
            <a:pPr marL="0" indent="0">
              <a:buNone/>
            </a:pPr>
            <a:endParaRPr lang="en-US" dirty="0" smtClean="0"/>
          </a:p>
        </p:txBody>
      </p:sp>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264335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(2 of 8)</a:t>
            </a:r>
            <a:endParaRPr lang="en-US" sz="27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Finding the Best-Fitting Line</a:t>
                </a:r>
              </a:p>
              <a:p>
                <a:r>
                  <a:rPr lang="en-US" dirty="0" smtClean="0"/>
                  <a:t>Most relationships not deterministic.</a:t>
                </a:r>
              </a:p>
              <a:p>
                <a:r>
                  <a:rPr lang="en-US" dirty="0" smtClean="0"/>
                  <a:t>Formula for calculating relationship: </a:t>
                </a:r>
                <a:r>
                  <a:rPr lang="en-US" sz="3200" i="1" kern="1200" dirty="0" smtClean="0">
                    <a:solidFill>
                      <a:schemeClr val="tx1"/>
                    </a:solidFill>
                    <a:effectLst/>
                    <a:latin typeface="+mn-lt"/>
                    <a:ea typeface="+mn-ea"/>
                    <a:cs typeface="+mn-cs"/>
                  </a:rPr>
                  <a:t>Ŷ</a:t>
                </a:r>
                <a14:m>
                  <m:oMath xmlns:m="http://schemas.openxmlformats.org/officeDocument/2006/math">
                    <m:r>
                      <a:rPr lang="en-US" b="0" i="1" smtClean="0">
                        <a:latin typeface="Cambria Math"/>
                      </a:rPr>
                      <m:t> </m:t>
                    </m:r>
                    <m:r>
                      <a:rPr lang="en-US">
                        <a:latin typeface="Cambria Math" panose="02040503050406030204" pitchFamily="18" charset="0"/>
                      </a:rPr>
                      <m:t>=</m:t>
                    </m:r>
                    <m:r>
                      <a:rPr lang="en-US" i="1">
                        <a:latin typeface="Cambria Math" panose="02040503050406030204" pitchFamily="18" charset="0"/>
                      </a:rPr>
                      <m:t>𝑎</m:t>
                    </m:r>
                    <m:r>
                      <a:rPr lang="en-US">
                        <a:latin typeface="Cambria Math" panose="02040503050406030204" pitchFamily="18" charset="0"/>
                      </a:rPr>
                      <m:t>+</m:t>
                    </m:r>
                    <m:r>
                      <a:rPr lang="en-US" i="1">
                        <a:latin typeface="Cambria Math" panose="02040503050406030204" pitchFamily="18" charset="0"/>
                      </a:rPr>
                      <m:t>𝑏</m:t>
                    </m:r>
                    <m:d>
                      <m:dPr>
                        <m:ctrlPr>
                          <a:rPr lang="en-IN" i="1">
                            <a:latin typeface="Cambria Math" panose="02040503050406030204" pitchFamily="18" charset="0"/>
                          </a:rPr>
                        </m:ctrlPr>
                      </m:dPr>
                      <m:e>
                        <m:r>
                          <a:rPr lang="en-US" i="1">
                            <a:latin typeface="Cambria Math" panose="02040503050406030204" pitchFamily="18" charset="0"/>
                          </a:rPr>
                          <m:t>𝑋</m:t>
                        </m:r>
                      </m:e>
                    </m:d>
                  </m:oMath>
                </a14:m>
                <a:r>
                  <a:rPr lang="en-US" dirty="0" smtClean="0"/>
                  <a:t>.</a:t>
                </a:r>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119378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(3 of 8)</a:t>
            </a:r>
            <a:endParaRPr lang="en-US" sz="27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Finding the Best-Fitting Line</a:t>
                </a:r>
              </a:p>
              <a:p>
                <a:r>
                  <a:rPr lang="en-US" dirty="0" smtClean="0"/>
                  <a:t>Defining error</a:t>
                </a:r>
              </a:p>
              <a:p>
                <a:pPr lvl="1"/>
                <a:r>
                  <a:rPr lang="en-US" dirty="0"/>
                  <a:t>L</a:t>
                </a:r>
                <a:r>
                  <a:rPr lang="en-US" dirty="0" smtClean="0"/>
                  <a:t>inear </a:t>
                </a:r>
                <a:r>
                  <a:rPr lang="en-US" dirty="0"/>
                  <a:t>regression </a:t>
                </a:r>
                <a:r>
                  <a:rPr lang="en-US" dirty="0" smtClean="0"/>
                  <a:t>equation: </a:t>
                </a:r>
                <a14:m>
                  <m:oMath xmlns:m="http://schemas.openxmlformats.org/officeDocument/2006/math">
                    <m:r>
                      <a:rPr lang="en-US" i="1">
                        <a:latin typeface="Cambria Math" panose="02040503050406030204" pitchFamily="18" charset="0"/>
                      </a:rPr>
                      <m:t>𝑌</m:t>
                    </m:r>
                    <m:r>
                      <a:rPr lang="en-US" i="1">
                        <a:latin typeface="Cambria Math" panose="02040503050406030204" pitchFamily="18" charset="0"/>
                      </a:rPr>
                      <m:t>= </m:t>
                    </m:r>
                    <m:r>
                      <a:rPr lang="en-US" i="1">
                        <a:latin typeface="Cambria Math" panose="02040503050406030204" pitchFamily="18" charset="0"/>
                      </a:rPr>
                      <m:t>𝑎</m:t>
                    </m:r>
                    <m:r>
                      <a:rPr lang="en-US" i="1">
                        <a:latin typeface="Cambria Math" panose="02040503050406030204" pitchFamily="18" charset="0"/>
                      </a:rPr>
                      <m:t>+ </m:t>
                    </m:r>
                    <m:r>
                      <a:rPr lang="en-US" i="1">
                        <a:latin typeface="Cambria Math" panose="02040503050406030204" pitchFamily="18" charset="0"/>
                      </a:rPr>
                      <m:t>𝑏</m:t>
                    </m:r>
                    <m:d>
                      <m:dPr>
                        <m:ctrlPr>
                          <a:rPr lang="en-US" i="1">
                            <a:latin typeface="Cambria Math" panose="02040503050406030204" pitchFamily="18" charset="0"/>
                          </a:rPr>
                        </m:ctrlPr>
                      </m:dPr>
                      <m:e>
                        <m:r>
                          <a:rPr lang="en-US" i="1">
                            <a:latin typeface="Cambria Math" panose="02040503050406030204" pitchFamily="18" charset="0"/>
                          </a:rPr>
                          <m:t>𝑋</m:t>
                        </m:r>
                      </m:e>
                    </m:d>
                    <m:r>
                      <a:rPr lang="en-US" b="0" i="0" smtClean="0">
                        <a:latin typeface="Cambria Math" panose="02040503050406030204" pitchFamily="18" charset="0"/>
                      </a:rPr>
                      <m:t>.</m:t>
                    </m:r>
                  </m:oMath>
                </a14:m>
                <a:endParaRPr lang="en-US" b="0" dirty="0" smtClean="0"/>
              </a:p>
              <a:p>
                <a:pPr lvl="1"/>
                <a:r>
                  <a:rPr lang="en-US" dirty="0"/>
                  <a:t>Residual: </a:t>
                </a:r>
                <a14:m>
                  <m:oMath xmlns:m="http://schemas.openxmlformats.org/officeDocument/2006/math">
                    <m:r>
                      <a:rPr lang="en-US" i="1">
                        <a:latin typeface="Cambria Math" panose="02040503050406030204" pitchFamily="18" charset="0"/>
                      </a:rPr>
                      <m:t>𝑒</m:t>
                    </m:r>
                    <m:r>
                      <a:rPr lang="en-US">
                        <a:latin typeface="Cambria Math" panose="02040503050406030204" pitchFamily="18" charset="0"/>
                      </a:rPr>
                      <m:t>= </m:t>
                    </m:r>
                    <m:r>
                      <a:rPr lang="en-US" i="1">
                        <a:latin typeface="Cambria Math" panose="02040503050406030204" pitchFamily="18" charset="0"/>
                      </a:rPr>
                      <m:t>𝑌</m:t>
                    </m:r>
                    <m:r>
                      <a:rPr lang="en-US">
                        <a:latin typeface="Cambria Math" panose="02040503050406030204" pitchFamily="18" charset="0"/>
                      </a:rPr>
                      <m:t>–</m:t>
                    </m:r>
                    <m:r>
                      <m:rPr>
                        <m:nor/>
                      </m:rPr>
                      <a:rPr lang="en-US" sz="2800" i="1" kern="1200" smtClean="0">
                        <a:solidFill>
                          <a:schemeClr val="tx1"/>
                        </a:solidFill>
                        <a:effectLst/>
                        <a:latin typeface="+mn-lt"/>
                        <a:ea typeface="+mn-ea"/>
                        <a:cs typeface="+mn-cs"/>
                      </a:rPr>
                      <m:t>Ŷ</m:t>
                    </m:r>
                  </m:oMath>
                </a14:m>
                <a:r>
                  <a:rPr lang="en-US" i="0" dirty="0"/>
                  <a:t>.</a:t>
                </a:r>
              </a:p>
              <a:p>
                <a:pPr marL="457200" lvl="1" indent="0">
                  <a:buNone/>
                </a:pPr>
                <a:endParaRPr lang="en-US" b="0"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646248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(4 of </a:t>
            </a:r>
            <a:r>
              <a:rPr lang="en-US" sz="2700" dirty="0"/>
              <a:t>8</a:t>
            </a:r>
            <a:r>
              <a:rPr lang="en-US" sz="2700" dirty="0" smtClean="0"/>
              <a:t>)</a:t>
            </a:r>
            <a:endParaRPr lang="en-US" sz="27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209800"/>
                <a:ext cx="8229600" cy="4146550"/>
              </a:xfrm>
            </p:spPr>
            <p:txBody>
              <a:bodyPr>
                <a:normAutofit/>
              </a:bodyPr>
              <a:lstStyle/>
              <a:p>
                <a:pPr marL="0" indent="0">
                  <a:buNone/>
                </a:pPr>
                <a:r>
                  <a:rPr lang="en-US" dirty="0" smtClean="0"/>
                  <a:t>Finding the Best-Fitting Line</a:t>
                </a:r>
              </a:p>
              <a:p>
                <a:r>
                  <a:rPr lang="en-US" dirty="0" smtClean="0"/>
                  <a:t>The residual sum of squares </a:t>
                </a:r>
                <a:r>
                  <a:rPr lang="en-US" dirty="0"/>
                  <a:t>(Σ</a:t>
                </a:r>
                <a:r>
                  <a:rPr lang="en-US" i="1" dirty="0"/>
                  <a:t>e</a:t>
                </a:r>
                <a:r>
                  <a:rPr lang="en-US" baseline="30000" dirty="0"/>
                  <a:t>2</a:t>
                </a:r>
                <a:r>
                  <a:rPr lang="en-US" dirty="0"/>
                  <a:t>): </a:t>
                </a:r>
                <a14:m>
                  <m:oMath xmlns:m="http://schemas.openxmlformats.org/officeDocument/2006/math">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2</m:t>
                            </m:r>
                          </m:sup>
                        </m:sSup>
                      </m:e>
                    </m:nary>
                    <m:r>
                      <a:rPr lang="en-US" b="0" i="0" smtClean="0">
                        <a:latin typeface="Cambria Math" panose="02040503050406030204" pitchFamily="18" charset="0"/>
                      </a:rPr>
                      <m:t>=</m:t>
                    </m:r>
                    <m:nary>
                      <m:naryPr>
                        <m:chr m:val="∑"/>
                        <m:subHide m:val="on"/>
                        <m:supHide m:val="on"/>
                        <m:ctrlPr>
                          <a:rPr lang="en-IN" i="1" dirty="0">
                            <a:latin typeface="Cambria Math" panose="02040503050406030204" pitchFamily="18" charset="0"/>
                          </a:rPr>
                        </m:ctrlPr>
                      </m:naryPr>
                      <m:sub/>
                      <m:sup/>
                      <m:e>
                        <m:sSup>
                          <m:sSupPr>
                            <m:ctrlPr>
                              <a:rPr lang="en-US" i="1" dirty="0">
                                <a:latin typeface="Cambria Math" panose="02040503050406030204" pitchFamily="18" charset="0"/>
                              </a:rPr>
                            </m:ctrlPr>
                          </m:sSupPr>
                          <m:e>
                            <m:r>
                              <a:rPr lang="en-US" i="1" dirty="0">
                                <a:latin typeface="Cambria Math" panose="02040503050406030204" pitchFamily="18" charset="0"/>
                              </a:rPr>
                              <m:t>(</m:t>
                            </m:r>
                            <m:r>
                              <a:rPr lang="en-US" i="1" dirty="0">
                                <a:latin typeface="Cambria Math" panose="02040503050406030204" pitchFamily="18" charset="0"/>
                              </a:rPr>
                              <m:t>𝑌</m:t>
                            </m:r>
                            <m:r>
                              <a:rPr lang="en-US" i="1" dirty="0">
                                <a:latin typeface="Cambria Math" panose="02040503050406030204" pitchFamily="18" charset="0"/>
                              </a:rPr>
                              <m:t>−</m:t>
                            </m:r>
                            <m:acc>
                              <m:accPr>
                                <m:chr m:val="̂"/>
                                <m:ctrlPr>
                                  <a:rPr lang="en-US" i="1" dirty="0">
                                    <a:latin typeface="Cambria Math" panose="02040503050406030204" pitchFamily="18" charset="0"/>
                                  </a:rPr>
                                </m:ctrlPr>
                              </m:accPr>
                              <m:e>
                                <m:r>
                                  <a:rPr lang="en-US" i="1" dirty="0">
                                    <a:latin typeface="Cambria Math" panose="02040503050406030204" pitchFamily="18" charset="0"/>
                                  </a:rPr>
                                  <m:t>𝑌</m:t>
                                </m:r>
                              </m:e>
                            </m:acc>
                            <m:r>
                              <a:rPr lang="en-US" i="1" dirty="0">
                                <a:latin typeface="Cambria Math" panose="02040503050406030204" pitchFamily="18" charset="0"/>
                              </a:rPr>
                              <m:t>)</m:t>
                            </m:r>
                          </m:e>
                          <m:sup>
                            <m:r>
                              <a:rPr lang="en-US" i="1" dirty="0">
                                <a:latin typeface="Cambria Math" panose="02040503050406030204" pitchFamily="18" charset="0"/>
                              </a:rPr>
                              <m:t>2</m:t>
                            </m:r>
                          </m:sup>
                        </m:sSup>
                      </m:e>
                    </m:nary>
                  </m:oMath>
                </a14:m>
                <a:r>
                  <a:rPr lang="en-US" dirty="0"/>
                  <a:t>.</a:t>
                </a:r>
              </a:p>
              <a:p>
                <a:r>
                  <a:rPr lang="en-US" dirty="0"/>
                  <a:t>The </a:t>
                </a:r>
                <a:r>
                  <a:rPr lang="en-US" dirty="0" smtClean="0"/>
                  <a:t>least squares line.</a:t>
                </a:r>
                <a:endParaRPr lang="en-US" dirty="0"/>
              </a:p>
              <a:p>
                <a:pPr lvl="1"/>
                <a:endParaRPr lang="en-US" sz="2800" dirty="0"/>
              </a:p>
              <a:p>
                <a:endParaRPr lang="en-US" dirty="0" smtClean="0"/>
              </a:p>
              <a:p>
                <a:pPr lvl="1"/>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209800"/>
                <a:ext cx="8229600" cy="4146550"/>
              </a:xfrm>
              <a:blipFill rotWithShape="0">
                <a:blip r:embed="rId3"/>
                <a:stretch>
                  <a:fillRect l="-1852" t="-1912"/>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879123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(5 of 8)</a:t>
            </a:r>
            <a:endParaRPr lang="en-US" sz="27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133600"/>
                <a:ext cx="8229600" cy="4222750"/>
              </a:xfrm>
            </p:spPr>
            <p:txBody>
              <a:bodyPr>
                <a:normAutofit/>
              </a:bodyPr>
              <a:lstStyle/>
              <a:p>
                <a:pPr marL="0" indent="0">
                  <a:buNone/>
                </a:pPr>
                <a:r>
                  <a:rPr lang="en-US" dirty="0" smtClean="0"/>
                  <a:t>Computing </a:t>
                </a:r>
                <a:r>
                  <a:rPr lang="en-US" i="1" dirty="0" smtClean="0"/>
                  <a:t>a</a:t>
                </a:r>
                <a:r>
                  <a:rPr lang="en-US" dirty="0" smtClean="0"/>
                  <a:t> and </a:t>
                </a:r>
                <a:r>
                  <a:rPr lang="en-US" i="1" dirty="0" smtClean="0"/>
                  <a:t>b</a:t>
                </a:r>
              </a:p>
              <a:p>
                <a:r>
                  <a:rPr lang="en-US" dirty="0" smtClean="0"/>
                  <a:t>Formula: </a:t>
                </a:r>
                <a14:m>
                  <m:oMath xmlns:m="http://schemas.openxmlformats.org/officeDocument/2006/math">
                    <m:r>
                      <a:rPr lang="en-US" i="1">
                        <a:latin typeface="Cambria Math" panose="02040503050406030204" pitchFamily="18" charset="0"/>
                      </a:rPr>
                      <m:t>𝑏</m:t>
                    </m:r>
                    <m:r>
                      <a:rPr lang="en-US">
                        <a:latin typeface="Cambria Math" panose="02040503050406030204" pitchFamily="18" charset="0"/>
                      </a:rPr>
                      <m:t>=</m:t>
                    </m:r>
                    <m:f>
                      <m:fPr>
                        <m:ctrlPr>
                          <a:rPr lang="en-IN" i="1">
                            <a:latin typeface="Cambria Math" panose="02040503050406030204" pitchFamily="18" charset="0"/>
                          </a:rPr>
                        </m:ctrlPr>
                      </m:fPr>
                      <m:num>
                        <m:sSub>
                          <m:sSubPr>
                            <m:ctrlPr>
                              <a:rPr lang="en-IN"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𝑋𝑌</m:t>
                            </m:r>
                          </m:sub>
                        </m:sSub>
                      </m:num>
                      <m:den>
                        <m:sSubSup>
                          <m:sSubSupPr>
                            <m:ctrlPr>
                              <a:rPr lang="en-IN"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𝑋</m:t>
                            </m:r>
                          </m:sub>
                          <m:sup>
                            <m:r>
                              <a:rPr lang="en-US">
                                <a:latin typeface="Cambria Math" panose="02040503050406030204" pitchFamily="18" charset="0"/>
                              </a:rPr>
                              <m:t>2</m:t>
                            </m:r>
                          </m:sup>
                        </m:sSubSup>
                      </m:den>
                    </m:f>
                  </m:oMath>
                </a14:m>
                <a:r>
                  <a:rPr lang="en-US" dirty="0" smtClean="0"/>
                  <a:t>; </a:t>
                </a:r>
                <a14:m>
                  <m:oMath xmlns:m="http://schemas.openxmlformats.org/officeDocument/2006/math">
                    <m:r>
                      <a:rPr lang="en-US" i="1">
                        <a:latin typeface="Cambria Math" panose="02040503050406030204" pitchFamily="18" charset="0"/>
                      </a:rPr>
                      <m:t>𝑎</m:t>
                    </m:r>
                    <m:r>
                      <a:rPr lang="en-US">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r>
                      <a:rPr lang="en-US" i="1">
                        <a:latin typeface="Cambria Math" panose="02040503050406030204" pitchFamily="18" charset="0"/>
                      </a:rPr>
                      <m:t>−</m:t>
                    </m:r>
                    <m:r>
                      <a:rPr lang="en-US" i="1">
                        <a:latin typeface="Cambria Math" panose="02040503050406030204" pitchFamily="18" charset="0"/>
                      </a:rPr>
                      <m:t>𝑏</m:t>
                    </m:r>
                    <m:d>
                      <m:dPr>
                        <m:ctrlPr>
                          <a:rPr lang="en-IN" i="1">
                            <a:latin typeface="Cambria Math" panose="02040503050406030204" pitchFamily="18" charset="0"/>
                          </a:rPr>
                        </m:ctrlPr>
                      </m:dPr>
                      <m:e>
                        <m:acc>
                          <m:accPr>
                            <m:chr m:val="̅"/>
                            <m:ctrlPr>
                              <a:rPr lang="en-IN" i="1">
                                <a:latin typeface="Cambria Math" panose="02040503050406030204" pitchFamily="18" charset="0"/>
                              </a:rPr>
                            </m:ctrlPr>
                          </m:accPr>
                          <m:e>
                            <m:r>
                              <a:rPr lang="en-US" i="1">
                                <a:latin typeface="Cambria Math" panose="02040503050406030204" pitchFamily="18" charset="0"/>
                              </a:rPr>
                              <m:t>𝑋</m:t>
                            </m:r>
                          </m:e>
                        </m:acc>
                      </m:e>
                    </m:d>
                  </m:oMath>
                </a14:m>
                <a:r>
                  <a:rPr lang="en-IN" dirty="0" smtClean="0"/>
                  <a:t>.</a:t>
                </a:r>
                <a:endParaRPr lang="en-US" dirty="0" smtClean="0"/>
              </a:p>
              <a:p>
                <a:r>
                  <a:rPr lang="en-US" dirty="0" smtClean="0"/>
                  <a:t>Variance of variable </a:t>
                </a:r>
                <a:r>
                  <a:rPr lang="en-US" i="1" dirty="0" smtClean="0"/>
                  <a:t>X</a:t>
                </a:r>
                <a:r>
                  <a:rPr lang="en-US" dirty="0"/>
                  <a:t>:</a:t>
                </a:r>
                <a:r>
                  <a:rPr lang="en-US" dirty="0" smtClean="0"/>
                  <a:t> </a:t>
                </a:r>
                <a14:m>
                  <m:oMath xmlns:m="http://schemas.openxmlformats.org/officeDocument/2006/math">
                    <m:sSubSup>
                      <m:sSubSupPr>
                        <m:ctrlPr>
                          <a:rPr lang="en-IN"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𝑋</m:t>
                        </m:r>
                      </m:sub>
                      <m:sup>
                        <m:r>
                          <a:rPr lang="en-US">
                            <a:latin typeface="Cambria Math" panose="02040503050406030204" pitchFamily="18" charset="0"/>
                          </a:rPr>
                          <m:t>2</m:t>
                        </m:r>
                      </m:sup>
                    </m:sSubSup>
                    <m:r>
                      <a:rPr lang="en-US">
                        <a:latin typeface="Cambria Math" panose="02040503050406030204" pitchFamily="18" charset="0"/>
                      </a:rPr>
                      <m:t>=</m:t>
                    </m:r>
                    <m:f>
                      <m:fPr>
                        <m:ctrlPr>
                          <a:rPr lang="en-IN" i="1">
                            <a:latin typeface="Cambria Math" panose="02040503050406030204" pitchFamily="18" charset="0"/>
                          </a:rPr>
                        </m:ctrlPr>
                      </m:fPr>
                      <m:num>
                        <m:nary>
                          <m:naryPr>
                            <m:chr m:val="∑"/>
                            <m:limLoc m:val="undOvr"/>
                            <m:subHide m:val="on"/>
                            <m:supHide m:val="on"/>
                            <m:ctrlPr>
                              <a:rPr lang="en-IN" i="1">
                                <a:latin typeface="Cambria Math" panose="02040503050406030204" pitchFamily="18" charset="0"/>
                              </a:rPr>
                            </m:ctrlPr>
                          </m:naryPr>
                          <m:sub/>
                          <m:sup/>
                          <m:e>
                            <m:sSup>
                              <m:sSupPr>
                                <m:ctrlPr>
                                  <a:rPr lang="en-IN" i="1">
                                    <a:latin typeface="Cambria Math" panose="02040503050406030204" pitchFamily="18" charset="0"/>
                                  </a:rPr>
                                </m:ctrlPr>
                              </m:sSupPr>
                              <m:e>
                                <m:d>
                                  <m:dPr>
                                    <m:ctrlPr>
                                      <a:rPr lang="en-IN"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𝑋</m:t>
                                        </m:r>
                                      </m:e>
                                    </m:acc>
                                  </m:e>
                                </m:d>
                              </m:e>
                              <m:sup>
                                <m:r>
                                  <a:rPr lang="en-US">
                                    <a:latin typeface="Cambria Math" panose="02040503050406030204" pitchFamily="18" charset="0"/>
                                  </a:rPr>
                                  <m:t>2</m:t>
                                </m:r>
                              </m:sup>
                            </m:sSup>
                          </m:e>
                        </m:nary>
                      </m:num>
                      <m:den>
                        <m:r>
                          <a:rPr lang="en-US" i="1">
                            <a:latin typeface="Cambria Math" panose="02040503050406030204" pitchFamily="18" charset="0"/>
                          </a:rPr>
                          <m:t>𝑁</m:t>
                        </m:r>
                        <m:r>
                          <a:rPr lang="en-US" i="1">
                            <a:latin typeface="Cambria Math" panose="02040503050406030204" pitchFamily="18" charset="0"/>
                          </a:rPr>
                          <m:t>−</m:t>
                        </m:r>
                        <m:r>
                          <a:rPr lang="en-US">
                            <a:latin typeface="Cambria Math" panose="02040503050406030204" pitchFamily="18" charset="0"/>
                          </a:rPr>
                          <m:t>1</m:t>
                        </m:r>
                      </m:den>
                    </m:f>
                  </m:oMath>
                </a14:m>
                <a:r>
                  <a:rPr lang="en-IN" dirty="0" smtClean="0"/>
                  <a:t>.</a:t>
                </a:r>
                <a:endParaRPr lang="en-IN"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133600"/>
                <a:ext cx="8229600" cy="4222750"/>
              </a:xfrm>
              <a:blipFill>
                <a:blip r:embed="rId3"/>
                <a:stretch>
                  <a:fillRect l="-1852" t="-1876"/>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763320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685800"/>
            <a:ext cx="8229600" cy="1197864"/>
          </a:xfrm>
        </p:spPr>
        <p:txBody>
          <a:bodyPr>
            <a:normAutofit fontScale="90000"/>
          </a:bodyPr>
          <a:lstStyle/>
          <a:p>
            <a:r>
              <a:rPr lang="en-US" dirty="0" smtClean="0"/>
              <a:t>Linear Relationships and Prediction Rules </a:t>
            </a:r>
            <a:r>
              <a:rPr lang="en-US" sz="2700" dirty="0" smtClean="0"/>
              <a:t>(6 of 8)</a:t>
            </a:r>
            <a:endParaRPr lang="en-US" sz="2700" dirty="0"/>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133600"/>
                <a:ext cx="8229600" cy="4222750"/>
              </a:xfrm>
            </p:spPr>
            <p:txBody>
              <a:bodyPr>
                <a:normAutofit/>
              </a:bodyPr>
              <a:lstStyle/>
              <a:p>
                <a:pPr marL="0" indent="0">
                  <a:buNone/>
                </a:pPr>
                <a:r>
                  <a:rPr lang="en-US" dirty="0" smtClean="0"/>
                  <a:t>Computing </a:t>
                </a:r>
                <a:r>
                  <a:rPr lang="en-US" i="1" dirty="0" smtClean="0"/>
                  <a:t>a</a:t>
                </a:r>
                <a:r>
                  <a:rPr lang="en-US" dirty="0" smtClean="0"/>
                  <a:t> and </a:t>
                </a:r>
                <a:r>
                  <a:rPr lang="en-US" i="1" dirty="0" smtClean="0"/>
                  <a:t>b</a:t>
                </a:r>
              </a:p>
              <a:p>
                <a:r>
                  <a:rPr lang="en-US" dirty="0" smtClean="0"/>
                  <a:t>Covariance of </a:t>
                </a:r>
                <a:r>
                  <a:rPr lang="en-US" i="1" dirty="0" smtClean="0"/>
                  <a:t>X</a:t>
                </a:r>
                <a:r>
                  <a:rPr lang="en-US" dirty="0" smtClean="0"/>
                  <a:t> and </a:t>
                </a:r>
                <a:r>
                  <a:rPr lang="en-US" i="1" dirty="0" smtClean="0"/>
                  <a:t>Y</a:t>
                </a:r>
                <a:r>
                  <a:rPr lang="en-US" dirty="0" smtClean="0"/>
                  <a:t>: </a:t>
                </a:r>
                <a14:m>
                  <m:oMath xmlns:m="http://schemas.openxmlformats.org/officeDocument/2006/math">
                    <m:sSub>
                      <m:sSubPr>
                        <m:ctrlPr>
                          <a:rPr lang="en-IN"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𝑋𝑌</m:t>
                        </m:r>
                      </m:sub>
                    </m:sSub>
                    <m:r>
                      <a:rPr lang="en-US">
                        <a:latin typeface="Cambria Math" panose="02040503050406030204" pitchFamily="18" charset="0"/>
                      </a:rPr>
                      <m:t>=</m:t>
                    </m:r>
                    <m:f>
                      <m:fPr>
                        <m:ctrlPr>
                          <a:rPr lang="en-IN" i="1">
                            <a:latin typeface="Cambria Math" panose="02040503050406030204" pitchFamily="18" charset="0"/>
                          </a:rPr>
                        </m:ctrlPr>
                      </m:fPr>
                      <m:num>
                        <m:nary>
                          <m:naryPr>
                            <m:chr m:val="∑"/>
                            <m:limLoc m:val="undOvr"/>
                            <m:subHide m:val="on"/>
                            <m:supHide m:val="on"/>
                            <m:ctrlPr>
                              <a:rPr lang="en-IN" i="1">
                                <a:latin typeface="Cambria Math" panose="02040503050406030204" pitchFamily="18" charset="0"/>
                              </a:rPr>
                            </m:ctrlPr>
                          </m:naryPr>
                          <m:sub/>
                          <m:sup/>
                          <m:e>
                            <m:d>
                              <m:dPr>
                                <m:ctrlPr>
                                  <a:rPr lang="en-IN"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𝑋</m:t>
                                    </m:r>
                                  </m:e>
                                </m:acc>
                              </m:e>
                            </m:d>
                            <m:d>
                              <m:dPr>
                                <m:ctrlPr>
                                  <a:rPr lang="en-IN" i="1">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acc>
                                  <m:accPr>
                                    <m:chr m:val="̅"/>
                                    <m:ctrlPr>
                                      <a:rPr lang="en-IN" i="1">
                                        <a:latin typeface="Cambria Math" panose="02040503050406030204" pitchFamily="18" charset="0"/>
                                      </a:rPr>
                                    </m:ctrlPr>
                                  </m:accPr>
                                  <m:e>
                                    <m:r>
                                      <a:rPr lang="en-US" i="1">
                                        <a:latin typeface="Cambria Math" panose="02040503050406030204" pitchFamily="18" charset="0"/>
                                      </a:rPr>
                                      <m:t>𝑌</m:t>
                                    </m:r>
                                  </m:e>
                                </m:acc>
                              </m:e>
                            </m:d>
                          </m:e>
                        </m:nary>
                      </m:num>
                      <m:den>
                        <m:r>
                          <a:rPr lang="en-US" i="1">
                            <a:latin typeface="Cambria Math" panose="02040503050406030204" pitchFamily="18" charset="0"/>
                          </a:rPr>
                          <m:t>𝑁</m:t>
                        </m:r>
                        <m:r>
                          <a:rPr lang="en-US" i="1">
                            <a:latin typeface="Cambria Math" panose="02040503050406030204" pitchFamily="18" charset="0"/>
                          </a:rPr>
                          <m:t>−</m:t>
                        </m:r>
                        <m:r>
                          <a:rPr lang="en-US">
                            <a:latin typeface="Cambria Math" panose="02040503050406030204" pitchFamily="18" charset="0"/>
                          </a:rPr>
                          <m:t>1</m:t>
                        </m:r>
                      </m:den>
                    </m:f>
                    <m:r>
                      <a:rPr lang="en-US" b="0" i="0" smtClean="0">
                        <a:latin typeface="Cambria Math" panose="02040503050406030204" pitchFamily="18" charset="0"/>
                      </a:rPr>
                      <m:t>.</m:t>
                    </m:r>
                  </m:oMath>
                </a14:m>
                <a:endParaRPr lang="en-US" dirty="0" smtClean="0"/>
              </a:p>
              <a:p>
                <a:r>
                  <a:rPr lang="en-US" dirty="0" smtClean="0"/>
                  <a:t>Reflects on strength and direction.</a:t>
                </a:r>
              </a:p>
              <a:p>
                <a:endParaRPr lang="en-US" dirty="0" smtClean="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133600"/>
                <a:ext cx="8229600" cy="4222750"/>
              </a:xfrm>
              <a:blipFill>
                <a:blip r:embed="rId3"/>
                <a:stretch>
                  <a:fillRect l="-1852" t="-1876"/>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036026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2550</TotalTime>
  <Words>1968</Words>
  <Application>Microsoft Office PowerPoint</Application>
  <PresentationFormat>On-screen Show (4:3)</PresentationFormat>
  <Paragraphs>317</Paragraphs>
  <Slides>21</Slides>
  <Notes>21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21</vt:i4>
      </vt:variant>
    </vt:vector>
  </HeadingPairs>
  <TitlesOfParts>
    <vt:vector size="26" baseType="lpstr">
      <vt:lpstr>Arial</vt:lpstr>
      <vt:lpstr>Calibri</vt:lpstr>
      <vt:lpstr>Cambria Math</vt:lpstr>
      <vt:lpstr>Office Theme</vt:lpstr>
      <vt:lpstr>1_Office Theme</vt:lpstr>
      <vt:lpstr>Chapter 12: Regression and Correlation</vt:lpstr>
      <vt:lpstr>Introduction</vt:lpstr>
      <vt:lpstr>The Scatter Diagram</vt:lpstr>
      <vt:lpstr>Linear Relationships and Prediction Rules (1 of 8)</vt:lpstr>
      <vt:lpstr>Linear Relationships and Prediction Rules (2 of 8)</vt:lpstr>
      <vt:lpstr>Linear Relationships and Prediction Rules (3 of 8)</vt:lpstr>
      <vt:lpstr>Linear Relationships and Prediction Rules (4 of 8)</vt:lpstr>
      <vt:lpstr>Linear Relationships and Prediction Rules (5 of 8)</vt:lpstr>
      <vt:lpstr>Linear Relationships and Prediction Rules (6 of 8)</vt:lpstr>
      <vt:lpstr>Linear Relationships and Prediction Rules (8 of 8)</vt:lpstr>
      <vt:lpstr>Methods for Assessing the Accuracy of Predictions (1 of 6)</vt:lpstr>
      <vt:lpstr>Methods for Assessing the Accuracy of Predictions (2 of 6)</vt:lpstr>
      <vt:lpstr>Methods for Assessing the Accuracy of Predictions (4 of 6)</vt:lpstr>
      <vt:lpstr>Methods for Assessing the Accuracy of Predictions (5 of 6)</vt:lpstr>
      <vt:lpstr>Testing the Significance of r^2 Using ANOVA (1 of 5)</vt:lpstr>
      <vt:lpstr>Testing the Significance of r^2 Using ANOVA (2 of 5)</vt:lpstr>
      <vt:lpstr>Testing the Significance of r^2 Using ANOVA (3 of 5)</vt:lpstr>
      <vt:lpstr>Testing the Significance of r^2 Using ANOVA (5 of 5)</vt:lpstr>
      <vt:lpstr>Statistics in Practice: Multiple Regression and ANOVA (1 of 3)</vt:lpstr>
      <vt:lpstr>Statistics in Practice: Multiple Regression and ANOVA (2 of 3)</vt:lpstr>
      <vt:lpstr>Statistics in Practice: Multiple Regression and ANOVA (3 of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Kelly DeRosa</cp:lastModifiedBy>
  <cp:revision>388</cp:revision>
  <dcterms:created xsi:type="dcterms:W3CDTF">2006-08-16T00:00:00Z</dcterms:created>
  <dcterms:modified xsi:type="dcterms:W3CDTF">2020-02-05T15:54:49Z</dcterms:modified>
</cp:coreProperties>
</file>