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56" r:id="rId2"/>
    <p:sldId id="277" r:id="rId3"/>
    <p:sldId id="279" r:id="rId4"/>
    <p:sldId id="280" r:id="rId5"/>
    <p:sldId id="278" r:id="rId6"/>
    <p:sldId id="281" r:id="rId7"/>
    <p:sldId id="282" r:id="rId8"/>
    <p:sldId id="283" r:id="rId9"/>
    <p:sldId id="285" r:id="rId10"/>
    <p:sldId id="286" r:id="rId11"/>
    <p:sldId id="287" r:id="rId12"/>
    <p:sldId id="288" r:id="rId13"/>
    <p:sldId id="289" r:id="rId14"/>
    <p:sldId id="290" r:id="rId15"/>
    <p:sldId id="292" r:id="rId16"/>
    <p:sldId id="294" r:id="rId17"/>
    <p:sldId id="296" r:id="rId18"/>
    <p:sldId id="295" r:id="rId19"/>
    <p:sldId id="297" r:id="rId20"/>
    <p:sldId id="314" r:id="rId21"/>
    <p:sldId id="298" r:id="rId22"/>
    <p:sldId id="299" r:id="rId23"/>
    <p:sldId id="301" r:id="rId24"/>
    <p:sldId id="303" r:id="rId25"/>
    <p:sldId id="305" r:id="rId26"/>
    <p:sldId id="308" r:id="rId27"/>
    <p:sldId id="311" r:id="rId28"/>
    <p:sldId id="313" r:id="rId29"/>
    <p:sldId id="31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itorial Integra" initials="EI" lastIdx="35" clrIdx="0">
    <p:extLst/>
  </p:cmAuthor>
  <p:cmAuthor id="2" name="Editorial, Integra-PDY, IN" initials="RBII" lastIdx="3" clrIdx="1">
    <p:extLst/>
  </p:cmAuthor>
  <p:cmAuthor id="3" name="Mridula Sahay, Integra-PDY, IN" initials="MSII" lastIdx="2" clrIdx="2">
    <p:extLst/>
  </p:cmAuthor>
  <p:cmAuthor id="4" name="Namrata Garware" initials="NG" lastIdx="1" clrIdx="3">
    <p:extLst/>
  </p:cmAuthor>
  <p:cmAuthor id="5" name="Editorial Integra" initials="Q" lastIdx="2"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10" autoAdjust="0"/>
    <p:restoredTop sz="88476" autoAdjust="0"/>
  </p:normalViewPr>
  <p:slideViewPr>
    <p:cSldViewPr>
      <p:cViewPr varScale="1">
        <p:scale>
          <a:sx n="102" d="100"/>
          <a:sy n="102" d="100"/>
        </p:scale>
        <p:origin x="726" y="102"/>
      </p:cViewPr>
      <p:guideLst>
        <p:guide orient="horz" pos="2160"/>
        <p:guide pos="2880"/>
      </p:guideLst>
    </p:cSldViewPr>
  </p:slideViewPr>
  <p:outlineViewPr>
    <p:cViewPr>
      <p:scale>
        <a:sx n="50" d="100"/>
        <a:sy n="50" d="100"/>
      </p:scale>
      <p:origin x="0" y="672"/>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422B10-FE80-4935-B9C9-55F2DE02CE53}" type="datetimeFigureOut">
              <a:rPr lang="en-US" smtClean="0"/>
              <a:pPr/>
              <a:t>2/5/2020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974C31-EB4A-4B21-8134-CB5741A1DC5F}" type="slidenum">
              <a:rPr lang="en-US" smtClean="0"/>
              <a:pPr/>
              <a:t>‹#›</a:t>
            </a:fld>
            <a:endParaRPr lang="en-US" dirty="0"/>
          </a:p>
        </p:txBody>
      </p:sp>
    </p:spTree>
    <p:extLst>
      <p:ext uri="{BB962C8B-B14F-4D97-AF65-F5344CB8AC3E}">
        <p14:creationId xmlns:p14="http://schemas.microsoft.com/office/powerpoint/2010/main" val="2113143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974C31-EB4A-4B21-8134-CB5741A1DC5F}" type="slidenum">
              <a:rPr lang="en-US" smtClean="0"/>
              <a:pPr/>
              <a:t>1</a:t>
            </a:fld>
            <a:endParaRPr lang="en-US" dirty="0"/>
          </a:p>
        </p:txBody>
      </p:sp>
    </p:spTree>
    <p:extLst>
      <p:ext uri="{BB962C8B-B14F-4D97-AF65-F5344CB8AC3E}">
        <p14:creationId xmlns:p14="http://schemas.microsoft.com/office/powerpoint/2010/main" val="46407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2.2</a:t>
            </a:r>
            <a:r>
              <a:rPr lang="en-US" dirty="0"/>
              <a:t>: </a:t>
            </a:r>
            <a:r>
              <a:rPr lang="en-US" sz="1200" kern="1200" dirty="0">
                <a:solidFill>
                  <a:schemeClr val="tx1"/>
                </a:solidFill>
                <a:effectLst/>
                <a:latin typeface="+mn-lt"/>
                <a:ea typeface="+mn-ea"/>
                <a:cs typeface="+mn-cs"/>
              </a:rPr>
              <a:t>Calculate proportions and </a:t>
            </a:r>
            <a:r>
              <a:rPr lang="en-US" sz="1200" kern="1200" dirty="0" smtClean="0">
                <a:solidFill>
                  <a:schemeClr val="tx1"/>
                </a:solidFill>
                <a:effectLst/>
                <a:latin typeface="+mn-lt"/>
                <a:ea typeface="+mn-ea"/>
                <a:cs typeface="+mn-cs"/>
              </a:rPr>
              <a:t>percentages.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Table </a:t>
            </a:r>
            <a:r>
              <a:rPr lang="en-US" sz="1200" kern="1200" dirty="0">
                <a:solidFill>
                  <a:schemeClr val="tx1"/>
                </a:solidFill>
                <a:effectLst/>
                <a:latin typeface="+mn-lt"/>
                <a:ea typeface="+mn-ea"/>
                <a:cs typeface="+mn-cs"/>
              </a:rPr>
              <a:t>2.2: Frequency </a:t>
            </a:r>
            <a:r>
              <a:rPr lang="en-US" sz="1200" kern="1200" dirty="0" smtClean="0">
                <a:solidFill>
                  <a:schemeClr val="tx1"/>
                </a:solidFill>
                <a:effectLst/>
                <a:latin typeface="+mn-lt"/>
                <a:ea typeface="+mn-ea"/>
                <a:cs typeface="+mn-cs"/>
              </a:rPr>
              <a:t>Distribution </a:t>
            </a:r>
            <a:r>
              <a:rPr lang="en-US" sz="1200" kern="1200" dirty="0">
                <a:solidFill>
                  <a:schemeClr val="tx1"/>
                </a:solidFill>
                <a:effectLst/>
                <a:latin typeface="+mn-lt"/>
                <a:ea typeface="+mn-ea"/>
                <a:cs typeface="+mn-cs"/>
              </a:rPr>
              <a:t>of </a:t>
            </a:r>
            <a:r>
              <a:rPr lang="en-US" sz="1200" kern="1200" dirty="0" smtClean="0">
                <a:solidFill>
                  <a:schemeClr val="tx1"/>
                </a:solidFill>
                <a:effectLst/>
                <a:latin typeface="+mn-lt"/>
                <a:ea typeface="+mn-ea"/>
                <a:cs typeface="+mn-cs"/>
              </a:rPr>
              <a:t>Categories </a:t>
            </a:r>
            <a:r>
              <a:rPr lang="en-US" sz="1200" kern="1200" dirty="0">
                <a:solidFill>
                  <a:schemeClr val="tx1"/>
                </a:solidFill>
                <a:effectLst/>
                <a:latin typeface="+mn-lt"/>
                <a:ea typeface="+mn-ea"/>
                <a:cs typeface="+mn-cs"/>
              </a:rPr>
              <a:t>of </a:t>
            </a:r>
            <a:r>
              <a:rPr lang="en-US" sz="1200" kern="1200" dirty="0" smtClean="0">
                <a:solidFill>
                  <a:schemeClr val="tx1"/>
                </a:solidFill>
                <a:effectLst/>
                <a:latin typeface="+mn-lt"/>
                <a:ea typeface="+mn-ea"/>
                <a:cs typeface="+mn-cs"/>
              </a:rPr>
              <a:t>Places </a:t>
            </a:r>
            <a:r>
              <a:rPr lang="en-US" sz="1200" kern="1200" dirty="0">
                <a:solidFill>
                  <a:schemeClr val="tx1"/>
                </a:solidFill>
                <a:effectLst/>
                <a:latin typeface="+mn-lt"/>
                <a:ea typeface="+mn-ea"/>
                <a:cs typeface="+mn-cs"/>
              </a:rPr>
              <a:t>of </a:t>
            </a:r>
            <a:r>
              <a:rPr lang="en-US" sz="1200" kern="1200" dirty="0" smtClean="0">
                <a:solidFill>
                  <a:schemeClr val="tx1"/>
                </a:solidFill>
                <a:effectLst/>
                <a:latin typeface="+mn-lt"/>
                <a:ea typeface="+mn-ea"/>
                <a:cs typeface="+mn-cs"/>
              </a:rPr>
              <a:t>Origin </a:t>
            </a:r>
            <a:r>
              <a:rPr lang="en-US" sz="1200" kern="1200" dirty="0">
                <a:solidFill>
                  <a:schemeClr val="tx1"/>
                </a:solidFill>
                <a:effectLst/>
                <a:latin typeface="+mn-lt"/>
                <a:ea typeface="+mn-ea"/>
                <a:cs typeface="+mn-cs"/>
              </a:rPr>
              <a:t>(Table 2.1) </a:t>
            </a:r>
            <a:r>
              <a:rPr lang="en-US" sz="1200" kern="1200" dirty="0" smtClean="0">
                <a:solidFill>
                  <a:schemeClr val="tx1"/>
                </a:solidFill>
                <a:effectLst/>
                <a:latin typeface="+mn-lt"/>
                <a:ea typeface="+mn-ea"/>
                <a:cs typeface="+mn-cs"/>
              </a:rPr>
              <a:t>along with </a:t>
            </a: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Corresponding Percentage Distribution</a:t>
            </a:r>
            <a:r>
              <a:rPr lang="en-US" sz="1200" kern="1200" dirty="0">
                <a:solidFill>
                  <a:schemeClr val="tx1"/>
                </a:solidFill>
                <a:effectLst/>
                <a:latin typeface="+mn-lt"/>
                <a:ea typeface="+mn-ea"/>
                <a:cs typeface="+mn-cs"/>
              </a:rPr>
              <a:t>.</a:t>
            </a: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10</a:t>
            </a:fld>
            <a:endParaRPr lang="en-US" dirty="0"/>
          </a:p>
        </p:txBody>
      </p:sp>
    </p:spTree>
    <p:extLst>
      <p:ext uri="{BB962C8B-B14F-4D97-AF65-F5344CB8AC3E}">
        <p14:creationId xmlns:p14="http://schemas.microsoft.com/office/powerpoint/2010/main" val="1303028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2.1</a:t>
            </a:r>
            <a:r>
              <a:rPr lang="en-US" dirty="0"/>
              <a:t>: </a:t>
            </a:r>
            <a:r>
              <a:rPr lang="en-US" sz="1200" kern="1200" dirty="0">
                <a:solidFill>
                  <a:schemeClr val="tx1"/>
                </a:solidFill>
                <a:effectLst/>
                <a:latin typeface="+mn-lt"/>
                <a:ea typeface="+mn-ea"/>
                <a:cs typeface="+mn-cs"/>
              </a:rPr>
              <a:t>Construct and analyze frequency, percentage, and cumulative distributions.</a:t>
            </a:r>
            <a:endParaRPr lang="en-IN" sz="1200" kern="1200" dirty="0">
              <a:solidFill>
                <a:schemeClr val="tx1"/>
              </a:solidFill>
              <a:effectLst/>
              <a:latin typeface="+mn-lt"/>
              <a:ea typeface="+mn-ea"/>
              <a:cs typeface="+mn-cs"/>
            </a:endParaRPr>
          </a:p>
          <a:p>
            <a:pPr lvl="0"/>
            <a:endParaRPr lang="en-US" sz="1200" kern="1200" baseline="0" dirty="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construct frequency distributions:</a:t>
            </a:r>
            <a:endParaRPr lang="en-IN" sz="1200" kern="1200" dirty="0">
              <a:solidFill>
                <a:schemeClr val="tx1"/>
              </a:solidFill>
              <a:effectLst/>
              <a:latin typeface="+mn-lt"/>
              <a:ea typeface="+mn-ea"/>
              <a:cs typeface="+mn-cs"/>
            </a:endParaRPr>
          </a:p>
          <a:p>
            <a:pPr marL="228600" lvl="0" indent="-228600">
              <a:buAutoNum type="arabicPeriod"/>
            </a:pPr>
            <a:r>
              <a:rPr lang="en-US" sz="1200" kern="1200" dirty="0">
                <a:solidFill>
                  <a:schemeClr val="tx1"/>
                </a:solidFill>
                <a:effectLst/>
                <a:latin typeface="+mn-lt"/>
                <a:ea typeface="+mn-ea"/>
                <a:cs typeface="+mn-cs"/>
              </a:rPr>
              <a:t>Most often, we can use statistical software to accomplish this.</a:t>
            </a:r>
            <a:endParaRPr lang="en-IN" sz="1200" kern="1200" dirty="0">
              <a:solidFill>
                <a:schemeClr val="tx1"/>
              </a:solidFill>
              <a:effectLst/>
              <a:latin typeface="+mn-lt"/>
              <a:ea typeface="+mn-ea"/>
              <a:cs typeface="+mn-cs"/>
            </a:endParaRPr>
          </a:p>
          <a:p>
            <a:pPr marL="228600" lvl="0" indent="-228600">
              <a:buAutoNum type="arabicPeriod"/>
            </a:pPr>
            <a:r>
              <a:rPr lang="en-US" sz="1200" kern="1200" dirty="0">
                <a:solidFill>
                  <a:schemeClr val="tx1"/>
                </a:solidFill>
                <a:effectLst/>
                <a:latin typeface="+mn-lt"/>
                <a:ea typeface="+mn-ea"/>
                <a:cs typeface="+mn-cs"/>
              </a:rPr>
              <a:t>It is important to go through the process to understand how frequency distributions are actually constructed.</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Frequency distribution for nominal and ordinal variables:</a:t>
            </a:r>
            <a:r>
              <a:rPr lang="en-US" sz="1200" baseline="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For nominal and ordinal variables, constructing a frequency distribution is quite simple.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To do so, count and report the number of cases that fall into each category of the variable along with the total number of cases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11</a:t>
            </a:fld>
            <a:endParaRPr lang="en-US" dirty="0"/>
          </a:p>
        </p:txBody>
      </p:sp>
    </p:spTree>
    <p:extLst>
      <p:ext uri="{BB962C8B-B14F-4D97-AF65-F5344CB8AC3E}">
        <p14:creationId xmlns:p14="http://schemas.microsoft.com/office/powerpoint/2010/main" val="407616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2.1</a:t>
            </a:r>
            <a:r>
              <a:rPr lang="en-US" dirty="0"/>
              <a:t>: </a:t>
            </a:r>
            <a:r>
              <a:rPr lang="en-US" sz="1200" kern="1200" dirty="0">
                <a:solidFill>
                  <a:schemeClr val="tx1"/>
                </a:solidFill>
                <a:effectLst/>
                <a:latin typeface="+mn-lt"/>
                <a:ea typeface="+mn-ea"/>
                <a:cs typeface="+mn-cs"/>
              </a:rPr>
              <a:t>Construct and analyze frequency, percentage, and cumulative </a:t>
            </a:r>
            <a:r>
              <a:rPr lang="en-US" sz="1200" kern="1200" dirty="0" smtClean="0">
                <a:solidFill>
                  <a:schemeClr val="tx1"/>
                </a:solidFill>
                <a:effectLst/>
                <a:latin typeface="+mn-lt"/>
                <a:ea typeface="+mn-ea"/>
                <a:cs typeface="+mn-cs"/>
              </a:rPr>
              <a:t>distributions.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kern="1200" dirty="0" smtClean="0">
                <a:solidFill>
                  <a:schemeClr val="tx1"/>
                </a:solidFill>
                <a:effectLst/>
                <a:latin typeface="+mn-lt"/>
                <a:ea typeface="+mn-ea"/>
                <a:cs typeface="+mn-cs"/>
              </a:rPr>
              <a:t>Adding percentage distributions: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percentage column is the percentage distribution for this variable.</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To convert the frequency column to percentages, simply divide each frequency by the total number of cases and multiply by 100.</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Percentage distributions are routinely added to almost any frequency table and are especially important if comparisons with other groups are to be considered.</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Immediately, we can see that it is easier to read the information.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Based on this frequency distribution, we can also conclude that the majority of sample respondents are female.</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baseline="0" dirty="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12</a:t>
            </a:fld>
            <a:endParaRPr lang="en-US" dirty="0"/>
          </a:p>
        </p:txBody>
      </p:sp>
    </p:spTree>
    <p:extLst>
      <p:ext uri="{BB962C8B-B14F-4D97-AF65-F5344CB8AC3E}">
        <p14:creationId xmlns:p14="http://schemas.microsoft.com/office/powerpoint/2010/main" val="1461987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2.3</a:t>
            </a:r>
            <a:r>
              <a:rPr lang="en-US" dirty="0"/>
              <a:t>: </a:t>
            </a:r>
            <a:r>
              <a:rPr lang="en-US" sz="1200" kern="1200" dirty="0">
                <a:solidFill>
                  <a:schemeClr val="tx1"/>
                </a:solidFill>
                <a:effectLst/>
                <a:latin typeface="+mn-lt"/>
                <a:ea typeface="+mn-ea"/>
                <a:cs typeface="+mn-cs"/>
              </a:rPr>
              <a:t>Compare and contrast frequency and percentage distributions for nominal, ordinal, and interval-ratio variables.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Table 2.4: A Frequency Distribution of the Nominal Variable Gender.</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First, we tally the number of males, then the number of females (the column of tallies has been included in table for the purpose of illustration).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tally results are then used to construct the frequency distribution.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table has a title describing its content.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Its categories (male and female) and their associated frequencies are clearly listed.</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In addition, the total number of cases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 is also reported.</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13</a:t>
            </a:fld>
            <a:endParaRPr lang="en-US" dirty="0"/>
          </a:p>
        </p:txBody>
      </p:sp>
    </p:spTree>
    <p:extLst>
      <p:ext uri="{BB962C8B-B14F-4D97-AF65-F5344CB8AC3E}">
        <p14:creationId xmlns:p14="http://schemas.microsoft.com/office/powerpoint/2010/main" val="399308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2.3</a:t>
            </a:r>
            <a:r>
              <a:rPr lang="en-US" dirty="0"/>
              <a:t>: </a:t>
            </a:r>
            <a:r>
              <a:rPr lang="en-US" sz="1200" kern="1200" dirty="0">
                <a:solidFill>
                  <a:schemeClr val="tx1"/>
                </a:solidFill>
                <a:effectLst/>
                <a:latin typeface="+mn-lt"/>
                <a:ea typeface="+mn-ea"/>
                <a:cs typeface="+mn-cs"/>
              </a:rPr>
              <a:t>Compare and contrast frequency and percentage distributions for nominal, ordinal, and interval-ratio </a:t>
            </a:r>
            <a:r>
              <a:rPr lang="en-US" sz="1200" kern="1200" dirty="0" smtClean="0">
                <a:solidFill>
                  <a:schemeClr val="tx1"/>
                </a:solidFill>
                <a:effectLst/>
                <a:latin typeface="+mn-lt"/>
                <a:ea typeface="+mn-ea"/>
                <a:cs typeface="+mn-cs"/>
              </a:rPr>
              <a:t>variables.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construct a frequency distribution for ordinal-level variables:</a:t>
            </a:r>
            <a:r>
              <a:rPr lang="en-US" sz="1200" kern="1200" baseline="0" dirty="0" smtClean="0">
                <a:solidFill>
                  <a:schemeClr val="tx1"/>
                </a:solidFill>
                <a:effectLst/>
                <a:latin typeface="+mn-lt"/>
                <a:ea typeface="+mn-ea"/>
                <a:cs typeface="+mn-cs"/>
              </a:rPr>
              <a:t> F</a:t>
            </a:r>
            <a:r>
              <a:rPr lang="en-US" sz="1200" kern="1200" dirty="0" smtClean="0">
                <a:solidFill>
                  <a:schemeClr val="tx1"/>
                </a:solidFill>
                <a:effectLst/>
                <a:latin typeface="+mn-lt"/>
                <a:ea typeface="+mn-ea"/>
                <a:cs typeface="+mn-cs"/>
              </a:rPr>
              <a:t>ollow the same procedures outlined for nominal-level variables. </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Difference between frequency distributions for nominal and ordinal variables: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major difference is the order in which the categories are listed.</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categories for nominal-level variables do not have to be listed in any particular order. For example, we could list females first and males second without changing the nature of the distribution.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Because the categories or values of ordinal variables are rank-ordered, however, they must be listed in a way that reflects their rank from the lowest to the highest or from the highest to the lowest.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Thus, the data on degree in table are presented in declining order from “less than high school” (the lowest educational category) to “graduate” (the highest educational category).</a:t>
            </a: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14</a:t>
            </a:fld>
            <a:endParaRPr lang="en-US" dirty="0"/>
          </a:p>
        </p:txBody>
      </p:sp>
    </p:spTree>
    <p:extLst>
      <p:ext uri="{BB962C8B-B14F-4D97-AF65-F5344CB8AC3E}">
        <p14:creationId xmlns:p14="http://schemas.microsoft.com/office/powerpoint/2010/main" val="3204608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2.3</a:t>
            </a:r>
            <a:r>
              <a:rPr lang="en-US" dirty="0"/>
              <a:t>: </a:t>
            </a:r>
            <a:r>
              <a:rPr lang="en-US" sz="1200" kern="1200" dirty="0">
                <a:solidFill>
                  <a:schemeClr val="tx1"/>
                </a:solidFill>
                <a:effectLst/>
                <a:latin typeface="+mn-lt"/>
                <a:ea typeface="+mn-ea"/>
                <a:cs typeface="+mn-cs"/>
              </a:rPr>
              <a:t>Compare and contrast frequency and percentage distributions for nominal, ordinal, and interval-ratio variables.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Table 2.5: Frequency Distribution of the Variable Degree, GSS Subsample.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It </a:t>
            </a:r>
            <a:r>
              <a:rPr lang="en-US" sz="1200" kern="1200" dirty="0" smtClean="0">
                <a:solidFill>
                  <a:schemeClr val="tx1"/>
                </a:solidFill>
                <a:effectLst/>
                <a:latin typeface="+mn-lt"/>
                <a:ea typeface="+mn-ea"/>
                <a:cs typeface="+mn-cs"/>
              </a:rPr>
              <a:t>presents the frequency distribution for the variable degree: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table shows that 60.0%, a majority, indicated that their highest degree was a high school degree.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 </a:t>
            </a: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15</a:t>
            </a:fld>
            <a:endParaRPr lang="en-US" dirty="0"/>
          </a:p>
        </p:txBody>
      </p:sp>
    </p:spTree>
    <p:extLst>
      <p:ext uri="{BB962C8B-B14F-4D97-AF65-F5344CB8AC3E}">
        <p14:creationId xmlns:p14="http://schemas.microsoft.com/office/powerpoint/2010/main" val="19100412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2.3</a:t>
            </a:r>
            <a:r>
              <a:rPr lang="en-US" dirty="0"/>
              <a:t>: </a:t>
            </a:r>
            <a:r>
              <a:rPr lang="en-US" sz="1200" kern="1200" dirty="0">
                <a:solidFill>
                  <a:schemeClr val="tx1"/>
                </a:solidFill>
                <a:effectLst/>
                <a:latin typeface="+mn-lt"/>
                <a:ea typeface="+mn-ea"/>
                <a:cs typeface="+mn-cs"/>
              </a:rPr>
              <a:t>Compare and contrast frequency and percentage distributions for nominal, ordinal, and interval-ratio variables.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Wide</a:t>
            </a:r>
            <a:r>
              <a:rPr lang="en-US" sz="1200" kern="1200" baseline="0" dirty="0" smtClean="0">
                <a:solidFill>
                  <a:schemeClr val="tx1"/>
                </a:solidFill>
                <a:effectLst/>
                <a:latin typeface="+mn-lt"/>
                <a:ea typeface="+mn-ea"/>
                <a:cs typeface="+mn-cs"/>
              </a:rPr>
              <a:t> range of values: </a:t>
            </a:r>
            <a:r>
              <a:rPr lang="en-US" sz="1200" kern="1200" dirty="0" smtClean="0">
                <a:solidFill>
                  <a:schemeClr val="tx1"/>
                </a:solidFill>
                <a:effectLst/>
                <a:latin typeface="+mn-lt"/>
                <a:ea typeface="+mn-ea"/>
                <a:cs typeface="+mn-cs"/>
              </a:rPr>
              <a:t>Very </a:t>
            </a:r>
            <a:r>
              <a:rPr lang="en-US" sz="1200" kern="1200" dirty="0">
                <a:solidFill>
                  <a:schemeClr val="tx1"/>
                </a:solidFill>
                <a:effectLst/>
                <a:latin typeface="+mn-lt"/>
                <a:ea typeface="+mn-ea"/>
                <a:cs typeface="+mn-cs"/>
              </a:rPr>
              <a:t>often interval-ratio variables have a wide range of values, which makes simple frequency distributions very difficult to read. </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Large</a:t>
            </a:r>
            <a:r>
              <a:rPr lang="en-US" sz="1200" kern="1200" baseline="0" dirty="0" smtClean="0">
                <a:solidFill>
                  <a:schemeClr val="tx1"/>
                </a:solidFill>
                <a:effectLst/>
                <a:latin typeface="+mn-lt"/>
                <a:ea typeface="+mn-ea"/>
                <a:cs typeface="+mn-cs"/>
              </a:rPr>
              <a:t> number of scores: </a:t>
            </a:r>
            <a:r>
              <a:rPr lang="en-US" sz="1200" kern="1200" dirty="0" smtClean="0">
                <a:solidFill>
                  <a:schemeClr val="tx1"/>
                </a:solidFill>
                <a:effectLst/>
                <a:latin typeface="+mn-lt"/>
                <a:ea typeface="+mn-ea"/>
                <a:cs typeface="+mn-cs"/>
              </a:rPr>
              <a:t>For </a:t>
            </a:r>
            <a:r>
              <a:rPr lang="en-US" sz="1200" kern="1200" dirty="0">
                <a:solidFill>
                  <a:schemeClr val="tx1"/>
                </a:solidFill>
                <a:effectLst/>
                <a:latin typeface="+mn-lt"/>
                <a:ea typeface="+mn-ea"/>
                <a:cs typeface="+mn-cs"/>
              </a:rPr>
              <a:t>a more concise picture, the large number of different scores could be reduced into a smaller number of groups, each containing a range of scores. </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Grouped into class intervals: </a:t>
            </a:r>
            <a:r>
              <a:rPr lang="en-US" sz="1200" kern="1200" dirty="0" smtClean="0">
                <a:solidFill>
                  <a:schemeClr val="tx1"/>
                </a:solidFill>
                <a:effectLst/>
                <a:latin typeface="+mn-lt"/>
                <a:ea typeface="+mn-ea"/>
                <a:cs typeface="+mn-cs"/>
              </a:rPr>
              <a:t>Having </a:t>
            </a:r>
            <a:r>
              <a:rPr lang="en-US" sz="1200" kern="1200" dirty="0">
                <a:solidFill>
                  <a:schemeClr val="tx1"/>
                </a:solidFill>
                <a:effectLst/>
                <a:latin typeface="+mn-lt"/>
                <a:ea typeface="+mn-ea"/>
                <a:cs typeface="+mn-cs"/>
              </a:rPr>
              <a:t>grouped the scores, we can clearly see that the biggest single age group is between 40 and 49 years (12 out of 40, or 30% of sample</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percentage distribution </a:t>
            </a:r>
            <a:r>
              <a:rPr lang="en-US" sz="1200" kern="1200" dirty="0" smtClean="0">
                <a:solidFill>
                  <a:schemeClr val="tx1"/>
                </a:solidFill>
                <a:effectLst/>
                <a:latin typeface="+mn-lt"/>
                <a:ea typeface="+mn-ea"/>
                <a:cs typeface="+mn-cs"/>
              </a:rPr>
              <a:t>displays </a:t>
            </a:r>
            <a:r>
              <a:rPr lang="en-US" sz="1200" kern="1200" dirty="0">
                <a:solidFill>
                  <a:schemeClr val="tx1"/>
                </a:solidFill>
                <a:effectLst/>
                <a:latin typeface="+mn-lt"/>
                <a:ea typeface="+mn-ea"/>
                <a:cs typeface="+mn-cs"/>
              </a:rPr>
              <a:t>the relative </a:t>
            </a:r>
            <a:r>
              <a:rPr lang="en-US" sz="1200" kern="1200" dirty="0" smtClean="0">
                <a:solidFill>
                  <a:schemeClr val="tx1"/>
                </a:solidFill>
                <a:effectLst/>
                <a:latin typeface="+mn-lt"/>
                <a:ea typeface="+mn-ea"/>
                <a:cs typeface="+mn-cs"/>
              </a:rPr>
              <a:t>frequency:</a:t>
            </a:r>
            <a:r>
              <a:rPr lang="en-US" sz="1200" kern="1200" baseline="0" dirty="0" smtClean="0">
                <a:solidFill>
                  <a:schemeClr val="tx1"/>
                </a:solidFill>
                <a:effectLst/>
                <a:latin typeface="+mn-lt"/>
                <a:ea typeface="+mn-ea"/>
                <a:cs typeface="+mn-cs"/>
              </a:rPr>
              <a:t> O</a:t>
            </a:r>
            <a:r>
              <a:rPr lang="en-US" sz="1200" kern="1200" dirty="0" smtClean="0">
                <a:solidFill>
                  <a:schemeClr val="tx1"/>
                </a:solidFill>
                <a:effectLst/>
                <a:latin typeface="+mn-lt"/>
                <a:ea typeface="+mn-ea"/>
                <a:cs typeface="+mn-cs"/>
              </a:rPr>
              <a:t>f </a:t>
            </a:r>
            <a:r>
              <a:rPr lang="en-US" sz="1200" kern="1200" dirty="0">
                <a:solidFill>
                  <a:schemeClr val="tx1"/>
                </a:solidFill>
                <a:effectLst/>
                <a:latin typeface="+mn-lt"/>
                <a:ea typeface="+mn-ea"/>
                <a:cs typeface="+mn-cs"/>
              </a:rPr>
              <a:t>each interval and emphasizes this pattern as well.</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16</a:t>
            </a:fld>
            <a:endParaRPr lang="en-US" dirty="0"/>
          </a:p>
        </p:txBody>
      </p:sp>
    </p:spTree>
    <p:extLst>
      <p:ext uri="{BB962C8B-B14F-4D97-AF65-F5344CB8AC3E}">
        <p14:creationId xmlns:p14="http://schemas.microsoft.com/office/powerpoint/2010/main" val="40694151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2.3</a:t>
            </a:r>
            <a:r>
              <a:rPr lang="en-US" dirty="0"/>
              <a:t>: </a:t>
            </a:r>
            <a:r>
              <a:rPr lang="en-US" sz="1200" kern="1200" dirty="0">
                <a:solidFill>
                  <a:schemeClr val="tx1"/>
                </a:solidFill>
                <a:effectLst/>
                <a:latin typeface="+mn-lt"/>
                <a:ea typeface="+mn-ea"/>
                <a:cs typeface="+mn-cs"/>
              </a:rPr>
              <a:t>Compare and contrast frequency and percentage distributions for nominal, ordinal, and interval-ratio variables.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Table 2.8: Grouped Frequency Distribution of the Variable Age, GSS Subsample.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17</a:t>
            </a:fld>
            <a:endParaRPr lang="en-US" dirty="0"/>
          </a:p>
        </p:txBody>
      </p:sp>
    </p:spTree>
    <p:extLst>
      <p:ext uri="{BB962C8B-B14F-4D97-AF65-F5344CB8AC3E}">
        <p14:creationId xmlns:p14="http://schemas.microsoft.com/office/powerpoint/2010/main" val="3312587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2.1</a:t>
            </a:r>
            <a:r>
              <a:rPr lang="en-US" dirty="0"/>
              <a:t>: </a:t>
            </a:r>
            <a:r>
              <a:rPr lang="en-US" sz="1200" kern="1200" dirty="0">
                <a:solidFill>
                  <a:schemeClr val="tx1"/>
                </a:solidFill>
                <a:effectLst/>
                <a:latin typeface="+mn-lt"/>
                <a:ea typeface="+mn-ea"/>
                <a:cs typeface="+mn-cs"/>
              </a:rPr>
              <a:t>Construct and analyze frequency, percentage, and cumulative distributions.</a:t>
            </a:r>
          </a:p>
          <a:p>
            <a:pPr marL="0" lvl="0" indent="0">
              <a:buNone/>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Locating relative position of a score:</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Frequency distributions can be presented in a cumulative fashion to answer such questions.</a:t>
            </a:r>
            <a:endParaRPr lang="en-IN" sz="1200" kern="1200" dirty="0">
              <a:solidFill>
                <a:schemeClr val="tx1"/>
              </a:solidFill>
              <a:effectLst/>
              <a:latin typeface="+mn-lt"/>
              <a:ea typeface="+mn-ea"/>
              <a:cs typeface="+mn-cs"/>
            </a:endParaRPr>
          </a:p>
          <a:p>
            <a:pPr marL="0" lvl="0" indent="0">
              <a:buNone/>
            </a:pPr>
            <a:endParaRPr lang="en-US" sz="1200" kern="1200" dirty="0" smtClean="0">
              <a:solidFill>
                <a:schemeClr val="tx1"/>
              </a:solidFill>
              <a:effectLst/>
              <a:latin typeface="+mn-lt"/>
              <a:ea typeface="+mn-ea"/>
              <a:cs typeface="+mn-cs"/>
            </a:endParaRPr>
          </a:p>
          <a:p>
            <a:pPr marL="0" lvl="0" indent="0">
              <a:buNone/>
            </a:pPr>
            <a:r>
              <a:rPr lang="en-US" sz="1200" kern="1200" dirty="0" smtClean="0">
                <a:solidFill>
                  <a:schemeClr val="tx1"/>
                </a:solidFill>
                <a:effectLst/>
                <a:latin typeface="+mn-lt"/>
                <a:ea typeface="+mn-ea"/>
                <a:cs typeface="+mn-cs"/>
              </a:rPr>
              <a:t>A </a:t>
            </a:r>
            <a:r>
              <a:rPr lang="en-US" sz="1200" b="1" kern="1200" dirty="0">
                <a:solidFill>
                  <a:schemeClr val="tx1"/>
                </a:solidFill>
                <a:effectLst/>
                <a:latin typeface="+mn-lt"/>
                <a:ea typeface="+mn-ea"/>
                <a:cs typeface="+mn-cs"/>
              </a:rPr>
              <a:t>cumulative frequency distribution </a:t>
            </a:r>
            <a:r>
              <a:rPr lang="en-US" sz="1200" kern="1200" dirty="0">
                <a:solidFill>
                  <a:schemeClr val="tx1"/>
                </a:solidFill>
                <a:effectLst/>
                <a:latin typeface="+mn-lt"/>
                <a:ea typeface="+mn-ea"/>
                <a:cs typeface="+mn-cs"/>
              </a:rPr>
              <a:t>shows the frequencies at or below each category of the variable</a:t>
            </a:r>
            <a:r>
              <a:rPr lang="en-US" sz="1200" kern="1200" dirty="0" smtClean="0">
                <a:solidFill>
                  <a:schemeClr val="tx1"/>
                </a:solidFill>
                <a:effectLst/>
                <a:latin typeface="+mn-lt"/>
                <a:ea typeface="+mn-ea"/>
                <a:cs typeface="+mn-cs"/>
              </a:rPr>
              <a:t>.</a:t>
            </a:r>
          </a:p>
          <a:p>
            <a:pPr marL="0" lvl="0" indent="0">
              <a:buNone/>
            </a:pPr>
            <a:endParaRPr lang="en-IN" sz="1200" kern="1200" dirty="0">
              <a:solidFill>
                <a:schemeClr val="tx1"/>
              </a:solidFill>
              <a:effectLst/>
              <a:latin typeface="+mn-lt"/>
              <a:ea typeface="+mn-ea"/>
              <a:cs typeface="+mn-cs"/>
            </a:endParaRPr>
          </a:p>
          <a:p>
            <a:pPr marL="0" lvl="0" indent="0">
              <a:buNone/>
            </a:pPr>
            <a:r>
              <a:rPr lang="en-US" sz="1200" kern="1200" dirty="0">
                <a:solidFill>
                  <a:schemeClr val="tx1"/>
                </a:solidFill>
                <a:effectLst/>
                <a:latin typeface="+mn-lt"/>
                <a:ea typeface="+mn-ea"/>
                <a:cs typeface="+mn-cs"/>
              </a:rPr>
              <a:t>Cumulative frequencies are appropriate only for variables that are measured at an ordinal level or higher.</a:t>
            </a:r>
            <a:endParaRPr lang="en-IN" sz="1200" kern="1200" dirty="0">
              <a:solidFill>
                <a:schemeClr val="tx1"/>
              </a:solidFill>
              <a:effectLst/>
              <a:latin typeface="+mn-lt"/>
              <a:ea typeface="+mn-ea"/>
              <a:cs typeface="+mn-cs"/>
            </a:endParaRPr>
          </a:p>
          <a:p>
            <a:pPr marL="0" lvl="0" indent="0">
              <a:buNone/>
            </a:pPr>
            <a:endParaRPr lang="en-US" sz="1200" kern="1200" dirty="0" smtClean="0">
              <a:solidFill>
                <a:schemeClr val="tx1"/>
              </a:solidFill>
              <a:effectLst/>
              <a:latin typeface="+mn-lt"/>
              <a:ea typeface="+mn-ea"/>
              <a:cs typeface="+mn-cs"/>
            </a:endParaRPr>
          </a:p>
          <a:p>
            <a:pPr marL="0" lvl="0" indent="0">
              <a:buNone/>
            </a:pPr>
            <a:r>
              <a:rPr lang="en-US" sz="1200" kern="1200" dirty="0" smtClean="0">
                <a:solidFill>
                  <a:schemeClr val="tx1"/>
                </a:solidFill>
                <a:effectLst/>
                <a:latin typeface="+mn-lt"/>
                <a:ea typeface="+mn-ea"/>
                <a:cs typeface="+mn-cs"/>
              </a:rPr>
              <a:t>They </a:t>
            </a:r>
            <a:r>
              <a:rPr lang="en-US" sz="1200" kern="1200" dirty="0">
                <a:solidFill>
                  <a:schemeClr val="tx1"/>
                </a:solidFill>
                <a:effectLst/>
                <a:latin typeface="+mn-lt"/>
                <a:ea typeface="+mn-ea"/>
                <a:cs typeface="+mn-cs"/>
              </a:rPr>
              <a:t>are obtained by adding to the frequency in each category the frequencies of all the categories below it.</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18</a:t>
            </a:fld>
            <a:endParaRPr lang="en-US" dirty="0"/>
          </a:p>
        </p:txBody>
      </p:sp>
    </p:spTree>
    <p:extLst>
      <p:ext uri="{BB962C8B-B14F-4D97-AF65-F5344CB8AC3E}">
        <p14:creationId xmlns:p14="http://schemas.microsoft.com/office/powerpoint/2010/main" val="8151072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2.1</a:t>
                </a:r>
                <a:r>
                  <a:rPr lang="en-US" dirty="0"/>
                  <a:t>: </a:t>
                </a:r>
                <a:r>
                  <a:rPr lang="en-US" sz="1200" kern="1200" dirty="0">
                    <a:solidFill>
                      <a:schemeClr val="tx1"/>
                    </a:solidFill>
                    <a:effectLst/>
                    <a:latin typeface="+mn-lt"/>
                    <a:ea typeface="+mn-ea"/>
                    <a:cs typeface="+mn-cs"/>
                  </a:rPr>
                  <a:t>Construct and analyze frequency, percentage, and cumulative distributions.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Table 2.9: Cumulative </a:t>
                </a:r>
                <a:r>
                  <a:rPr lang="en-US" sz="1200" kern="1200" dirty="0" smtClean="0">
                    <a:solidFill>
                      <a:schemeClr val="tx1"/>
                    </a:solidFill>
                    <a:effectLst/>
                    <a:latin typeface="+mn-lt"/>
                    <a:ea typeface="+mn-ea"/>
                    <a:cs typeface="+mn-cs"/>
                  </a:rPr>
                  <a:t>Frequencies Based on </a:t>
                </a: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Frequency Distribution </a:t>
                </a:r>
                <a:r>
                  <a:rPr lang="en-US" sz="1200" kern="1200" dirty="0">
                    <a:solidFill>
                      <a:schemeClr val="tx1"/>
                    </a:solidFill>
                    <a:effectLst/>
                    <a:latin typeface="+mn-lt"/>
                    <a:ea typeface="+mn-ea"/>
                    <a:cs typeface="+mn-cs"/>
                  </a:rPr>
                  <a:t>from Table 2.8. </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 shows the cumulative frequencies based on the frequency distribution:</a:t>
                </a:r>
                <a:endParaRPr lang="en-US"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cumulative frequency column, denoted by Cf, shows the number of persons at or below each interval.</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For example, you can see that 14 of the 40 respondents were 39 years old or younger, and 29 respondents were 59 years old or younger.</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To construct a cumulative frequency distribution, start with the frequency in the lowest class interval (or with the lowest score, if the data are ungrouped), and add to it the frequencies in the next highest class interval.</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Continue adding the frequencies until you reach the last class interval. The cumulative frequency in the last class interval will be equal to the total number of cases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In Table 2.9, the frequency associated with the first class interval (20–29) is 7.</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cumulative frequency associated with this interval is also 7, since there are no cases below this class interval.</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frequency for the second class interval is 7.</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cumulative frequency for this interval is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7+7=14</m:t>
                    </m:r>
                  </m:oMath>
                </a14:m>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To obtain the cumulative frequency of 26 for the third interval, we add its frequency (12) to the cumulative frequency associated with the second class interval (14).</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Continue this process until your each the last class interval. Therefore, the cumulative frequency for the last interval is equal to 40, the total number of cases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Satisfies learning objective 2-1: </a:t>
                </a:r>
                <a:r>
                  <a:rPr lang="en-US" sz="1200" kern="1200" dirty="0">
                    <a:solidFill>
                      <a:schemeClr val="tx1"/>
                    </a:solidFill>
                    <a:effectLst/>
                    <a:latin typeface="+mn-lt"/>
                    <a:ea typeface="+mn-ea"/>
                    <a:cs typeface="+mn-cs"/>
                  </a:rPr>
                  <a:t>Construct and analyze frequency, percentage, and cumulative distributions.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Table 2.9: Cumulative frequencies based on the frequency distribution from Table 2.8. </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Table 2.9. It shows the cumulative frequencies based on the frequency distribution from Table 2.8. </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cumulative frequency column, denoted by </a:t>
                </a:r>
                <a:r>
                  <a:rPr lang="en-US" sz="1200" kern="1200" dirty="0" err="1">
                    <a:solidFill>
                      <a:schemeClr val="tx1"/>
                    </a:solidFill>
                    <a:effectLst/>
                    <a:latin typeface="+mn-lt"/>
                    <a:ea typeface="+mn-ea"/>
                    <a:cs typeface="+mn-cs"/>
                  </a:rPr>
                  <a:t>Cf</a:t>
                </a:r>
                <a:r>
                  <a:rPr lang="en-US" sz="1200" kern="1200" dirty="0">
                    <a:solidFill>
                      <a:schemeClr val="tx1"/>
                    </a:solidFill>
                    <a:effectLst/>
                    <a:latin typeface="+mn-lt"/>
                    <a:ea typeface="+mn-ea"/>
                    <a:cs typeface="+mn-cs"/>
                  </a:rPr>
                  <a:t>, shows the number of persons at or below each interval.</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For example, you can see that 14 of the 40 respondents were 39 years old or younger, and 29 respondents were 59 years old or younger.</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To construct a cumulative frequency distribution, start with the frequency in the lowest class interval (or with the lowest score, if the data are ungrouped), and add to it the frequencies in the next highest class interval.</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Continue adding the frequencies until you reach the last class interval. The cumulative frequency in the last class interval will be equal to the total number of cases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In Table 2.9, the frequency associated with the first class interval (20–29) is 7.</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cumulative frequency associated with this interval is also 7, since there are no cases below this class interval.</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frequency for the second class interval is 7.</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cumulative frequency for this interval is </a:t>
                </a:r>
                <a:r>
                  <a:rPr lang="en-US" sz="1200" i="0" kern="1200">
                    <a:solidFill>
                      <a:schemeClr val="tx1"/>
                    </a:solidFill>
                    <a:effectLst/>
                    <a:latin typeface="+mn-lt"/>
                    <a:ea typeface="+mn-ea"/>
                    <a:cs typeface="+mn-cs"/>
                  </a:rPr>
                  <a:t>7+7=14</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To obtain the cumulative frequency of 26 for the third interval, we add its frequency (12) to the cumulative frequency associated with the second class interval (14).</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Continue this process until your each the last class interval. Therefore, the cumulative frequency for the last interval is equal to 40, the total number of cases (N).</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mc:Fallback>
      </mc:AlternateContent>
      <p:sp>
        <p:nvSpPr>
          <p:cNvPr id="4" name="Slide Number Placeholder 3"/>
          <p:cNvSpPr>
            <a:spLocks noGrp="1"/>
          </p:cNvSpPr>
          <p:nvPr>
            <p:ph type="sldNum" sz="quarter" idx="5"/>
          </p:nvPr>
        </p:nvSpPr>
        <p:spPr/>
        <p:txBody>
          <a:bodyPr/>
          <a:lstStyle/>
          <a:p>
            <a:fld id="{39974C31-EB4A-4B21-8134-CB5741A1DC5F}" type="slidenum">
              <a:rPr lang="en-US" smtClean="0"/>
              <a:pPr/>
              <a:t>19</a:t>
            </a:fld>
            <a:endParaRPr lang="en-US" dirty="0"/>
          </a:p>
        </p:txBody>
      </p:sp>
    </p:spTree>
    <p:extLst>
      <p:ext uri="{BB962C8B-B14F-4D97-AF65-F5344CB8AC3E}">
        <p14:creationId xmlns:p14="http://schemas.microsoft.com/office/powerpoint/2010/main" val="2961229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Examining </a:t>
            </a:r>
            <a:r>
              <a:rPr lang="en-US" sz="1200" kern="1200" dirty="0">
                <a:solidFill>
                  <a:schemeClr val="tx1"/>
                </a:solidFill>
                <a:effectLst/>
                <a:latin typeface="+mn-lt"/>
                <a:ea typeface="+mn-ea"/>
                <a:cs typeface="+mn-cs"/>
              </a:rPr>
              <a:t>the size of the population: Demographers examine the size, composition, and distribution of human populations. </a:t>
            </a:r>
            <a:r>
              <a:rPr lang="en-US" sz="1200" kern="1200" dirty="0" smtClean="0">
                <a:solidFill>
                  <a:schemeClr val="tx1"/>
                </a:solidFill>
                <a:effectLst/>
                <a:latin typeface="+mn-lt"/>
                <a:ea typeface="+mn-ea"/>
                <a:cs typeface="+mn-cs"/>
              </a:rPr>
              <a:t>Changes </a:t>
            </a:r>
            <a:r>
              <a:rPr lang="en-US" sz="1200" kern="1200" dirty="0">
                <a:solidFill>
                  <a:schemeClr val="tx1"/>
                </a:solidFill>
                <a:effectLst/>
                <a:latin typeface="+mn-lt"/>
                <a:ea typeface="+mn-ea"/>
                <a:cs typeface="+mn-cs"/>
              </a:rPr>
              <a:t>in the birth, death, and migration rates of a population affect its composition and social characteristics.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Organizing and summarizing the data:</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make sense out of these data, a researcher must organize and summarize the data in some systematic fashion.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Methods </a:t>
            </a:r>
            <a:r>
              <a:rPr lang="en-US" sz="1200" kern="1200" dirty="0">
                <a:solidFill>
                  <a:schemeClr val="tx1"/>
                </a:solidFill>
                <a:effectLst/>
                <a:latin typeface="+mn-lt"/>
                <a:ea typeface="+mn-ea"/>
                <a:cs typeface="+mn-cs"/>
              </a:rPr>
              <a:t>used by social </a:t>
            </a:r>
            <a:r>
              <a:rPr lang="en-US" sz="1200" kern="1200" dirty="0" smtClean="0">
                <a:solidFill>
                  <a:schemeClr val="tx1"/>
                </a:solidFill>
                <a:effectLst/>
                <a:latin typeface="+mn-lt"/>
                <a:ea typeface="+mn-ea"/>
                <a:cs typeface="+mn-cs"/>
              </a:rPr>
              <a:t>scientists:</a:t>
            </a:r>
          </a:p>
          <a:p>
            <a:pPr marL="228600" indent="-228600">
              <a:buFont typeface="+mj-lt"/>
              <a:buAutoNum type="arabicPeriod"/>
            </a:pPr>
            <a:r>
              <a:rPr lang="en-US" sz="1200" kern="1200" dirty="0" smtClean="0">
                <a:solidFill>
                  <a:schemeClr val="tx1"/>
                </a:solidFill>
                <a:effectLst/>
                <a:latin typeface="+mn-lt"/>
                <a:ea typeface="+mn-ea"/>
                <a:cs typeface="+mn-cs"/>
              </a:rPr>
              <a:t>Creation </a:t>
            </a:r>
            <a:r>
              <a:rPr lang="en-US" sz="1200" kern="1200" dirty="0">
                <a:solidFill>
                  <a:schemeClr val="tx1"/>
                </a:solidFill>
                <a:effectLst/>
                <a:latin typeface="+mn-lt"/>
                <a:ea typeface="+mn-ea"/>
                <a:cs typeface="+mn-cs"/>
              </a:rPr>
              <a:t>of frequency </a:t>
            </a:r>
            <a:r>
              <a:rPr lang="en-US" sz="1200" kern="1200" dirty="0" smtClean="0">
                <a:solidFill>
                  <a:schemeClr val="tx1"/>
                </a:solidFill>
                <a:effectLst/>
                <a:latin typeface="+mn-lt"/>
                <a:ea typeface="+mn-ea"/>
                <a:cs typeface="+mn-cs"/>
              </a:rPr>
              <a:t>distributions. </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use of graphic presentation.</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2</a:t>
            </a:fld>
            <a:endParaRPr lang="en-US" dirty="0"/>
          </a:p>
        </p:txBody>
      </p:sp>
    </p:spTree>
    <p:extLst>
      <p:ext uri="{BB962C8B-B14F-4D97-AF65-F5344CB8AC3E}">
        <p14:creationId xmlns:p14="http://schemas.microsoft.com/office/powerpoint/2010/main" val="28164718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2.1</a:t>
                </a:r>
                <a:r>
                  <a:rPr lang="en-US" dirty="0"/>
                  <a:t>: </a:t>
                </a:r>
                <a:r>
                  <a:rPr lang="en-US" sz="1200" kern="1200" dirty="0">
                    <a:solidFill>
                      <a:schemeClr val="tx1"/>
                    </a:solidFill>
                    <a:effectLst/>
                    <a:latin typeface="+mn-lt"/>
                    <a:ea typeface="+mn-ea"/>
                    <a:cs typeface="+mn-cs"/>
                  </a:rPr>
                  <a:t>Construct and analyze frequency, percentage, and cumulative </a:t>
                </a:r>
                <a:r>
                  <a:rPr lang="en-US" sz="1200" kern="1200" dirty="0" smtClean="0">
                    <a:solidFill>
                      <a:schemeClr val="tx1"/>
                    </a:solidFill>
                    <a:effectLst/>
                    <a:latin typeface="+mn-lt"/>
                    <a:ea typeface="+mn-ea"/>
                    <a:cs typeface="+mn-cs"/>
                  </a:rPr>
                  <a:t>distributions.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A </a:t>
                </a:r>
                <a:r>
                  <a:rPr lang="en-US" sz="1200" b="1" kern="1200" dirty="0" smtClean="0">
                    <a:solidFill>
                      <a:schemeClr val="tx1"/>
                    </a:solidFill>
                    <a:effectLst/>
                    <a:latin typeface="+mn-lt"/>
                    <a:ea typeface="+mn-ea"/>
                    <a:cs typeface="+mn-cs"/>
                  </a:rPr>
                  <a:t>cumulative percentage distribution</a:t>
                </a:r>
                <a:r>
                  <a:rPr lang="en-US" sz="1200" kern="1200" dirty="0" smtClean="0">
                    <a:solidFill>
                      <a:schemeClr val="tx1"/>
                    </a:solidFill>
                    <a:effectLst/>
                    <a:latin typeface="+mn-lt"/>
                    <a:ea typeface="+mn-ea"/>
                    <a:cs typeface="+mn-cs"/>
                  </a:rPr>
                  <a:t> shows the percentage at or below each category (class interval or score) of the variable.</a:t>
                </a:r>
              </a:p>
              <a:p>
                <a:pPr lvl="2"/>
                <a:r>
                  <a:rPr lang="en-US" sz="1200" kern="1200" dirty="0" smtClean="0">
                    <a:solidFill>
                      <a:schemeClr val="tx1"/>
                    </a:solidFill>
                    <a:effectLst/>
                    <a:latin typeface="+mn-lt"/>
                    <a:ea typeface="+mn-ea"/>
                    <a:cs typeface="+mn-cs"/>
                  </a:rPr>
                  <a:t>This has wider applications than the cumulative frequency distribution.</a:t>
                </a:r>
              </a:p>
              <a:p>
                <a:pPr lvl="2"/>
                <a:r>
                  <a:rPr lang="en-US" sz="1200" kern="1200" dirty="0" smtClean="0">
                    <a:solidFill>
                      <a:schemeClr val="tx1"/>
                    </a:solidFill>
                    <a:effectLst/>
                    <a:latin typeface="+mn-lt"/>
                    <a:ea typeface="+mn-ea"/>
                    <a:cs typeface="+mn-cs"/>
                  </a:rPr>
                  <a:t>It is constructed using the same procedure as for a cumulative frequency distributions except the percentages—rather than the frequencies—for each category are added to the total percentages for all the previous categories.</a:t>
                </a:r>
              </a:p>
              <a:p>
                <a:r>
                  <a:rPr lang="en-US" sz="1200" kern="1200" dirty="0" smtClean="0">
                    <a:solidFill>
                      <a:schemeClr val="tx1"/>
                    </a:solidFill>
                    <a:effectLst/>
                    <a:latin typeface="+mn-lt"/>
                    <a:ea typeface="+mn-ea"/>
                    <a:cs typeface="+mn-cs"/>
                  </a:rPr>
                  <a:t>These are useful when comparing differences between groups.</a:t>
                </a:r>
                <a:endParaRPr lang="en-US" sz="14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Satisfies learning objective 2-1: </a:t>
                </a:r>
                <a:r>
                  <a:rPr lang="en-US" sz="1200" kern="1200" dirty="0">
                    <a:solidFill>
                      <a:schemeClr val="tx1"/>
                    </a:solidFill>
                    <a:effectLst/>
                    <a:latin typeface="+mn-lt"/>
                    <a:ea typeface="+mn-ea"/>
                    <a:cs typeface="+mn-cs"/>
                  </a:rPr>
                  <a:t>Construct and analyze frequency, percentage, and cumulative distributions.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Table 2.9: Cumulative frequencies based on the frequency distribution from Table 2.8. </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Table 2.9. It shows the cumulative frequencies based on the frequency distribution from Table 2.8. </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cumulative frequency column, denoted by </a:t>
                </a:r>
                <a:r>
                  <a:rPr lang="en-US" sz="1200" kern="1200" dirty="0" err="1">
                    <a:solidFill>
                      <a:schemeClr val="tx1"/>
                    </a:solidFill>
                    <a:effectLst/>
                    <a:latin typeface="+mn-lt"/>
                    <a:ea typeface="+mn-ea"/>
                    <a:cs typeface="+mn-cs"/>
                  </a:rPr>
                  <a:t>Cf</a:t>
                </a:r>
                <a:r>
                  <a:rPr lang="en-US" sz="1200" kern="1200" dirty="0">
                    <a:solidFill>
                      <a:schemeClr val="tx1"/>
                    </a:solidFill>
                    <a:effectLst/>
                    <a:latin typeface="+mn-lt"/>
                    <a:ea typeface="+mn-ea"/>
                    <a:cs typeface="+mn-cs"/>
                  </a:rPr>
                  <a:t>, shows the number of persons at or below each interval.</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For example, you can see that 14 of the 40 respondents were 39 years old or younger, and 29 respondents were 59 years old or younger.</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To construct a cumulative frequency distribution, start with the frequency in the lowest class interval (or with the lowest score, if the data are ungrouped), and add to it the frequencies in the next highest class interval.</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Continue adding the frequencies until you reach the last class interval. The cumulative frequency in the last class interval will be equal to the total number of cases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In Table 2.9, the frequency associated with the first class interval (20–29) is 7.</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cumulative frequency associated with this interval is also 7, since there are no cases below this class interval.</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frequency for the second class interval is 7.</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cumulative frequency for this interval is </a:t>
                </a:r>
                <a:r>
                  <a:rPr lang="en-US" sz="1200" i="0" kern="1200">
                    <a:solidFill>
                      <a:schemeClr val="tx1"/>
                    </a:solidFill>
                    <a:effectLst/>
                    <a:latin typeface="+mn-lt"/>
                    <a:ea typeface="+mn-ea"/>
                    <a:cs typeface="+mn-cs"/>
                  </a:rPr>
                  <a:t>7+7=14</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To obtain the cumulative frequency of 26 for the third interval, we add its frequency (12) to the cumulative frequency associated with the second class interval (14).</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Continue this process until your each the last class interval. Therefore, the cumulative frequency for the last interval is equal to 40, the total number of cases (N).</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mc:Fallback>
      </mc:AlternateContent>
      <p:sp>
        <p:nvSpPr>
          <p:cNvPr id="4" name="Slide Number Placeholder 3"/>
          <p:cNvSpPr>
            <a:spLocks noGrp="1"/>
          </p:cNvSpPr>
          <p:nvPr>
            <p:ph type="sldNum" sz="quarter" idx="5"/>
          </p:nvPr>
        </p:nvSpPr>
        <p:spPr/>
        <p:txBody>
          <a:bodyPr/>
          <a:lstStyle/>
          <a:p>
            <a:fld id="{39974C31-EB4A-4B21-8134-CB5741A1DC5F}" type="slidenum">
              <a:rPr lang="en-US" smtClean="0"/>
              <a:pPr/>
              <a:t>20</a:t>
            </a:fld>
            <a:endParaRPr lang="en-US" dirty="0"/>
          </a:p>
        </p:txBody>
      </p:sp>
    </p:spTree>
    <p:extLst>
      <p:ext uri="{BB962C8B-B14F-4D97-AF65-F5344CB8AC3E}">
        <p14:creationId xmlns:p14="http://schemas.microsoft.com/office/powerpoint/2010/main" val="18883345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2.1: </a:t>
                </a:r>
                <a:r>
                  <a:rPr lang="en-US" sz="1200" kern="1200" dirty="0" smtClean="0">
                    <a:solidFill>
                      <a:schemeClr val="tx1"/>
                    </a:solidFill>
                    <a:effectLst/>
                    <a:latin typeface="+mn-lt"/>
                    <a:ea typeface="+mn-ea"/>
                    <a:cs typeface="+mn-cs"/>
                  </a:rPr>
                  <a:t>Construct and analyze frequency, percentage, and cumulative distributions.</a:t>
                </a:r>
              </a:p>
              <a:p>
                <a:pPr lvl="0"/>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Commonly used rates: </a:t>
                </a:r>
                <a:r>
                  <a:rPr lang="en-US" sz="1200" kern="1200" dirty="0" smtClean="0">
                    <a:solidFill>
                      <a:schemeClr val="tx1"/>
                    </a:solidFill>
                    <a:effectLst/>
                    <a:latin typeface="+mn-lt"/>
                    <a:ea typeface="+mn-ea"/>
                    <a:cs typeface="+mn-cs"/>
                  </a:rPr>
                  <a:t>Terms </a:t>
                </a:r>
                <a:r>
                  <a:rPr lang="en-US" sz="1200" kern="1200" dirty="0">
                    <a:solidFill>
                      <a:schemeClr val="tx1"/>
                    </a:solidFill>
                    <a:effectLst/>
                    <a:latin typeface="+mn-lt"/>
                    <a:ea typeface="+mn-ea"/>
                    <a:cs typeface="+mn-cs"/>
                  </a:rPr>
                  <a:t>such as birthrate, unemployment rate, and marriage rate are often used by social scientists and demographers and then quoted in the popular media to describe population trends. </a:t>
                </a:r>
                <a:endParaRPr lang="en-IN" sz="1200" kern="1200" dirty="0">
                  <a:solidFill>
                    <a:schemeClr val="tx1"/>
                  </a:solidFill>
                  <a:effectLst/>
                  <a:latin typeface="+mn-lt"/>
                  <a:ea typeface="+mn-ea"/>
                  <a:cs typeface="+mn-cs"/>
                </a:endParaRPr>
              </a:p>
              <a:p>
                <a:pPr marL="0" lvl="0" indent="0">
                  <a:buNone/>
                </a:pPr>
                <a:endParaRPr lang="en-US" sz="1200" kern="1200" dirty="0" smtClean="0">
                  <a:solidFill>
                    <a:schemeClr val="tx1"/>
                  </a:solidFill>
                  <a:effectLst/>
                  <a:latin typeface="+mn-lt"/>
                  <a:ea typeface="+mn-ea"/>
                  <a:cs typeface="+mn-cs"/>
                </a:endParaRPr>
              </a:p>
              <a:p>
                <a:pPr marL="0" lvl="0" indent="0">
                  <a:buNone/>
                </a:pPr>
                <a:r>
                  <a:rPr lang="en-US" sz="1200" kern="1200" dirty="0" smtClean="0">
                    <a:solidFill>
                      <a:schemeClr val="tx1"/>
                    </a:solidFill>
                    <a:effectLst/>
                    <a:latin typeface="+mn-lt"/>
                    <a:ea typeface="+mn-ea"/>
                    <a:cs typeface="+mn-cs"/>
                  </a:rPr>
                  <a:t>A </a:t>
                </a:r>
                <a:r>
                  <a:rPr lang="en-US" sz="1200" b="1" kern="1200" dirty="0">
                    <a:solidFill>
                      <a:schemeClr val="tx1"/>
                    </a:solidFill>
                    <a:effectLst/>
                    <a:latin typeface="+mn-lt"/>
                    <a:ea typeface="+mn-ea"/>
                    <a:cs typeface="+mn-cs"/>
                  </a:rPr>
                  <a:t>rate</a:t>
                </a:r>
                <a:r>
                  <a:rPr lang="en-US" sz="1200" kern="1200" dirty="0">
                    <a:solidFill>
                      <a:schemeClr val="tx1"/>
                    </a:solidFill>
                    <a:effectLst/>
                    <a:latin typeface="+mn-lt"/>
                    <a:ea typeface="+mn-ea"/>
                    <a:cs typeface="+mn-cs"/>
                  </a:rPr>
                  <a:t> is obtained by dividing the number of actual occurrences in a given time period by the number of possible occurrences</a:t>
                </a:r>
                <a:r>
                  <a:rPr lang="en-US" sz="1200" kern="1200" dirty="0" smtClean="0">
                    <a:solidFill>
                      <a:schemeClr val="tx1"/>
                    </a:solidFill>
                    <a:effectLst/>
                    <a:latin typeface="+mn-lt"/>
                    <a:ea typeface="+mn-ea"/>
                    <a:cs typeface="+mn-cs"/>
                  </a:rPr>
                  <a:t>. </a:t>
                </a:r>
              </a:p>
              <a:p>
                <a:pPr marL="0" lvl="0" indent="0">
                  <a:buNone/>
                </a:pPr>
                <a:endParaRPr lang="en-US" sz="1200" kern="1200" dirty="0" smtClean="0">
                  <a:solidFill>
                    <a:schemeClr val="tx1"/>
                  </a:solidFill>
                  <a:effectLst/>
                  <a:latin typeface="+mn-lt"/>
                  <a:ea typeface="+mn-ea"/>
                  <a:cs typeface="+mn-cs"/>
                </a:endParaRPr>
              </a:p>
              <a:p>
                <a:pPr marL="0" lvl="0" indent="0">
                  <a:buNone/>
                </a:pPr>
                <a:r>
                  <a:rPr lang="en-US" sz="1200" kern="1200" dirty="0" smtClean="0">
                    <a:solidFill>
                      <a:schemeClr val="tx1"/>
                    </a:solidFill>
                    <a:effectLst/>
                    <a:latin typeface="+mn-lt"/>
                    <a:ea typeface="+mn-ea"/>
                    <a:cs typeface="+mn-cs"/>
                  </a:rPr>
                  <a:t>Rates </a:t>
                </a:r>
                <a:r>
                  <a:rPr lang="en-US" sz="1200" kern="1200" dirty="0">
                    <a:solidFill>
                      <a:schemeClr val="tx1"/>
                    </a:solidFill>
                    <a:effectLst/>
                    <a:latin typeface="+mn-lt"/>
                    <a:ea typeface="+mn-ea"/>
                    <a:cs typeface="+mn-cs"/>
                  </a:rPr>
                  <a:t>are often expressed as rates per thousand or hundred thousand to eliminate decimal points and make the number easier to interpret.</a:t>
                </a:r>
                <a:endParaRPr lang="en-IN" sz="1200" kern="1200" dirty="0">
                  <a:solidFill>
                    <a:schemeClr val="tx1"/>
                  </a:solidFill>
                  <a:effectLst/>
                  <a:latin typeface="+mn-lt"/>
                  <a:ea typeface="+mn-ea"/>
                  <a:cs typeface="+mn-cs"/>
                </a:endParaRPr>
              </a:p>
              <a:p>
                <a:pPr marL="0" lvl="0" indent="0">
                  <a:buNone/>
                </a:pPr>
                <a:endParaRPr lang="en-US" sz="1200" kern="1200" dirty="0" smtClean="0">
                  <a:solidFill>
                    <a:schemeClr val="tx1"/>
                  </a:solidFill>
                  <a:effectLst/>
                  <a:latin typeface="+mn-lt"/>
                  <a:ea typeface="+mn-ea"/>
                  <a:cs typeface="+mn-cs"/>
                </a:endParaRPr>
              </a:p>
              <a:p>
                <a:pPr marL="0" lvl="0" indent="0">
                  <a:buNone/>
                </a:pPr>
                <a:r>
                  <a:rPr lang="en-US" sz="1200" kern="1200" dirty="0" smtClean="0">
                    <a:solidFill>
                      <a:schemeClr val="tx1"/>
                    </a:solidFill>
                    <a:effectLst/>
                    <a:latin typeface="+mn-lt"/>
                    <a:ea typeface="+mn-ea"/>
                    <a:cs typeface="+mn-cs"/>
                  </a:rPr>
                  <a:t>Crude rate</a:t>
                </a:r>
                <a:r>
                  <a:rPr lang="en-US" sz="1200" kern="1200" baseline="0" dirty="0" smtClean="0">
                    <a:solidFill>
                      <a:schemeClr val="tx1"/>
                    </a:solidFill>
                    <a:effectLst/>
                    <a:latin typeface="+mn-lt"/>
                    <a:ea typeface="+mn-ea"/>
                    <a:cs typeface="+mn-cs"/>
                  </a:rPr>
                  <a:t> i</a:t>
                </a:r>
                <a:r>
                  <a:rPr lang="en-US" sz="1200" kern="1200" dirty="0" smtClean="0">
                    <a:solidFill>
                      <a:schemeClr val="tx1"/>
                    </a:solidFill>
                    <a:effectLst/>
                    <a:latin typeface="+mn-lt"/>
                    <a:ea typeface="+mn-ea"/>
                    <a:cs typeface="+mn-cs"/>
                  </a:rPr>
                  <a:t>s </a:t>
                </a:r>
                <a:r>
                  <a:rPr lang="en-US" sz="1200" kern="1200" dirty="0">
                    <a:solidFill>
                      <a:schemeClr val="tx1"/>
                    </a:solidFill>
                    <a:effectLst/>
                    <a:latin typeface="+mn-lt"/>
                    <a:ea typeface="+mn-ea"/>
                    <a:cs typeface="+mn-cs"/>
                  </a:rPr>
                  <a:t>based on the total population.</a:t>
                </a:r>
                <a:endParaRPr lang="en-IN" sz="1200" kern="1200" dirty="0">
                  <a:solidFill>
                    <a:schemeClr val="tx1"/>
                  </a:solidFill>
                  <a:effectLst/>
                  <a:latin typeface="+mn-lt"/>
                  <a:ea typeface="+mn-ea"/>
                  <a:cs typeface="+mn-cs"/>
                </a:endParaRPr>
              </a:p>
              <a:p>
                <a:pPr marL="0" lvl="0" indent="0">
                  <a:buNone/>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 </a:t>
                </a: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mc:Choice>
        <mc:Fallback xmlns="">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Rates</a:t>
                </a:r>
                <a:endParaRPr lang="en-IN" sz="1200" kern="1200" dirty="0">
                  <a:solidFill>
                    <a:schemeClr val="tx1"/>
                  </a:solidFill>
                  <a:effectLst/>
                  <a:latin typeface="+mn-lt"/>
                  <a:ea typeface="+mn-ea"/>
                  <a:cs typeface="+mn-cs"/>
                </a:endParaRPr>
              </a:p>
              <a:p>
                <a:pPr marL="228600" lvl="0" indent="-228600">
                  <a:buAutoNum type="arabicPeriod"/>
                </a:pPr>
                <a:r>
                  <a:rPr lang="en-US" sz="1200" kern="1200" dirty="0">
                    <a:solidFill>
                      <a:schemeClr val="tx1"/>
                    </a:solidFill>
                    <a:effectLst/>
                    <a:latin typeface="+mn-lt"/>
                    <a:ea typeface="+mn-ea"/>
                    <a:cs typeface="+mn-cs"/>
                  </a:rPr>
                  <a:t>Terms such as birthrate, unemployment rate, and marriage rate are often used by social scientists and demographers and then quoted in the popular media to describe population trends. </a:t>
                </a:r>
                <a:endParaRPr lang="en-IN" sz="1200" kern="1200" dirty="0">
                  <a:solidFill>
                    <a:schemeClr val="tx1"/>
                  </a:solidFill>
                  <a:effectLst/>
                  <a:latin typeface="+mn-lt"/>
                  <a:ea typeface="+mn-ea"/>
                  <a:cs typeface="+mn-cs"/>
                </a:endParaRPr>
              </a:p>
              <a:p>
                <a:pPr marL="228600" lvl="0" indent="-228600">
                  <a:buAutoNum type="arabicPeriod"/>
                </a:pPr>
                <a:r>
                  <a:rPr lang="en-US" sz="1200" kern="1200" dirty="0">
                    <a:solidFill>
                      <a:schemeClr val="tx1"/>
                    </a:solidFill>
                    <a:effectLst/>
                    <a:latin typeface="+mn-lt"/>
                    <a:ea typeface="+mn-ea"/>
                    <a:cs typeface="+mn-cs"/>
                  </a:rPr>
                  <a:t>But what exactly are rates, and how are they constructed? A rate is obtained by dividing the number of actual occurrences in a given time period by the number of possible occurrences.</a:t>
                </a:r>
                <a:endParaRPr lang="en-IN" sz="1200" kern="1200" dirty="0">
                  <a:solidFill>
                    <a:schemeClr val="tx1"/>
                  </a:solidFill>
                  <a:effectLst/>
                  <a:latin typeface="+mn-lt"/>
                  <a:ea typeface="+mn-ea"/>
                  <a:cs typeface="+mn-cs"/>
                </a:endParaRPr>
              </a:p>
              <a:p>
                <a:pPr marL="228600" lvl="0" indent="-228600">
                  <a:buAutoNum type="arabicPeriod"/>
                </a:pPr>
                <a:r>
                  <a:rPr lang="en-US" sz="1200" i="0" kern="1200">
                    <a:solidFill>
                      <a:schemeClr val="tx1"/>
                    </a:solidFill>
                    <a:effectLst/>
                    <a:latin typeface="+mn-lt"/>
                    <a:ea typeface="+mn-ea"/>
                    <a:cs typeface="+mn-cs"/>
                  </a:rPr>
                  <a:t>Rate=𝑓</a:t>
                </a:r>
                <a:r>
                  <a:rPr lang="en-IN" sz="1200" i="0" kern="1200">
                    <a:solidFill>
                      <a:schemeClr val="tx1"/>
                    </a:solidFill>
                    <a:effectLst/>
                    <a:latin typeface="+mn-lt"/>
                    <a:ea typeface="+mn-ea"/>
                    <a:cs typeface="+mn-cs"/>
                  </a:rPr>
                  <a:t>/</a:t>
                </a:r>
                <a:r>
                  <a:rPr lang="en-US" sz="1200" i="0" kern="1200">
                    <a:solidFill>
                      <a:schemeClr val="tx1"/>
                    </a:solidFill>
                    <a:effectLst/>
                    <a:latin typeface="+mn-lt"/>
                    <a:ea typeface="+mn-ea"/>
                    <a:cs typeface="+mn-cs"/>
                  </a:rPr>
                  <a:t>Population</a:t>
                </a:r>
                <a:r>
                  <a:rPr lang="en-US" sz="1200" kern="1200" dirty="0">
                    <a:solidFill>
                      <a:schemeClr val="tx1"/>
                    </a:solidFill>
                    <a:effectLst/>
                    <a:latin typeface="+mn-lt"/>
                    <a:ea typeface="+mn-ea"/>
                    <a:cs typeface="+mn-cs"/>
                  </a:rPr>
                  <a:t> (2.5)</a:t>
                </a:r>
                <a:endParaRPr lang="en-IN" sz="1200" kern="1200" dirty="0">
                  <a:solidFill>
                    <a:schemeClr val="tx1"/>
                  </a:solidFill>
                  <a:effectLst/>
                  <a:latin typeface="+mn-lt"/>
                  <a:ea typeface="+mn-ea"/>
                  <a:cs typeface="+mn-cs"/>
                </a:endParaRPr>
              </a:p>
              <a:p>
                <a:pPr marL="228600" lvl="0" indent="-228600">
                  <a:buAutoNum type="arabicPeriod"/>
                </a:pPr>
                <a:r>
                  <a:rPr lang="en-US" sz="1200" kern="1200" dirty="0">
                    <a:solidFill>
                      <a:schemeClr val="tx1"/>
                    </a:solidFill>
                    <a:effectLst/>
                    <a:latin typeface="+mn-lt"/>
                    <a:ea typeface="+mn-ea"/>
                    <a:cs typeface="+mn-cs"/>
                  </a:rPr>
                  <a:t>Rates are often expressed as rates per thousand or hundred thousand to eliminate decimal points and make the number easier to interpret.</a:t>
                </a:r>
                <a:endParaRPr lang="en-IN" sz="1200" kern="1200" dirty="0">
                  <a:solidFill>
                    <a:schemeClr val="tx1"/>
                  </a:solidFill>
                  <a:effectLst/>
                  <a:latin typeface="+mn-lt"/>
                  <a:ea typeface="+mn-ea"/>
                  <a:cs typeface="+mn-cs"/>
                </a:endParaRPr>
              </a:p>
              <a:p>
                <a:pPr marL="228600" lvl="0" indent="-228600">
                  <a:buAutoNum type="arabicPeriod"/>
                </a:pPr>
                <a:r>
                  <a:rPr lang="en-US" sz="1200" kern="1200" dirty="0">
                    <a:solidFill>
                      <a:schemeClr val="tx1"/>
                    </a:solidFill>
                    <a:effectLst/>
                    <a:latin typeface="+mn-lt"/>
                    <a:ea typeface="+mn-ea"/>
                    <a:cs typeface="+mn-cs"/>
                  </a:rPr>
                  <a:t>A crude rate because is based on the total population.</a:t>
                </a:r>
                <a:endParaRPr lang="en-IN" sz="1200" kern="1200" dirty="0">
                  <a:solidFill>
                    <a:schemeClr val="tx1"/>
                  </a:solidFill>
                  <a:effectLst/>
                  <a:latin typeface="+mn-lt"/>
                  <a:ea typeface="+mn-ea"/>
                  <a:cs typeface="+mn-cs"/>
                </a:endParaRPr>
              </a:p>
              <a:p>
                <a:pPr marL="228600" lvl="0" indent="-228600">
                  <a:buAutoNum type="arabicPeriod"/>
                </a:pPr>
                <a:r>
                  <a:rPr lang="en-US" sz="1200" kern="1200" dirty="0">
                    <a:solidFill>
                      <a:schemeClr val="tx1"/>
                    </a:solidFill>
                    <a:effectLst/>
                    <a:latin typeface="+mn-lt"/>
                    <a:ea typeface="+mn-ea"/>
                    <a:cs typeface="+mn-cs"/>
                  </a:rPr>
                  <a:t>Rates can be calculated on the general population or on a more narrowly defined select group.</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mc:Fallback>
      </mc:AlternateContent>
      <p:sp>
        <p:nvSpPr>
          <p:cNvPr id="4" name="Slide Number Placeholder 3"/>
          <p:cNvSpPr>
            <a:spLocks noGrp="1"/>
          </p:cNvSpPr>
          <p:nvPr>
            <p:ph type="sldNum" sz="quarter" idx="5"/>
          </p:nvPr>
        </p:nvSpPr>
        <p:spPr/>
        <p:txBody>
          <a:bodyPr/>
          <a:lstStyle/>
          <a:p>
            <a:fld id="{39974C31-EB4A-4B21-8134-CB5741A1DC5F}" type="slidenum">
              <a:rPr lang="en-US" smtClean="0"/>
              <a:pPr/>
              <a:t>21</a:t>
            </a:fld>
            <a:endParaRPr lang="en-US" dirty="0"/>
          </a:p>
        </p:txBody>
      </p:sp>
    </p:spTree>
    <p:extLst>
      <p:ext uri="{BB962C8B-B14F-4D97-AF65-F5344CB8AC3E}">
        <p14:creationId xmlns:p14="http://schemas.microsoft.com/office/powerpoint/2010/main" val="33010601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2.4</a:t>
            </a:r>
            <a:r>
              <a:rPr lang="en-US" dirty="0"/>
              <a:t>: </a:t>
            </a:r>
            <a:r>
              <a:rPr lang="en-US" sz="1200" kern="1200" dirty="0">
                <a:solidFill>
                  <a:schemeClr val="tx1"/>
                </a:solidFill>
                <a:effectLst/>
                <a:latin typeface="+mn-lt"/>
                <a:ea typeface="+mn-ea"/>
                <a:cs typeface="+mn-cs"/>
              </a:rPr>
              <a:t>Construct and interpret a pie chart, bar graph, histogram, the statistical map, line graph, and time-series chart.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lvl="0" indent="0">
              <a:buNone/>
            </a:pPr>
            <a:r>
              <a:rPr lang="en-US" sz="1200" kern="1200" dirty="0" smtClean="0">
                <a:solidFill>
                  <a:schemeClr val="tx1"/>
                </a:solidFill>
                <a:effectLst/>
                <a:latin typeface="+mn-lt"/>
                <a:ea typeface="+mn-ea"/>
                <a:cs typeface="+mn-cs"/>
              </a:rPr>
              <a:t>Statistical </a:t>
            </a:r>
            <a:r>
              <a:rPr lang="en-US" sz="1200" kern="1200" dirty="0">
                <a:solidFill>
                  <a:schemeClr val="tx1"/>
                </a:solidFill>
                <a:effectLst/>
                <a:latin typeface="+mn-lt"/>
                <a:ea typeface="+mn-ea"/>
                <a:cs typeface="+mn-cs"/>
              </a:rPr>
              <a:t>graphs summarize hundreds or thousands of </a:t>
            </a:r>
            <a:r>
              <a:rPr lang="en-US" sz="1200" kern="1200" dirty="0" smtClean="0">
                <a:solidFill>
                  <a:schemeClr val="tx1"/>
                </a:solidFill>
                <a:effectLst/>
                <a:latin typeface="+mn-lt"/>
                <a:ea typeface="+mn-ea"/>
                <a:cs typeface="+mn-cs"/>
              </a:rPr>
              <a:t>numbers.</a:t>
            </a:r>
          </a:p>
          <a:p>
            <a:pPr marL="0" lvl="0" indent="0">
              <a:buNone/>
            </a:pPr>
            <a:endParaRPr lang="en-US" sz="1200" kern="1200" dirty="0" smtClean="0">
              <a:solidFill>
                <a:schemeClr val="tx1"/>
              </a:solidFill>
              <a:effectLst/>
              <a:latin typeface="+mn-lt"/>
              <a:ea typeface="+mn-ea"/>
              <a:cs typeface="+mn-cs"/>
            </a:endParaRPr>
          </a:p>
          <a:p>
            <a:pPr marL="0" lvl="0" indent="0">
              <a:buNone/>
            </a:pPr>
            <a:r>
              <a:rPr lang="en-US" sz="1200" kern="1200" dirty="0" smtClean="0">
                <a:solidFill>
                  <a:schemeClr val="tx1"/>
                </a:solidFill>
                <a:effectLst/>
                <a:latin typeface="+mn-lt"/>
                <a:ea typeface="+mn-ea"/>
                <a:cs typeface="+mn-cs"/>
              </a:rPr>
              <a:t>Graphs </a:t>
            </a:r>
            <a:r>
              <a:rPr lang="en-US" sz="1200" kern="1200" dirty="0">
                <a:solidFill>
                  <a:schemeClr val="tx1"/>
                </a:solidFill>
                <a:effectLst/>
                <a:latin typeface="+mn-lt"/>
                <a:ea typeface="+mn-ea"/>
                <a:cs typeface="+mn-cs"/>
              </a:rPr>
              <a:t>communicate information </a:t>
            </a:r>
            <a:r>
              <a:rPr lang="en-US" sz="1200" kern="1200" dirty="0" smtClean="0">
                <a:solidFill>
                  <a:schemeClr val="tx1"/>
                </a:solidFill>
                <a:effectLst/>
                <a:latin typeface="+mn-lt"/>
                <a:ea typeface="+mn-ea"/>
                <a:cs typeface="+mn-cs"/>
              </a:rPr>
              <a:t>visually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rather </a:t>
            </a:r>
            <a:r>
              <a:rPr lang="en-US" sz="1200" kern="1200" dirty="0">
                <a:solidFill>
                  <a:schemeClr val="tx1"/>
                </a:solidFill>
                <a:effectLst/>
                <a:latin typeface="+mn-lt"/>
                <a:ea typeface="+mn-ea"/>
                <a:cs typeface="+mn-cs"/>
              </a:rPr>
              <a:t>than in words or numbers and are often utilized in news stories, research reports, and government </a:t>
            </a:r>
            <a:r>
              <a:rPr lang="en-US" sz="1200" kern="1200" dirty="0" smtClean="0">
                <a:solidFill>
                  <a:schemeClr val="tx1"/>
                </a:solidFill>
                <a:effectLst/>
                <a:latin typeface="+mn-lt"/>
                <a:ea typeface="+mn-ea"/>
                <a:cs typeface="+mn-cs"/>
              </a:rPr>
              <a:t>documents.</a:t>
            </a:r>
            <a:endParaRPr lang="en-IN" sz="1200" kern="1200" dirty="0" smtClean="0">
              <a:solidFill>
                <a:schemeClr val="tx1"/>
              </a:solidFill>
              <a:effectLst/>
              <a:latin typeface="+mn-lt"/>
              <a:ea typeface="+mn-ea"/>
              <a:cs typeface="+mn-cs"/>
            </a:endParaRPr>
          </a:p>
          <a:p>
            <a:pPr marL="0" lvl="0" indent="0">
              <a:buNone/>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More accessibility than tabular data:</a:t>
            </a:r>
            <a:r>
              <a:rPr lang="en-US" baseline="0" dirty="0" smtClean="0"/>
              <a:t> </a:t>
            </a:r>
            <a:r>
              <a:rPr lang="en-US" sz="1200" kern="1200" dirty="0" smtClean="0">
                <a:solidFill>
                  <a:schemeClr val="tx1"/>
                </a:solidFill>
                <a:effectLst/>
                <a:latin typeface="+mn-lt"/>
                <a:ea typeface="+mn-ea"/>
                <a:cs typeface="+mn-cs"/>
              </a:rPr>
              <a:t>Information </a:t>
            </a:r>
            <a:r>
              <a:rPr lang="en-US" sz="1200" kern="1200" dirty="0">
                <a:solidFill>
                  <a:schemeClr val="tx1"/>
                </a:solidFill>
                <a:effectLst/>
                <a:latin typeface="+mn-lt"/>
                <a:ea typeface="+mn-ea"/>
                <a:cs typeface="+mn-cs"/>
              </a:rPr>
              <a:t>presented graphically may seem more accessible than the same information when presented in frequency distributions or in other tabular forms.</a:t>
            </a:r>
            <a:endParaRPr lang="en-IN" sz="1200" kern="1200" dirty="0">
              <a:solidFill>
                <a:schemeClr val="tx1"/>
              </a:solidFill>
              <a:effectLst/>
              <a:latin typeface="+mn-lt"/>
              <a:ea typeface="+mn-ea"/>
              <a:cs typeface="+mn-cs"/>
            </a:endParaRPr>
          </a:p>
          <a:p>
            <a:pPr marL="0" lvl="0" indent="0">
              <a:buNone/>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22</a:t>
            </a:fld>
            <a:endParaRPr lang="en-US" dirty="0"/>
          </a:p>
        </p:txBody>
      </p:sp>
    </p:spTree>
    <p:extLst>
      <p:ext uri="{BB962C8B-B14F-4D97-AF65-F5344CB8AC3E}">
        <p14:creationId xmlns:p14="http://schemas.microsoft.com/office/powerpoint/2010/main" val="32463993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2.4</a:t>
            </a:r>
            <a:r>
              <a:rPr lang="en-US" dirty="0"/>
              <a:t>: </a:t>
            </a:r>
            <a:r>
              <a:rPr lang="en-US" sz="1200" kern="1200" dirty="0">
                <a:solidFill>
                  <a:schemeClr val="tx1"/>
                </a:solidFill>
                <a:effectLst/>
                <a:latin typeface="+mn-lt"/>
                <a:ea typeface="+mn-ea"/>
                <a:cs typeface="+mn-cs"/>
              </a:rPr>
              <a:t>Construct and interpret a pie chart, bar graph, histogram, the statistical map, line graph, and time-series </a:t>
            </a:r>
            <a:r>
              <a:rPr lang="en-US" sz="1200" kern="1200" dirty="0" smtClean="0">
                <a:solidFill>
                  <a:schemeClr val="tx1"/>
                </a:solidFill>
                <a:effectLst/>
                <a:latin typeface="+mn-lt"/>
                <a:ea typeface="+mn-ea"/>
                <a:cs typeface="+mn-cs"/>
              </a:rPr>
              <a:t>chart.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a:t>
            </a:r>
            <a:r>
              <a:rPr lang="en-US" sz="1200" b="1" kern="1200" dirty="0" smtClean="0">
                <a:solidFill>
                  <a:schemeClr val="tx1"/>
                </a:solidFill>
                <a:effectLst/>
                <a:latin typeface="+mn-lt"/>
                <a:ea typeface="+mn-ea"/>
                <a:cs typeface="+mn-cs"/>
              </a:rPr>
              <a:t>pie chart</a:t>
            </a:r>
            <a:r>
              <a:rPr lang="en-US" sz="1200" kern="1200" dirty="0" smtClean="0">
                <a:solidFill>
                  <a:schemeClr val="tx1"/>
                </a:solidFill>
                <a:effectLst/>
                <a:latin typeface="+mn-lt"/>
                <a:ea typeface="+mn-ea"/>
                <a:cs typeface="+mn-cs"/>
              </a:rPr>
              <a:t> shows the differences in frequencies or percentages among the categories of a nominal or an ordinal variable.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Displayed as segments of circle: </a:t>
            </a:r>
            <a:r>
              <a:rPr lang="en-US" sz="1200" kern="1200" dirty="0" smtClean="0">
                <a:solidFill>
                  <a:schemeClr val="tx1"/>
                </a:solidFill>
                <a:effectLst/>
                <a:latin typeface="+mn-lt"/>
                <a:ea typeface="+mn-ea"/>
                <a:cs typeface="+mn-cs"/>
              </a:rPr>
              <a:t>The categories are displayed as segments of a circle whose pieces add up to 100% of the total frequencies.</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IN" dirty="0" smtClean="0"/>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23</a:t>
            </a:fld>
            <a:endParaRPr lang="en-US" dirty="0"/>
          </a:p>
        </p:txBody>
      </p:sp>
    </p:spTree>
    <p:extLst>
      <p:ext uri="{BB962C8B-B14F-4D97-AF65-F5344CB8AC3E}">
        <p14:creationId xmlns:p14="http://schemas.microsoft.com/office/powerpoint/2010/main" val="30539986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2.4</a:t>
            </a:r>
            <a:r>
              <a:rPr lang="en-US" dirty="0"/>
              <a:t>: </a:t>
            </a:r>
            <a:r>
              <a:rPr lang="en-US" sz="1200" kern="1200" dirty="0">
                <a:solidFill>
                  <a:schemeClr val="tx1"/>
                </a:solidFill>
                <a:effectLst/>
                <a:latin typeface="+mn-lt"/>
                <a:ea typeface="+mn-ea"/>
                <a:cs typeface="+mn-cs"/>
              </a:rPr>
              <a:t>Construct and interpret a pie chart, bar graph, histogram, the statistical map, line graph, and time-series chart.</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Table 2.13: Five-Year Estimates of the US Population 65 Years and Over by Race, 2013–2017</a:t>
            </a:r>
            <a:r>
              <a:rPr lang="en-US" sz="1200" kern="1200" dirty="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24</a:t>
            </a:fld>
            <a:endParaRPr lang="en-US" dirty="0"/>
          </a:p>
        </p:txBody>
      </p:sp>
    </p:spTree>
    <p:extLst>
      <p:ext uri="{BB962C8B-B14F-4D97-AF65-F5344CB8AC3E}">
        <p14:creationId xmlns:p14="http://schemas.microsoft.com/office/powerpoint/2010/main" val="37659784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2.4</a:t>
            </a:r>
            <a:r>
              <a:rPr lang="en-US" dirty="0"/>
              <a:t>: </a:t>
            </a:r>
            <a:r>
              <a:rPr lang="en-US" sz="1200" kern="1200" dirty="0">
                <a:solidFill>
                  <a:schemeClr val="tx1"/>
                </a:solidFill>
                <a:effectLst/>
                <a:latin typeface="+mn-lt"/>
                <a:ea typeface="+mn-ea"/>
                <a:cs typeface="+mn-cs"/>
              </a:rPr>
              <a:t>Construct and interpret a pie chart, bar graph, histogram, the statistical map, line graph, and time-series chart.</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lvl="0" indent="0">
              <a:buNone/>
            </a:pPr>
            <a:r>
              <a:rPr lang="en-US" sz="1200" kern="1200" dirty="0" smtClean="0">
                <a:solidFill>
                  <a:schemeClr val="tx1"/>
                </a:solidFill>
                <a:effectLst/>
                <a:latin typeface="+mn-lt"/>
                <a:ea typeface="+mn-ea"/>
                <a:cs typeface="+mn-cs"/>
              </a:rPr>
              <a:t>The </a:t>
            </a:r>
            <a:r>
              <a:rPr lang="en-US" sz="1200" b="1" kern="1200" dirty="0" smtClean="0">
                <a:solidFill>
                  <a:schemeClr val="tx1"/>
                </a:solidFill>
                <a:effectLst/>
                <a:latin typeface="+mn-lt"/>
                <a:ea typeface="+mn-ea"/>
                <a:cs typeface="+mn-cs"/>
              </a:rPr>
              <a:t>bar graph </a:t>
            </a:r>
            <a:r>
              <a:rPr lang="en-US" sz="1200" kern="1200" dirty="0" smtClean="0">
                <a:solidFill>
                  <a:schemeClr val="tx1"/>
                </a:solidFill>
                <a:effectLst/>
                <a:latin typeface="+mn-lt"/>
                <a:ea typeface="+mn-ea"/>
                <a:cs typeface="+mn-cs"/>
              </a:rPr>
              <a:t>provides </a:t>
            </a:r>
            <a:r>
              <a:rPr lang="en-US" sz="1200" kern="1200" dirty="0">
                <a:solidFill>
                  <a:schemeClr val="tx1"/>
                </a:solidFill>
                <a:effectLst/>
                <a:latin typeface="+mn-lt"/>
                <a:ea typeface="+mn-ea"/>
                <a:cs typeface="+mn-cs"/>
              </a:rPr>
              <a:t>an alternative way to graphically present nominal or ordinal </a:t>
            </a:r>
            <a:r>
              <a:rPr lang="en-US" sz="1200" kern="1200" dirty="0" smtClean="0">
                <a:solidFill>
                  <a:schemeClr val="tx1"/>
                </a:solidFill>
                <a:effectLst/>
                <a:latin typeface="+mn-lt"/>
                <a:ea typeface="+mn-ea"/>
                <a:cs typeface="+mn-cs"/>
              </a:rPr>
              <a:t>data.</a:t>
            </a:r>
            <a:r>
              <a:rPr lang="en-IN"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It </a:t>
            </a:r>
            <a:r>
              <a:rPr lang="en-US" sz="1200" kern="1200" dirty="0">
                <a:solidFill>
                  <a:schemeClr val="tx1"/>
                </a:solidFill>
                <a:effectLst/>
                <a:latin typeface="+mn-lt"/>
                <a:ea typeface="+mn-ea"/>
                <a:cs typeface="+mn-cs"/>
              </a:rPr>
              <a:t>shows the differences in frequencies or percentages among categories of a nominal or an ordinal variable.</a:t>
            </a:r>
            <a:endParaRPr lang="en-IN" sz="1200" kern="1200" dirty="0">
              <a:solidFill>
                <a:schemeClr val="tx1"/>
              </a:solidFill>
              <a:effectLst/>
              <a:latin typeface="+mn-lt"/>
              <a:ea typeface="+mn-ea"/>
              <a:cs typeface="+mn-cs"/>
            </a:endParaRPr>
          </a:p>
          <a:p>
            <a:pPr marL="0" lvl="0" indent="0">
              <a:buNone/>
            </a:pPr>
            <a:endParaRPr lang="en-US" sz="1200" kern="1200" dirty="0" smtClean="0">
              <a:solidFill>
                <a:schemeClr val="tx1"/>
              </a:solidFill>
              <a:effectLst/>
              <a:latin typeface="+mn-lt"/>
              <a:ea typeface="+mn-ea"/>
              <a:cs typeface="+mn-cs"/>
            </a:endParaRPr>
          </a:p>
          <a:p>
            <a:pPr marL="0" lvl="0" indent="0">
              <a:buNone/>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categories are displayed as rectangles of equal width with their height proportional to the frequency or percentage of the </a:t>
            </a:r>
            <a:r>
              <a:rPr lang="en-US" sz="1200" kern="1200" dirty="0" smtClean="0">
                <a:solidFill>
                  <a:schemeClr val="tx1"/>
                </a:solidFill>
                <a:effectLst/>
                <a:latin typeface="+mn-lt"/>
                <a:ea typeface="+mn-ea"/>
                <a:cs typeface="+mn-cs"/>
              </a:rPr>
              <a:t>category.</a:t>
            </a:r>
          </a:p>
          <a:p>
            <a:pPr marL="0" lvl="0" indent="0">
              <a:buNone/>
            </a:pPr>
            <a:endParaRPr lang="en-US" sz="1200" kern="1200" dirty="0" smtClean="0">
              <a:solidFill>
                <a:schemeClr val="tx1"/>
              </a:solidFill>
              <a:effectLst/>
              <a:latin typeface="+mn-lt"/>
              <a:ea typeface="+mn-ea"/>
              <a:cs typeface="+mn-cs"/>
            </a:endParaRPr>
          </a:p>
          <a:p>
            <a:pPr marL="0" lvl="0" indent="0">
              <a:buNone/>
            </a:pPr>
            <a:r>
              <a:rPr lang="en-US" sz="1200" dirty="0" smtClean="0"/>
              <a:t>Construction of bar graph</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First label the categories of the variables along the horizontal axis.</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For these categories, construct rectangles of equal width, with the height of each proportional to the frequency or percentage of the category.</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Note that a space separates each of the categories to make clear that they are nominal categories.</a:t>
            </a:r>
            <a:endParaRPr lang="en-IN" sz="1200" kern="1200" dirty="0" smtClean="0">
              <a:solidFill>
                <a:schemeClr val="tx1"/>
              </a:solidFill>
              <a:effectLst/>
              <a:latin typeface="+mn-lt"/>
              <a:ea typeface="+mn-ea"/>
              <a:cs typeface="+mn-cs"/>
            </a:endParaRPr>
          </a:p>
          <a:p>
            <a:pPr marL="0" lvl="0" indent="0">
              <a:buNone/>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Bar graphs are o</a:t>
            </a:r>
            <a:r>
              <a:rPr lang="en-US" sz="1200" dirty="0" smtClean="0"/>
              <a:t>ften used to compare variables:</a:t>
            </a:r>
            <a:r>
              <a:rPr lang="en-US" sz="1200" baseline="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Suppose we want to show how the patterns in marital status differ between men and women.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longevity of women is a major factor in the gender differences in marital and living arrangements.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Elderly widowed men are more likely to remarry than elderly widowed women.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pPr marL="228600" lvl="0" indent="-228600">
              <a:buFont typeface="+mj-lt"/>
              <a:buAutoNum type="arabicPeriod"/>
            </a:pP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25</a:t>
            </a:fld>
            <a:endParaRPr lang="en-US" dirty="0"/>
          </a:p>
        </p:txBody>
      </p:sp>
    </p:spTree>
    <p:extLst>
      <p:ext uri="{BB962C8B-B14F-4D97-AF65-F5344CB8AC3E}">
        <p14:creationId xmlns:p14="http://schemas.microsoft.com/office/powerpoint/2010/main" val="16331013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2.4</a:t>
            </a:r>
            <a:r>
              <a:rPr lang="en-US" dirty="0"/>
              <a:t>: </a:t>
            </a:r>
            <a:r>
              <a:rPr lang="en-US" sz="1200" kern="1200" dirty="0">
                <a:solidFill>
                  <a:schemeClr val="tx1"/>
                </a:solidFill>
                <a:effectLst/>
                <a:latin typeface="+mn-lt"/>
                <a:ea typeface="+mn-ea"/>
                <a:cs typeface="+mn-cs"/>
              </a:rPr>
              <a:t>Construct and interpret a pie chart, bar graph, histogram, the statistical map, line graph, and time-series chart.</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histogram</a:t>
            </a:r>
            <a:r>
              <a:rPr lang="en-US" sz="1200" kern="1200" dirty="0">
                <a:solidFill>
                  <a:schemeClr val="tx1"/>
                </a:solidFill>
                <a:effectLst/>
                <a:latin typeface="+mn-lt"/>
                <a:ea typeface="+mn-ea"/>
                <a:cs typeface="+mn-cs"/>
              </a:rPr>
              <a:t> is used to show the differences in frequencies or percentages among categories of an interval-ratio or ordinal variable.</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categories are displayed as contiguous bars.</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Width is proportional to the width of the category.</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Height proportional to the frequency or percentage of that </a:t>
            </a:r>
            <a:r>
              <a:rPr lang="en-US" sz="1200" kern="1200" dirty="0" smtClean="0">
                <a:solidFill>
                  <a:schemeClr val="tx1"/>
                </a:solidFill>
                <a:effectLst/>
                <a:latin typeface="+mn-lt"/>
                <a:ea typeface="+mn-ea"/>
                <a:cs typeface="+mn-cs"/>
              </a:rPr>
              <a:t>category.</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Difference between a histogram and a bar graph:</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histogram looks very similar to a bar graph except that the bars are contiguous to each other (touching) and may not be of equal width.</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 bar graph, the spaces between the bars visually indicate that the categories are separate. In a histogram, the touching bars indicate that the categories or intervals are ordered from low to high in a meaningful way.</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r>
              <a:rPr lang="en-US" sz="1200" dirty="0" smtClean="0"/>
              <a:t>Construction of histogram:</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Arrange the age intervals along the horizontal axis and the frequencies (or percentages) along the vertical axis.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For each age category, construct a bar with the height corresponding to the frequency of the elderly in the population in that age category.</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width of each bar corresponds to the number of years that the age interval represents.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bar for each category is touching the bar associated with the category above and below.</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area that each bar occupies tells us the number of individuals that falls into a given age interval.</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Note that the figure title includes the notation “numbers in thousands.”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You should multiply each reported frequency by 1000.</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baseline="0" dirty="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26</a:t>
            </a:fld>
            <a:endParaRPr lang="en-US" dirty="0"/>
          </a:p>
        </p:txBody>
      </p:sp>
    </p:spTree>
    <p:extLst>
      <p:ext uri="{BB962C8B-B14F-4D97-AF65-F5344CB8AC3E}">
        <p14:creationId xmlns:p14="http://schemas.microsoft.com/office/powerpoint/2010/main" val="22158742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2.4</a:t>
            </a:r>
            <a:r>
              <a:rPr lang="en-US" dirty="0"/>
              <a:t>: </a:t>
            </a:r>
            <a:r>
              <a:rPr lang="en-US" sz="1200" kern="1200" dirty="0">
                <a:solidFill>
                  <a:schemeClr val="tx1"/>
                </a:solidFill>
                <a:effectLst/>
                <a:latin typeface="+mn-lt"/>
                <a:ea typeface="+mn-ea"/>
                <a:cs typeface="+mn-cs"/>
              </a:rPr>
              <a:t>Construct and interpret a pie chart, bar graph, histogram, the statistical map, line graph, and time-series </a:t>
            </a:r>
            <a:r>
              <a:rPr lang="en-US" sz="1200" kern="1200" dirty="0" smtClean="0">
                <a:solidFill>
                  <a:schemeClr val="tx1"/>
                </a:solidFill>
                <a:effectLst/>
                <a:latin typeface="+mn-lt"/>
                <a:ea typeface="+mn-ea"/>
                <a:cs typeface="+mn-cs"/>
              </a:rPr>
              <a:t>chart.</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a:t>
            </a:r>
            <a:r>
              <a:rPr lang="en-US" sz="1200" b="1" kern="1200" dirty="0">
                <a:solidFill>
                  <a:schemeClr val="tx1"/>
                </a:solidFill>
                <a:effectLst/>
                <a:latin typeface="+mn-lt"/>
                <a:ea typeface="+mn-ea"/>
                <a:cs typeface="+mn-cs"/>
              </a:rPr>
              <a:t>statistical map </a:t>
            </a:r>
            <a:r>
              <a:rPr lang="en-US" sz="1200" kern="1200" dirty="0">
                <a:solidFill>
                  <a:schemeClr val="tx1"/>
                </a:solidFill>
                <a:effectLst/>
                <a:latin typeface="+mn-lt"/>
                <a:ea typeface="+mn-ea"/>
                <a:cs typeface="+mn-cs"/>
              </a:rPr>
              <a:t>presents geographic data patterns or variations, such as population distribution, voting patterns, crime rates, or labor force composition</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 presents a statistical map, by state, of the percentage of the population.</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Wide</a:t>
            </a:r>
            <a:r>
              <a:rPr lang="en-US" sz="1200" kern="1200" baseline="0" dirty="0" smtClean="0">
                <a:solidFill>
                  <a:schemeClr val="tx1"/>
                </a:solidFill>
                <a:effectLst/>
                <a:latin typeface="+mn-lt"/>
                <a:ea typeface="+mn-ea"/>
                <a:cs typeface="+mn-cs"/>
              </a:rPr>
              <a:t> range of level: </a:t>
            </a:r>
            <a:r>
              <a:rPr lang="en-US" sz="1200" kern="1200" dirty="0" smtClean="0">
                <a:solidFill>
                  <a:schemeClr val="tx1"/>
                </a:solidFill>
                <a:effectLst/>
                <a:latin typeface="+mn-lt"/>
                <a:ea typeface="+mn-ea"/>
                <a:cs typeface="+mn-cs"/>
              </a:rPr>
              <a:t>Maps </a:t>
            </a:r>
            <a:r>
              <a:rPr lang="en-US" sz="1200" kern="1200" dirty="0">
                <a:solidFill>
                  <a:schemeClr val="tx1"/>
                </a:solidFill>
                <a:effectLst/>
                <a:latin typeface="+mn-lt"/>
                <a:ea typeface="+mn-ea"/>
                <a:cs typeface="+mn-cs"/>
              </a:rPr>
              <a:t>may also display geographical patterns on the level of cities, counties, city blocks, census tracts, and other units. Your choice of whether to display variations on the state level or for smaller units will depend on the research question you wish to explore.</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27</a:t>
            </a:fld>
            <a:endParaRPr lang="en-US" dirty="0"/>
          </a:p>
        </p:txBody>
      </p:sp>
    </p:spTree>
    <p:extLst>
      <p:ext uri="{BB962C8B-B14F-4D97-AF65-F5344CB8AC3E}">
        <p14:creationId xmlns:p14="http://schemas.microsoft.com/office/powerpoint/2010/main" val="27411124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2.4</a:t>
            </a:r>
            <a:r>
              <a:rPr lang="en-US" dirty="0"/>
              <a:t>: </a:t>
            </a:r>
            <a:r>
              <a:rPr lang="en-US" sz="1200" kern="1200" dirty="0">
                <a:solidFill>
                  <a:schemeClr val="tx1"/>
                </a:solidFill>
                <a:effectLst/>
                <a:latin typeface="+mn-lt"/>
                <a:ea typeface="+mn-ea"/>
                <a:cs typeface="+mn-cs"/>
              </a:rPr>
              <a:t>Construct and interpret a pie chart, bar graph, histogram, the statistical map, line graph, and time-series chart.</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t>
            </a:r>
            <a:r>
              <a:rPr lang="en-US" sz="1200" b="1" kern="1200" dirty="0">
                <a:solidFill>
                  <a:schemeClr val="tx1"/>
                </a:solidFill>
                <a:effectLst/>
                <a:latin typeface="+mn-lt"/>
                <a:ea typeface="+mn-ea"/>
                <a:cs typeface="+mn-cs"/>
              </a:rPr>
              <a:t>line graph </a:t>
            </a:r>
            <a:r>
              <a:rPr lang="en-US" sz="1200" kern="1200" dirty="0">
                <a:solidFill>
                  <a:schemeClr val="tx1"/>
                </a:solidFill>
                <a:effectLst/>
                <a:latin typeface="+mn-lt"/>
                <a:ea typeface="+mn-ea"/>
                <a:cs typeface="+mn-cs"/>
              </a:rPr>
              <a:t>is another way to display interval-ratio distributions.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 </a:t>
            </a:r>
            <a:r>
              <a:rPr lang="en-US" sz="1200" kern="1200" dirty="0">
                <a:solidFill>
                  <a:schemeClr val="tx1"/>
                </a:solidFill>
                <a:effectLst/>
                <a:latin typeface="+mn-lt"/>
                <a:ea typeface="+mn-ea"/>
                <a:cs typeface="+mn-cs"/>
              </a:rPr>
              <a:t>shows the differences in frequencies or percentages among categories of an interval-ratio variable.</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Compared </a:t>
            </a:r>
            <a:r>
              <a:rPr lang="en-US" sz="1200" kern="1200" dirty="0">
                <a:solidFill>
                  <a:schemeClr val="tx1"/>
                </a:solidFill>
                <a:effectLst/>
                <a:latin typeface="+mn-lt"/>
                <a:ea typeface="+mn-ea"/>
                <a:cs typeface="+mn-cs"/>
              </a:rPr>
              <a:t>with </a:t>
            </a:r>
            <a:r>
              <a:rPr lang="en-US" sz="1200" kern="1200" dirty="0" smtClean="0">
                <a:solidFill>
                  <a:schemeClr val="tx1"/>
                </a:solidFill>
                <a:effectLst/>
                <a:latin typeface="+mn-lt"/>
                <a:ea typeface="+mn-ea"/>
                <a:cs typeface="+mn-cs"/>
              </a:rPr>
              <a:t>histograms:</a:t>
            </a:r>
            <a:r>
              <a:rPr lang="en-US" sz="1200" kern="1200" baseline="0" dirty="0" smtClean="0">
                <a:solidFill>
                  <a:schemeClr val="tx1"/>
                </a:solidFill>
                <a:effectLst/>
                <a:latin typeface="+mn-lt"/>
                <a:ea typeface="+mn-ea"/>
                <a:cs typeface="+mn-cs"/>
              </a:rPr>
              <a:t> L</a:t>
            </a:r>
            <a:r>
              <a:rPr lang="en-US" sz="1200" kern="1200" dirty="0" smtClean="0">
                <a:solidFill>
                  <a:schemeClr val="tx1"/>
                </a:solidFill>
                <a:effectLst/>
                <a:latin typeface="+mn-lt"/>
                <a:ea typeface="+mn-ea"/>
                <a:cs typeface="+mn-cs"/>
              </a:rPr>
              <a:t>ine </a:t>
            </a:r>
            <a:r>
              <a:rPr lang="en-US" sz="1200" kern="1200" dirty="0">
                <a:solidFill>
                  <a:schemeClr val="tx1"/>
                </a:solidFill>
                <a:effectLst/>
                <a:latin typeface="+mn-lt"/>
                <a:ea typeface="+mn-ea"/>
                <a:cs typeface="+mn-cs"/>
              </a:rPr>
              <a:t>graphs are better suited for comparing how a variable is distributed across two or more groups or across two or more time periods.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Points placed above midpoint: </a:t>
            </a:r>
            <a:r>
              <a:rPr lang="en-US" sz="1200" kern="1200" dirty="0" smtClean="0">
                <a:solidFill>
                  <a:schemeClr val="tx1"/>
                </a:solidFill>
                <a:effectLst/>
                <a:latin typeface="+mn-lt"/>
                <a:ea typeface="+mn-ea"/>
                <a:cs typeface="+mn-cs"/>
              </a:rPr>
              <a:t>Points </a:t>
            </a:r>
            <a:r>
              <a:rPr lang="en-US" sz="1200" kern="1200" dirty="0">
                <a:solidFill>
                  <a:schemeClr val="tx1"/>
                </a:solidFill>
                <a:effectLst/>
                <a:latin typeface="+mn-lt"/>
                <a:ea typeface="+mn-ea"/>
                <a:cs typeface="+mn-cs"/>
              </a:rPr>
              <a:t>representing the frequencies of each category are placed above the midpoint of the category and are joined by a straight line.</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28</a:t>
            </a:fld>
            <a:endParaRPr lang="en-US" dirty="0"/>
          </a:p>
        </p:txBody>
      </p:sp>
    </p:spTree>
    <p:extLst>
      <p:ext uri="{BB962C8B-B14F-4D97-AF65-F5344CB8AC3E}">
        <p14:creationId xmlns:p14="http://schemas.microsoft.com/office/powerpoint/2010/main" val="22829054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2.4</a:t>
            </a:r>
            <a:r>
              <a:rPr lang="en-US" dirty="0"/>
              <a:t>: </a:t>
            </a:r>
            <a:r>
              <a:rPr lang="en-US" sz="1200" kern="1200" dirty="0">
                <a:solidFill>
                  <a:schemeClr val="tx1"/>
                </a:solidFill>
                <a:effectLst/>
                <a:latin typeface="+mn-lt"/>
                <a:ea typeface="+mn-ea"/>
                <a:cs typeface="+mn-cs"/>
              </a:rPr>
              <a:t>Construct and interpret a pie chart, bar graph, histogram, the statistical map, line graph, and time-series chart.</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lvl="0" indent="0">
              <a:buNone/>
            </a:pPr>
            <a:r>
              <a:rPr lang="en-US" sz="1200" kern="1200" dirty="0" smtClean="0">
                <a:solidFill>
                  <a:schemeClr val="tx1"/>
                </a:solidFill>
                <a:effectLst/>
                <a:latin typeface="+mn-lt"/>
                <a:ea typeface="+mn-ea"/>
                <a:cs typeface="+mn-cs"/>
              </a:rPr>
              <a:t>A </a:t>
            </a:r>
            <a:r>
              <a:rPr lang="en-US" sz="1200" b="1" kern="1200" dirty="0">
                <a:solidFill>
                  <a:schemeClr val="tx1"/>
                </a:solidFill>
                <a:effectLst/>
                <a:latin typeface="+mn-lt"/>
                <a:ea typeface="+mn-ea"/>
                <a:cs typeface="+mn-cs"/>
              </a:rPr>
              <a:t>time-series chart </a:t>
            </a:r>
            <a:r>
              <a:rPr lang="en-US" sz="1200" kern="1200" dirty="0">
                <a:solidFill>
                  <a:schemeClr val="tx1"/>
                </a:solidFill>
                <a:effectLst/>
                <a:latin typeface="+mn-lt"/>
                <a:ea typeface="+mn-ea"/>
                <a:cs typeface="+mn-cs"/>
              </a:rPr>
              <a:t>displays changes in a variable at different points in time.</a:t>
            </a:r>
            <a:endParaRPr lang="en-IN" sz="1200" kern="1200" dirty="0">
              <a:solidFill>
                <a:schemeClr val="tx1"/>
              </a:solidFill>
              <a:effectLst/>
              <a:latin typeface="+mn-lt"/>
              <a:ea typeface="+mn-ea"/>
              <a:cs typeface="+mn-cs"/>
            </a:endParaRPr>
          </a:p>
          <a:p>
            <a:pPr marL="0" lvl="0" indent="0">
              <a:buNone/>
            </a:pPr>
            <a:endParaRPr lang="en-US" sz="1200" kern="1200" dirty="0" smtClean="0">
              <a:solidFill>
                <a:schemeClr val="tx1"/>
              </a:solidFill>
              <a:effectLst/>
              <a:latin typeface="+mn-lt"/>
              <a:ea typeface="+mn-ea"/>
              <a:cs typeface="+mn-cs"/>
            </a:endParaRPr>
          </a:p>
          <a:p>
            <a:pPr marL="0" lvl="0" indent="0">
              <a:buNone/>
            </a:pPr>
            <a:r>
              <a:rPr lang="en-US" sz="1200" kern="1200" dirty="0" smtClean="0">
                <a:solidFill>
                  <a:schemeClr val="tx1"/>
                </a:solidFill>
                <a:effectLst/>
                <a:latin typeface="+mn-lt"/>
                <a:ea typeface="+mn-ea"/>
                <a:cs typeface="+mn-cs"/>
              </a:rPr>
              <a:t>It </a:t>
            </a:r>
            <a:r>
              <a:rPr lang="en-US" sz="1200" kern="1200" dirty="0">
                <a:solidFill>
                  <a:schemeClr val="tx1"/>
                </a:solidFill>
                <a:effectLst/>
                <a:latin typeface="+mn-lt"/>
                <a:ea typeface="+mn-ea"/>
                <a:cs typeface="+mn-cs"/>
              </a:rPr>
              <a:t>involves two </a:t>
            </a:r>
            <a:r>
              <a:rPr lang="en-US" sz="1200" kern="1200" dirty="0" smtClean="0">
                <a:solidFill>
                  <a:schemeClr val="tx1"/>
                </a:solidFill>
                <a:effectLst/>
                <a:latin typeface="+mn-lt"/>
                <a:ea typeface="+mn-ea"/>
                <a:cs typeface="+mn-cs"/>
              </a:rPr>
              <a:t>variables:</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Time</a:t>
            </a:r>
            <a:r>
              <a:rPr lang="en-US" sz="1200" kern="1200" dirty="0">
                <a:solidFill>
                  <a:schemeClr val="tx1"/>
                </a:solidFill>
                <a:effectLst/>
                <a:latin typeface="+mn-lt"/>
                <a:ea typeface="+mn-ea"/>
                <a:cs typeface="+mn-cs"/>
              </a:rPr>
              <a:t>, which is labeled across the horizontal </a:t>
            </a:r>
            <a:r>
              <a:rPr lang="en-US" sz="1200" kern="1200" dirty="0" smtClean="0">
                <a:solidFill>
                  <a:schemeClr val="tx1"/>
                </a:solidFill>
                <a:effectLst/>
                <a:latin typeface="+mn-lt"/>
                <a:ea typeface="+mn-ea"/>
                <a:cs typeface="+mn-cs"/>
              </a:rPr>
              <a:t>axis.</a:t>
            </a:r>
            <a:endParaRPr lang="en-IN" sz="1200" kern="1200" dirty="0" smtClean="0">
              <a:solidFill>
                <a:schemeClr val="tx1"/>
              </a:solidFill>
              <a:effectLst/>
              <a:latin typeface="+mn-lt"/>
              <a:ea typeface="+mn-ea"/>
              <a:cs typeface="+mn-cs"/>
            </a:endParaRPr>
          </a:p>
          <a:p>
            <a:pPr marL="228600" lvl="0" indent="-228600" rtl="0">
              <a:buFont typeface="+mj-lt"/>
              <a:buAutoNum type="arabicPeriod"/>
            </a:pPr>
            <a:r>
              <a:rPr lang="en-US" sz="1200" kern="1200" dirty="0" smtClean="0">
                <a:solidFill>
                  <a:schemeClr val="tx1"/>
                </a:solidFill>
                <a:effectLst/>
                <a:latin typeface="+mn-lt"/>
                <a:ea typeface="+mn-ea"/>
                <a:cs typeface="+mn-cs"/>
              </a:rPr>
              <a:t>Another </a:t>
            </a:r>
            <a:r>
              <a:rPr lang="en-US" sz="1200" kern="1200" dirty="0">
                <a:solidFill>
                  <a:schemeClr val="tx1"/>
                </a:solidFill>
                <a:effectLst/>
                <a:latin typeface="+mn-lt"/>
                <a:ea typeface="+mn-ea"/>
                <a:cs typeface="+mn-cs"/>
              </a:rPr>
              <a:t>variable of interest whose values (frequencies, percentages, or rates) are labeled along the vertical </a:t>
            </a:r>
            <a:r>
              <a:rPr lang="en-US" sz="1200" kern="1200" dirty="0" smtClean="0">
                <a:solidFill>
                  <a:schemeClr val="tx1"/>
                </a:solidFill>
                <a:effectLst/>
                <a:latin typeface="+mn-lt"/>
                <a:ea typeface="+mn-ea"/>
                <a:cs typeface="+mn-cs"/>
              </a:rPr>
              <a:t>axis.</a:t>
            </a:r>
            <a:endParaRPr lang="en-IN" sz="1200" kern="1200" dirty="0" smtClean="0">
              <a:solidFill>
                <a:schemeClr val="tx1"/>
              </a:solidFill>
              <a:effectLst/>
              <a:latin typeface="+mn-lt"/>
              <a:ea typeface="+mn-ea"/>
              <a:cs typeface="+mn-cs"/>
            </a:endParaRPr>
          </a:p>
          <a:p>
            <a:pPr marL="228600" lvl="0" indent="-228600">
              <a:buFont typeface="+mj-lt"/>
              <a:buAutoNum type="arabicPeriod"/>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N" sz="1200" dirty="0" smtClean="0"/>
              <a:t>Construction of time series chart: </a:t>
            </a: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construct a time-series chart, use a series of dots to mark the value of the variable at each time interval and then join the dots by a series of straight lines</a:t>
            </a:r>
            <a:r>
              <a:rPr lang="en-US"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IN" sz="1200" dirty="0" smtClean="0"/>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29</a:t>
            </a:fld>
            <a:endParaRPr lang="en-US" dirty="0"/>
          </a:p>
        </p:txBody>
      </p:sp>
    </p:spTree>
    <p:extLst>
      <p:ext uri="{BB962C8B-B14F-4D97-AF65-F5344CB8AC3E}">
        <p14:creationId xmlns:p14="http://schemas.microsoft.com/office/powerpoint/2010/main" val="1596034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Satisfies </a:t>
            </a:r>
            <a:r>
              <a:rPr lang="en-US" dirty="0" smtClean="0"/>
              <a:t>Learning Objective 2.1</a:t>
            </a:r>
            <a:r>
              <a:rPr lang="en-US" dirty="0"/>
              <a:t>: </a:t>
            </a:r>
            <a:r>
              <a:rPr lang="en-US" sz="1200" kern="1200" dirty="0">
                <a:solidFill>
                  <a:schemeClr val="tx1"/>
                </a:solidFill>
                <a:effectLst/>
                <a:latin typeface="+mn-lt"/>
                <a:ea typeface="+mn-ea"/>
                <a:cs typeface="+mn-cs"/>
              </a:rPr>
              <a:t>Construct and analyze frequency, percentage, and cumulative distribution.</a:t>
            </a: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most basic way to organize </a:t>
            </a:r>
            <a:r>
              <a:rPr lang="en-US" sz="1200" kern="1200" dirty="0" smtClean="0">
                <a:solidFill>
                  <a:schemeClr val="tx1"/>
                </a:solidFill>
                <a:effectLst/>
                <a:latin typeface="+mn-lt"/>
                <a:ea typeface="+mn-ea"/>
                <a:cs typeface="+mn-cs"/>
              </a:rPr>
              <a:t>data </a:t>
            </a:r>
            <a:r>
              <a:rPr lang="en-US" sz="1200" kern="1200" dirty="0">
                <a:solidFill>
                  <a:schemeClr val="tx1"/>
                </a:solidFill>
                <a:effectLst/>
                <a:latin typeface="+mn-lt"/>
                <a:ea typeface="+mn-ea"/>
                <a:cs typeface="+mn-cs"/>
              </a:rPr>
              <a:t>is to classify the observations into a frequency distribution.</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a:t>
            </a:r>
            <a:r>
              <a:rPr lang="en-US" sz="1200" b="1" kern="1200" dirty="0">
                <a:solidFill>
                  <a:schemeClr val="tx1"/>
                </a:solidFill>
                <a:effectLst/>
                <a:latin typeface="+mn-lt"/>
                <a:ea typeface="+mn-ea"/>
                <a:cs typeface="+mn-cs"/>
              </a:rPr>
              <a:t>frequency distribution </a:t>
            </a:r>
            <a:r>
              <a:rPr lang="en-US" sz="1200" kern="1200" dirty="0">
                <a:solidFill>
                  <a:schemeClr val="tx1"/>
                </a:solidFill>
                <a:effectLst/>
                <a:latin typeface="+mn-lt"/>
                <a:ea typeface="+mn-ea"/>
                <a:cs typeface="+mn-cs"/>
              </a:rPr>
              <a:t>is a table that reports the number of observations that fall into each category of the variable we are analyzing.</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First step in statistical analysis of data: </a:t>
            </a:r>
            <a:r>
              <a:rPr lang="en-US" sz="1200" kern="1200" dirty="0" smtClean="0">
                <a:solidFill>
                  <a:schemeClr val="tx1"/>
                </a:solidFill>
                <a:effectLst/>
                <a:latin typeface="+mn-lt"/>
                <a:ea typeface="+mn-ea"/>
                <a:cs typeface="+mn-cs"/>
              </a:rPr>
              <a:t>Constructing </a:t>
            </a:r>
            <a:r>
              <a:rPr lang="en-US" sz="1200" kern="1200" dirty="0">
                <a:solidFill>
                  <a:schemeClr val="tx1"/>
                </a:solidFill>
                <a:effectLst/>
                <a:latin typeface="+mn-lt"/>
                <a:ea typeface="+mn-ea"/>
                <a:cs typeface="+mn-cs"/>
              </a:rPr>
              <a:t>a frequency distribution is usually the first step in the statistical analysis of data.</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3</a:t>
            </a:fld>
            <a:endParaRPr lang="en-US" dirty="0"/>
          </a:p>
        </p:txBody>
      </p:sp>
    </p:spTree>
    <p:extLst>
      <p:ext uri="{BB962C8B-B14F-4D97-AF65-F5344CB8AC3E}">
        <p14:creationId xmlns:p14="http://schemas.microsoft.com/office/powerpoint/2010/main" val="3221895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2.1</a:t>
            </a:r>
            <a:r>
              <a:rPr lang="en-US" dirty="0"/>
              <a:t>: </a:t>
            </a:r>
            <a:r>
              <a:rPr lang="en-US" sz="1200" kern="1200" dirty="0">
                <a:solidFill>
                  <a:schemeClr val="tx1"/>
                </a:solidFill>
                <a:effectLst/>
                <a:latin typeface="+mn-lt"/>
                <a:ea typeface="+mn-ea"/>
                <a:cs typeface="+mn-cs"/>
              </a:rPr>
              <a:t>Construct and analyze frequency, percentage, and cumulative distribution.</a:t>
            </a:r>
            <a:endParaRPr lang="en-US" sz="1200" kern="1200" baseline="0" dirty="0">
              <a:solidFill>
                <a:schemeClr val="tx1"/>
              </a:solidFill>
              <a:latin typeface="+mn-lt"/>
              <a:ea typeface="+mn-ea"/>
              <a:cs typeface="+mn-cs"/>
            </a:endParaRPr>
          </a:p>
          <a:p>
            <a:pPr lvl="1"/>
            <a:endParaRPr lang="en-US" sz="1200" kern="1200" dirty="0">
              <a:solidFill>
                <a:schemeClr val="tx1"/>
              </a:solidFill>
              <a:effectLst/>
              <a:latin typeface="+mn-lt"/>
              <a:ea typeface="+mn-ea"/>
              <a:cs typeface="+mn-cs"/>
            </a:endParaRPr>
          </a:p>
          <a:p>
            <a:pPr marL="0" lvl="0" indent="0">
              <a:buNone/>
            </a:pPr>
            <a:r>
              <a:rPr lang="en-US" sz="1200" kern="1200" dirty="0">
                <a:solidFill>
                  <a:schemeClr val="tx1"/>
                </a:solidFill>
                <a:effectLst/>
                <a:latin typeface="+mn-lt"/>
                <a:ea typeface="+mn-ea"/>
                <a:cs typeface="+mn-cs"/>
              </a:rPr>
              <a:t>Table 2.1 shows the frequency distribution of the world region of birth for the foreign-born </a:t>
            </a:r>
            <a:r>
              <a:rPr lang="en-US" sz="1200" kern="1200" dirty="0" smtClean="0">
                <a:solidFill>
                  <a:schemeClr val="tx1"/>
                </a:solidFill>
                <a:effectLst/>
                <a:latin typeface="+mn-lt"/>
                <a:ea typeface="+mn-ea"/>
                <a:cs typeface="+mn-cs"/>
              </a:rPr>
              <a:t>population:</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frequency distribution is organized in a table, which has a number (</a:t>
            </a:r>
            <a:r>
              <a:rPr lang="en-US" sz="1200" kern="1200" dirty="0" smtClean="0">
                <a:solidFill>
                  <a:schemeClr val="tx1"/>
                </a:solidFill>
                <a:effectLst/>
                <a:latin typeface="+mn-lt"/>
                <a:ea typeface="+mn-ea"/>
                <a:cs typeface="+mn-cs"/>
              </a:rPr>
              <a:t>2.1).</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descriptive title indicates the kind of data presented: “Categories of Region of Birth for Foreign-Born Population</a:t>
            </a:r>
            <a:r>
              <a:rPr lang="en-US" sz="1200" kern="1200" dirty="0" smtClean="0">
                <a:solidFill>
                  <a:schemeClr val="tx1"/>
                </a:solidFill>
                <a:effectLst/>
                <a:latin typeface="+mn-lt"/>
                <a:ea typeface="+mn-ea"/>
                <a:cs typeface="+mn-cs"/>
              </a:rPr>
              <a:t>.”</a:t>
            </a:r>
          </a:p>
          <a:p>
            <a:pPr marL="228600" lvl="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table consists of two </a:t>
            </a:r>
            <a:r>
              <a:rPr lang="en-US" sz="1200" kern="1200" dirty="0" smtClean="0">
                <a:solidFill>
                  <a:schemeClr val="tx1"/>
                </a:solidFill>
                <a:effectLst/>
                <a:latin typeface="+mn-lt"/>
                <a:ea typeface="+mn-ea"/>
                <a:cs typeface="+mn-cs"/>
              </a:rPr>
              <a:t>columns.</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first column identifies the variable (world region of birth) and its </a:t>
            </a:r>
            <a:r>
              <a:rPr lang="en-US" sz="1200" kern="1200" dirty="0" smtClean="0">
                <a:solidFill>
                  <a:schemeClr val="tx1"/>
                </a:solidFill>
                <a:effectLst/>
                <a:latin typeface="+mn-lt"/>
                <a:ea typeface="+mn-ea"/>
                <a:cs typeface="+mn-cs"/>
              </a:rPr>
              <a:t>categories.</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second column, with the heading “Frequency (</a:t>
            </a:r>
            <a:r>
              <a:rPr lang="en-US" sz="1200" i="1" kern="1200" dirty="0">
                <a:solidFill>
                  <a:schemeClr val="tx1"/>
                </a:solidFill>
                <a:effectLst/>
                <a:latin typeface="+mn-lt"/>
                <a:ea typeface="+mn-ea"/>
                <a:cs typeface="+mn-cs"/>
              </a:rPr>
              <a:t>f</a:t>
            </a:r>
            <a:r>
              <a:rPr lang="en-US" sz="1200" kern="1200" dirty="0">
                <a:solidFill>
                  <a:schemeClr val="tx1"/>
                </a:solidFill>
                <a:effectLst/>
                <a:latin typeface="+mn-lt"/>
                <a:ea typeface="+mn-ea"/>
                <a:cs typeface="+mn-cs"/>
              </a:rPr>
              <a:t>),” tells the number of cases in each category as well as the total number of </a:t>
            </a:r>
            <a:r>
              <a:rPr lang="en-US" sz="1200" kern="1200" dirty="0" smtClean="0">
                <a:solidFill>
                  <a:schemeClr val="tx1"/>
                </a:solidFill>
                <a:effectLst/>
                <a:latin typeface="+mn-lt"/>
                <a:ea typeface="+mn-ea"/>
                <a:cs typeface="+mn-cs"/>
              </a:rPr>
              <a:t>cases.</a:t>
            </a:r>
            <a:endParaRPr lang="en-IN"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source of the table is clearly identified.</a:t>
            </a:r>
            <a:endParaRPr lang="en-IN" sz="1200" kern="1200" dirty="0">
              <a:solidFill>
                <a:schemeClr val="tx1"/>
              </a:solidFill>
              <a:effectLst/>
              <a:latin typeface="+mn-lt"/>
              <a:ea typeface="+mn-ea"/>
              <a:cs typeface="+mn-cs"/>
            </a:endParaRPr>
          </a:p>
          <a:p>
            <a:pPr marL="685800" lvl="1" indent="-228600">
              <a:buAutoNum type="arabicPeriod"/>
            </a:pPr>
            <a:endParaRPr lang="en-IN" sz="1200" kern="1200" dirty="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4</a:t>
            </a:fld>
            <a:endParaRPr lang="en-US" dirty="0"/>
          </a:p>
        </p:txBody>
      </p:sp>
    </p:spTree>
    <p:extLst>
      <p:ext uri="{BB962C8B-B14F-4D97-AF65-F5344CB8AC3E}">
        <p14:creationId xmlns:p14="http://schemas.microsoft.com/office/powerpoint/2010/main" val="1937113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2.1</a:t>
            </a:r>
            <a:r>
              <a:rPr lang="en-US" dirty="0"/>
              <a:t>: </a:t>
            </a:r>
            <a:r>
              <a:rPr lang="en-US" sz="1200" kern="1200" dirty="0">
                <a:solidFill>
                  <a:schemeClr val="tx1"/>
                </a:solidFill>
                <a:effectLst/>
                <a:latin typeface="+mn-lt"/>
                <a:ea typeface="+mn-ea"/>
                <a:cs typeface="+mn-cs"/>
              </a:rPr>
              <a:t>Construct and analyze frequency, percentage, and cumulative </a:t>
            </a:r>
            <a:r>
              <a:rPr lang="en-US" sz="1200" kern="1200" dirty="0" smtClean="0">
                <a:solidFill>
                  <a:schemeClr val="tx1"/>
                </a:solidFill>
                <a:effectLst/>
                <a:latin typeface="+mn-lt"/>
                <a:ea typeface="+mn-ea"/>
                <a:cs typeface="+mn-cs"/>
              </a:rPr>
              <a:t>distribution.</a:t>
            </a: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Shortcomings of frequency distribution: </a:t>
            </a:r>
            <a:r>
              <a:rPr lang="en-US" sz="1200" kern="1200" dirty="0" smtClean="0">
                <a:solidFill>
                  <a:schemeClr val="tx1"/>
                </a:solidFill>
                <a:effectLst/>
                <a:latin typeface="+mn-lt"/>
                <a:ea typeface="+mn-ea"/>
                <a:cs typeface="+mn-cs"/>
              </a:rPr>
              <a:t>Frequency </a:t>
            </a:r>
            <a:r>
              <a:rPr lang="en-US" sz="1200" kern="1200" dirty="0">
                <a:solidFill>
                  <a:schemeClr val="tx1"/>
                </a:solidFill>
                <a:effectLst/>
                <a:latin typeface="+mn-lt"/>
                <a:ea typeface="+mn-ea"/>
                <a:cs typeface="+mn-cs"/>
              </a:rPr>
              <a:t>distributions are helpful in presenting information in a compact form. However, when the number of cases is large, the frequencies may be difficult to grasp. </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standardize these raw </a:t>
            </a:r>
            <a:r>
              <a:rPr lang="en-US" sz="1200" kern="1200" dirty="0" smtClean="0">
                <a:solidFill>
                  <a:schemeClr val="tx1"/>
                </a:solidFill>
                <a:effectLst/>
                <a:latin typeface="+mn-lt"/>
                <a:ea typeface="+mn-ea"/>
                <a:cs typeface="+mn-cs"/>
              </a:rPr>
              <a:t>frequencies: </a:t>
            </a:r>
            <a:r>
              <a:rPr lang="en-US" sz="1200" kern="1200" dirty="0">
                <a:solidFill>
                  <a:schemeClr val="tx1"/>
                </a:solidFill>
                <a:effectLst/>
                <a:latin typeface="+mn-lt"/>
                <a:ea typeface="+mn-ea"/>
                <a:cs typeface="+mn-cs"/>
              </a:rPr>
              <a:t>W</a:t>
            </a:r>
            <a:r>
              <a:rPr lang="en-US" sz="1200" kern="1200" dirty="0" smtClean="0">
                <a:solidFill>
                  <a:schemeClr val="tx1"/>
                </a:solidFill>
                <a:effectLst/>
                <a:latin typeface="+mn-lt"/>
                <a:ea typeface="+mn-ea"/>
                <a:cs typeface="+mn-cs"/>
              </a:rPr>
              <a:t>e </a:t>
            </a:r>
            <a:r>
              <a:rPr lang="en-US" sz="1200" kern="1200" dirty="0">
                <a:solidFill>
                  <a:schemeClr val="tx1"/>
                </a:solidFill>
                <a:effectLst/>
                <a:latin typeface="+mn-lt"/>
                <a:ea typeface="+mn-ea"/>
                <a:cs typeface="+mn-cs"/>
              </a:rPr>
              <a:t>can translate them into relative </a:t>
            </a:r>
            <a:r>
              <a:rPr lang="en-US" sz="1200" kern="1200" dirty="0" smtClean="0">
                <a:solidFill>
                  <a:schemeClr val="tx1"/>
                </a:solidFill>
                <a:effectLst/>
                <a:latin typeface="+mn-lt"/>
                <a:ea typeface="+mn-ea"/>
                <a:cs typeface="+mn-cs"/>
              </a:rPr>
              <a:t>frequencies,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that </a:t>
            </a:r>
            <a:r>
              <a:rPr lang="en-US" sz="1200" kern="1200" dirty="0">
                <a:solidFill>
                  <a:schemeClr val="tx1"/>
                </a:solidFill>
                <a:effectLst/>
                <a:latin typeface="+mn-lt"/>
                <a:ea typeface="+mn-ea"/>
                <a:cs typeface="+mn-cs"/>
              </a:rPr>
              <a:t>is, proportions or </a:t>
            </a:r>
            <a:r>
              <a:rPr lang="en-US" sz="1200" kern="1200" dirty="0" smtClean="0">
                <a:solidFill>
                  <a:schemeClr val="tx1"/>
                </a:solidFill>
                <a:effectLst/>
                <a:latin typeface="+mn-lt"/>
                <a:ea typeface="+mn-ea"/>
                <a:cs typeface="+mn-cs"/>
              </a:rPr>
              <a:t>percentages.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a:t>
            </a:r>
            <a:r>
              <a:rPr lang="en-US" sz="1200" b="1" kern="1200" dirty="0">
                <a:solidFill>
                  <a:schemeClr val="tx1"/>
                </a:solidFill>
                <a:effectLst/>
                <a:latin typeface="+mn-lt"/>
                <a:ea typeface="+mn-ea"/>
                <a:cs typeface="+mn-cs"/>
              </a:rPr>
              <a:t>proportion</a:t>
            </a:r>
            <a:r>
              <a:rPr lang="en-US" sz="1200" kern="1200" dirty="0">
                <a:solidFill>
                  <a:schemeClr val="tx1"/>
                </a:solidFill>
                <a:effectLst/>
                <a:latin typeface="+mn-lt"/>
                <a:ea typeface="+mn-ea"/>
                <a:cs typeface="+mn-cs"/>
              </a:rPr>
              <a:t> is a relative frequency obtained by dividing the frequency in each category by the total number of cases. </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5</a:t>
            </a:fld>
            <a:endParaRPr lang="en-US" dirty="0"/>
          </a:p>
        </p:txBody>
      </p:sp>
    </p:spTree>
    <p:extLst>
      <p:ext uri="{BB962C8B-B14F-4D97-AF65-F5344CB8AC3E}">
        <p14:creationId xmlns:p14="http://schemas.microsoft.com/office/powerpoint/2010/main" val="3368711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2.1: </a:t>
                </a:r>
                <a:r>
                  <a:rPr lang="en-US" sz="1200" kern="1200" dirty="0">
                    <a:solidFill>
                      <a:schemeClr val="tx1"/>
                    </a:solidFill>
                    <a:effectLst/>
                    <a:latin typeface="+mn-lt"/>
                    <a:ea typeface="+mn-ea"/>
                    <a:cs typeface="+mn-cs"/>
                  </a:rPr>
                  <a:t>Construct and analyze frequency, percentage, and cumulative </a:t>
                </a:r>
                <a:r>
                  <a:rPr lang="en-US" sz="1200" kern="1200" dirty="0" smtClean="0">
                    <a:solidFill>
                      <a:schemeClr val="tx1"/>
                    </a:solidFill>
                    <a:effectLst/>
                    <a:latin typeface="+mn-lt"/>
                    <a:ea typeface="+mn-ea"/>
                    <a:cs typeface="+mn-cs"/>
                  </a:rPr>
                  <a:t>distributions.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find a proportion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 divide the frequency (</a:t>
                </a:r>
                <a:r>
                  <a:rPr lang="en-US" sz="1200" i="1" kern="1200" dirty="0">
                    <a:solidFill>
                      <a:schemeClr val="tx1"/>
                    </a:solidFill>
                    <a:effectLst/>
                    <a:latin typeface="+mn-lt"/>
                    <a:ea typeface="+mn-ea"/>
                    <a:cs typeface="+mn-cs"/>
                  </a:rPr>
                  <a:t>f</a:t>
                </a:r>
                <a:r>
                  <a:rPr lang="en-US" sz="1200" kern="1200" dirty="0">
                    <a:solidFill>
                      <a:schemeClr val="tx1"/>
                    </a:solidFill>
                    <a:effectLst/>
                    <a:latin typeface="+mn-lt"/>
                    <a:ea typeface="+mn-ea"/>
                    <a:cs typeface="+mn-cs"/>
                  </a:rPr>
                  <a:t>) in each category by the total number of cases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a:t>
                </a:r>
                <a:endParaRPr lang="en-IN" sz="1200" kern="1200" dirty="0">
                  <a:solidFill>
                    <a:schemeClr val="tx1"/>
                  </a:solidFill>
                  <a:effectLst/>
                  <a:latin typeface="+mn-lt"/>
                  <a:ea typeface="+mn-ea"/>
                  <a:cs typeface="+mn-cs"/>
                </a:endParaRPr>
              </a:p>
              <a:p>
                <a:pPr/>
                <a14:m>
                  <m:oMathPara xmlns:m="http://schemas.openxmlformats.org/officeDocument/2006/math">
                    <m:oMathParaPr>
                      <m:jc m:val="centerGroup"/>
                    </m:oMathParaPr>
                    <m:oMath xmlns:m="http://schemas.openxmlformats.org/officeDocument/2006/math">
                      <m:r>
                        <a:rPr lang="en-US" sz="1200" i="1" kern="1200">
                          <a:solidFill>
                            <a:schemeClr val="tx1"/>
                          </a:solidFill>
                          <a:effectLst/>
                          <a:latin typeface="Cambria Math" panose="02040503050406030204" pitchFamily="18" charset="0"/>
                          <a:ea typeface="+mn-ea"/>
                          <a:cs typeface="+mn-cs"/>
                        </a:rPr>
                        <m:t>𝑝</m:t>
                      </m:r>
                      <m:r>
                        <a:rPr lang="en-US" sz="1200" kern="1200">
                          <a:solidFill>
                            <a:schemeClr val="tx1"/>
                          </a:solidFill>
                          <a:effectLst/>
                          <a:latin typeface="Cambria Math" panose="02040503050406030204" pitchFamily="18" charset="0"/>
                          <a:ea typeface="+mn-ea"/>
                          <a:cs typeface="+mn-cs"/>
                        </a:rPr>
                        <m:t>=</m:t>
                      </m:r>
                      <m:f>
                        <m:fPr>
                          <m:ctrlPr>
                            <a:rPr lang="en-IN" sz="1200" i="1" kern="1200">
                              <a:solidFill>
                                <a:schemeClr val="tx1"/>
                              </a:solidFill>
                              <a:effectLst/>
                              <a:latin typeface="Cambria Math" panose="02040503050406030204" pitchFamily="18" charset="0"/>
                              <a:ea typeface="+mn-ea"/>
                              <a:cs typeface="+mn-cs"/>
                            </a:rPr>
                          </m:ctrlPr>
                        </m:fPr>
                        <m:num>
                          <m:r>
                            <a:rPr lang="en-US" sz="1200" i="1" kern="1200">
                              <a:solidFill>
                                <a:schemeClr val="tx1"/>
                              </a:solidFill>
                              <a:effectLst/>
                              <a:latin typeface="Cambria Math" panose="02040503050406030204" pitchFamily="18" charset="0"/>
                              <a:ea typeface="+mn-ea"/>
                              <a:cs typeface="+mn-cs"/>
                            </a:rPr>
                            <m:t>𝑓</m:t>
                          </m:r>
                        </m:num>
                        <m:den>
                          <m:r>
                            <a:rPr lang="en-US" sz="1200" i="1" kern="1200">
                              <a:solidFill>
                                <a:schemeClr val="tx1"/>
                              </a:solidFill>
                              <a:effectLst/>
                              <a:latin typeface="Cambria Math" panose="02040503050406030204" pitchFamily="18" charset="0"/>
                              <a:ea typeface="+mn-ea"/>
                              <a:cs typeface="+mn-cs"/>
                            </a:rPr>
                            <m:t>𝑁</m:t>
                          </m:r>
                        </m:den>
                      </m:f>
                      <m:r>
                        <a:rPr lang="en-US" sz="1200" kern="1200">
                          <a:solidFill>
                            <a:schemeClr val="tx1"/>
                          </a:solidFill>
                          <a:effectLst/>
                          <a:latin typeface="Cambria Math" panose="02040503050406030204" pitchFamily="18" charset="0"/>
                          <a:ea typeface="+mn-ea"/>
                          <a:cs typeface="+mn-cs"/>
                        </a:rPr>
                        <m:t> </m:t>
                      </m:r>
                      <m:r>
                        <a:rPr lang="en-US" sz="1200" b="0" i="0" kern="1200" smtClean="0">
                          <a:solidFill>
                            <a:schemeClr val="tx1"/>
                          </a:solidFill>
                          <a:effectLst/>
                          <a:latin typeface="Cambria Math" panose="02040503050406030204" pitchFamily="18" charset="0"/>
                          <a:ea typeface="+mn-ea"/>
                          <a:cs typeface="+mn-cs"/>
                        </a:rPr>
                        <m:t>,</m:t>
                      </m:r>
                    </m:oMath>
                  </m:oMathPara>
                </a14:m>
                <a:endParaRPr lang="en-US" sz="1200" i="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where</a:t>
                </a:r>
                <a:r>
                  <a:rPr lang="en-IN" sz="1200"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f </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frequency</a:t>
                </a:r>
                <a:r>
                  <a:rPr lang="en-IN" sz="1200" kern="1200" baseline="0" dirty="0" smtClean="0">
                    <a:solidFill>
                      <a:schemeClr val="tx1"/>
                    </a:solidFill>
                    <a:effectLst/>
                    <a:latin typeface="+mn-lt"/>
                    <a:ea typeface="+mn-ea"/>
                    <a:cs typeface="+mn-cs"/>
                  </a:rPr>
                  <a:t> and </a:t>
                </a:r>
                <a:r>
                  <a:rPr lang="en-US" sz="1200" i="1" kern="1200" dirty="0" smtClean="0">
                    <a:solidFill>
                      <a:schemeClr val="tx1"/>
                    </a:solidFill>
                    <a:effectLst/>
                    <a:latin typeface="+mn-lt"/>
                    <a:ea typeface="+mn-ea"/>
                    <a:cs typeface="+mn-cs"/>
                  </a:rPr>
                  <a:t>N </a:t>
                </a:r>
                <a:r>
                  <a:rPr lang="en-US" sz="1200" kern="1200" dirty="0">
                    <a:solidFill>
                      <a:schemeClr val="tx1"/>
                    </a:solidFill>
                    <a:effectLst/>
                    <a:latin typeface="+mn-lt"/>
                    <a:ea typeface="+mn-ea"/>
                    <a:cs typeface="+mn-cs"/>
                  </a:rPr>
                  <a:t>= total number of </a:t>
                </a:r>
                <a:r>
                  <a:rPr lang="en-US" sz="1200" kern="1200" dirty="0" smtClean="0">
                    <a:solidFill>
                      <a:schemeClr val="tx1"/>
                    </a:solidFill>
                    <a:effectLst/>
                    <a:latin typeface="+mn-lt"/>
                    <a:ea typeface="+mn-ea"/>
                    <a:cs typeface="+mn-cs"/>
                  </a:rPr>
                  <a:t>cases.</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Proportions should always sum to 1.00 (allowing for some rounding errors</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determine a frequency from a proportion, we simply multiply the proportion by the total </a:t>
                </a:r>
                <a:r>
                  <a:rPr lang="en-US" sz="1200" i="1" kern="1200" dirty="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𝑓</m:t>
                    </m:r>
                    <m:r>
                      <a:rPr lang="en-US" sz="1200" i="1"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𝑝</m:t>
                    </m:r>
                    <m:d>
                      <m:dPr>
                        <m:ctrlPr>
                          <a:rPr lang="en-US"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𝑁</m:t>
                        </m:r>
                      </m:e>
                    </m:d>
                    <m:r>
                      <a:rPr lang="en-US" sz="1200" b="0" i="1" kern="1200" smtClean="0">
                        <a:solidFill>
                          <a:schemeClr val="tx1"/>
                        </a:solidFill>
                        <a:effectLst/>
                        <a:latin typeface="Cambria Math" panose="02040503050406030204" pitchFamily="18" charset="0"/>
                        <a:ea typeface="+mn-ea"/>
                        <a:cs typeface="+mn-cs"/>
                      </a:rPr>
                      <m:t>.</m:t>
                    </m:r>
                  </m:oMath>
                </a14:m>
                <a:endParaRPr lang="en-IN" sz="120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 </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Satisfies learning objective 2-1: </a:t>
                </a:r>
                <a:r>
                  <a:rPr lang="en-US" sz="1200" kern="1200" dirty="0">
                    <a:solidFill>
                      <a:schemeClr val="tx1"/>
                    </a:solidFill>
                    <a:effectLst/>
                    <a:latin typeface="+mn-lt"/>
                    <a:ea typeface="+mn-ea"/>
                    <a:cs typeface="+mn-cs"/>
                  </a:rPr>
                  <a:t>Construct and analyze frequency, percentage, and cumulative distributions.</a:t>
                </a:r>
              </a:p>
              <a:p>
                <a:pPr lvl="2"/>
                <a:endParaRPr lang="en-US" sz="1200" kern="1200" baseline="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To find a proportion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 divide the frequency (</a:t>
                </a:r>
                <a:r>
                  <a:rPr lang="en-US" sz="1200" i="1" kern="1200" dirty="0">
                    <a:solidFill>
                      <a:schemeClr val="tx1"/>
                    </a:solidFill>
                    <a:effectLst/>
                    <a:latin typeface="+mn-lt"/>
                    <a:ea typeface="+mn-ea"/>
                    <a:cs typeface="+mn-cs"/>
                  </a:rPr>
                  <a:t>f</a:t>
                </a:r>
                <a:r>
                  <a:rPr lang="en-US" sz="1200" kern="1200" dirty="0">
                    <a:solidFill>
                      <a:schemeClr val="tx1"/>
                    </a:solidFill>
                    <a:effectLst/>
                    <a:latin typeface="+mn-lt"/>
                    <a:ea typeface="+mn-ea"/>
                    <a:cs typeface="+mn-cs"/>
                  </a:rPr>
                  <a:t>) in each category by the total number of cases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a:t>
                </a:r>
                <a:endParaRPr lang="en-IN" sz="1200" kern="1200" dirty="0">
                  <a:solidFill>
                    <a:schemeClr val="tx1"/>
                  </a:solidFill>
                  <a:effectLst/>
                  <a:latin typeface="+mn-lt"/>
                  <a:ea typeface="+mn-ea"/>
                  <a:cs typeface="+mn-cs"/>
                </a:endParaRPr>
              </a:p>
              <a:p>
                <a:r>
                  <a:rPr lang="en-US" sz="1200" i="0" kern="1200">
                    <a:solidFill>
                      <a:schemeClr val="tx1"/>
                    </a:solidFill>
                    <a:effectLst/>
                    <a:latin typeface="+mn-lt"/>
                    <a:ea typeface="+mn-ea"/>
                    <a:cs typeface="+mn-cs"/>
                  </a:rPr>
                  <a:t>𝑝=𝑓</a:t>
                </a:r>
                <a:r>
                  <a:rPr lang="en-IN" sz="1200" i="0" kern="1200">
                    <a:solidFill>
                      <a:schemeClr val="tx1"/>
                    </a:solidFill>
                    <a:effectLst/>
                    <a:latin typeface="+mn-lt"/>
                    <a:ea typeface="+mn-ea"/>
                    <a:cs typeface="+mn-cs"/>
                  </a:rPr>
                  <a:t>/</a:t>
                </a:r>
                <a:r>
                  <a:rPr lang="en-US" sz="1200" i="0" kern="1200">
                    <a:solidFill>
                      <a:schemeClr val="tx1"/>
                    </a:solidFill>
                    <a:effectLst/>
                    <a:latin typeface="+mn-lt"/>
                    <a:ea typeface="+mn-ea"/>
                    <a:cs typeface="+mn-cs"/>
                  </a:rPr>
                  <a:t>𝑁  (2.1)</a:t>
                </a:r>
                <a:endParaRPr lang="en-IN"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where</a:t>
                </a:r>
                <a:endParaRPr lang="en-IN"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f </a:t>
                </a:r>
                <a:r>
                  <a:rPr lang="en-US" sz="1200" kern="1200" dirty="0">
                    <a:solidFill>
                      <a:schemeClr val="tx1"/>
                    </a:solidFill>
                    <a:effectLst/>
                    <a:latin typeface="+mn-lt"/>
                    <a:ea typeface="+mn-ea"/>
                    <a:cs typeface="+mn-cs"/>
                  </a:rPr>
                  <a:t>= frequency</a:t>
                </a:r>
                <a:endParaRPr lang="en-IN"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 total number of cases</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Proportions should always sum to 1.00 (allowing for some rounding errors).</a:t>
                </a:r>
                <a:endParaRPr lang="en-IN" sz="1200" kern="1200" dirty="0">
                  <a:solidFill>
                    <a:schemeClr val="tx1"/>
                  </a:solidFill>
                  <a:effectLst/>
                  <a:latin typeface="+mn-lt"/>
                  <a:ea typeface="+mn-ea"/>
                  <a:cs typeface="+mn-cs"/>
                </a:endParaRPr>
              </a:p>
              <a:p>
                <a:endParaRPr lang="en-IN" sz="120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To determine a frequency from a proportion, we simply multiply the proportion by the total N:</a:t>
                </a:r>
                <a:endParaRPr lang="en-IN" sz="1200" kern="1200" dirty="0">
                  <a:solidFill>
                    <a:schemeClr val="tx1"/>
                  </a:solidFill>
                  <a:effectLst/>
                  <a:latin typeface="+mn-lt"/>
                  <a:ea typeface="+mn-ea"/>
                  <a:cs typeface="+mn-cs"/>
                </a:endParaRPr>
              </a:p>
              <a:p>
                <a:r>
                  <a:rPr lang="en-US" sz="1200" i="0" kern="1200">
                    <a:solidFill>
                      <a:schemeClr val="tx1"/>
                    </a:solidFill>
                    <a:effectLst/>
                    <a:latin typeface="+mn-lt"/>
                    <a:ea typeface="+mn-ea"/>
                    <a:cs typeface="+mn-cs"/>
                  </a:rPr>
                  <a:t>𝑓=𝑝(𝑁) (2.2)</a:t>
                </a:r>
                <a:endParaRPr lang="en-IN" sz="120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 </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mc:Fallback>
      </mc:AlternateContent>
      <p:sp>
        <p:nvSpPr>
          <p:cNvPr id="4" name="Slide Number Placeholder 3"/>
          <p:cNvSpPr>
            <a:spLocks noGrp="1"/>
          </p:cNvSpPr>
          <p:nvPr>
            <p:ph type="sldNum" sz="quarter" idx="5"/>
          </p:nvPr>
        </p:nvSpPr>
        <p:spPr/>
        <p:txBody>
          <a:bodyPr/>
          <a:lstStyle/>
          <a:p>
            <a:fld id="{39974C31-EB4A-4B21-8134-CB5741A1DC5F}" type="slidenum">
              <a:rPr lang="en-US" smtClean="0"/>
              <a:pPr/>
              <a:t>6</a:t>
            </a:fld>
            <a:endParaRPr lang="en-US" dirty="0"/>
          </a:p>
        </p:txBody>
      </p:sp>
    </p:spTree>
    <p:extLst>
      <p:ext uri="{BB962C8B-B14F-4D97-AF65-F5344CB8AC3E}">
        <p14:creationId xmlns:p14="http://schemas.microsoft.com/office/powerpoint/2010/main" val="673685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2.1</a:t>
            </a:r>
            <a:r>
              <a:rPr lang="en-US" dirty="0"/>
              <a:t>: </a:t>
            </a:r>
            <a:r>
              <a:rPr lang="en-US" sz="1200" kern="1200" dirty="0">
                <a:solidFill>
                  <a:schemeClr val="tx1"/>
                </a:solidFill>
                <a:effectLst/>
                <a:latin typeface="+mn-lt"/>
                <a:ea typeface="+mn-ea"/>
                <a:cs typeface="+mn-cs"/>
              </a:rPr>
              <a:t>Construct and analyze frequency, percentage, and cumulative </a:t>
            </a:r>
            <a:r>
              <a:rPr lang="en-US" sz="1200" kern="1200" dirty="0" smtClean="0">
                <a:solidFill>
                  <a:schemeClr val="tx1"/>
                </a:solidFill>
                <a:effectLst/>
                <a:latin typeface="+mn-lt"/>
                <a:ea typeface="+mn-ea"/>
                <a:cs typeface="+mn-cs"/>
              </a:rPr>
              <a:t>distributions.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Obtained </a:t>
            </a:r>
            <a:r>
              <a:rPr lang="en-US" sz="1200" kern="1200" dirty="0">
                <a:solidFill>
                  <a:schemeClr val="tx1"/>
                </a:solidFill>
                <a:effectLst/>
                <a:latin typeface="+mn-lt"/>
                <a:ea typeface="+mn-ea"/>
                <a:cs typeface="+mn-cs"/>
              </a:rPr>
              <a:t>frequency differs somewhat from the actual </a:t>
            </a:r>
            <a:r>
              <a:rPr lang="en-US" sz="1200" kern="1200" dirty="0" smtClean="0">
                <a:solidFill>
                  <a:schemeClr val="tx1"/>
                </a:solidFill>
                <a:effectLst/>
                <a:latin typeface="+mn-lt"/>
                <a:ea typeface="+mn-ea"/>
                <a:cs typeface="+mn-cs"/>
              </a:rPr>
              <a:t>frequency: </a:t>
            </a:r>
            <a:r>
              <a:rPr lang="en-US" sz="1200" kern="1200" dirty="0">
                <a:solidFill>
                  <a:schemeClr val="tx1"/>
                </a:solidFill>
                <a:effectLst/>
                <a:latin typeface="+mn-lt"/>
                <a:ea typeface="+mn-ea"/>
                <a:cs typeface="+mn-cs"/>
              </a:rPr>
              <a:t>This difference is due to rounding off of the </a:t>
            </a:r>
            <a:r>
              <a:rPr lang="en-US" sz="1200" kern="1200" dirty="0" smtClean="0">
                <a:solidFill>
                  <a:schemeClr val="tx1"/>
                </a:solidFill>
                <a:effectLst/>
                <a:latin typeface="+mn-lt"/>
                <a:ea typeface="+mn-ea"/>
                <a:cs typeface="+mn-cs"/>
              </a:rPr>
              <a:t>proportion.</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To obtain correct frequency: </a:t>
            </a:r>
            <a:r>
              <a:rPr lang="en-US" sz="1200" kern="1200" dirty="0" smtClean="0">
                <a:solidFill>
                  <a:schemeClr val="tx1"/>
                </a:solidFill>
                <a:effectLst/>
                <a:latin typeface="+mn-lt"/>
                <a:ea typeface="+mn-ea"/>
                <a:cs typeface="+mn-cs"/>
              </a:rPr>
              <a:t>We </a:t>
            </a:r>
            <a:r>
              <a:rPr lang="en-US" sz="1200" kern="1200" dirty="0">
                <a:solidFill>
                  <a:schemeClr val="tx1"/>
                </a:solidFill>
                <a:effectLst/>
                <a:latin typeface="+mn-lt"/>
                <a:ea typeface="+mn-ea"/>
                <a:cs typeface="+mn-cs"/>
              </a:rPr>
              <a:t>use the actual proportion instead of the rounded </a:t>
            </a:r>
            <a:r>
              <a:rPr lang="en-US" sz="1200" kern="1200" dirty="0" smtClean="0">
                <a:solidFill>
                  <a:schemeClr val="tx1"/>
                </a:solidFill>
                <a:effectLst/>
                <a:latin typeface="+mn-lt"/>
                <a:ea typeface="+mn-ea"/>
                <a:cs typeface="+mn-cs"/>
              </a:rPr>
              <a:t>proportion.</a:t>
            </a: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7</a:t>
            </a:fld>
            <a:endParaRPr lang="en-US" dirty="0"/>
          </a:p>
        </p:txBody>
      </p:sp>
    </p:spTree>
    <p:extLst>
      <p:ext uri="{BB962C8B-B14F-4D97-AF65-F5344CB8AC3E}">
        <p14:creationId xmlns:p14="http://schemas.microsoft.com/office/powerpoint/2010/main" val="16924315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2.1: </a:t>
                </a:r>
                <a:r>
                  <a:rPr lang="en-US" sz="1200" kern="1200" dirty="0">
                    <a:solidFill>
                      <a:schemeClr val="tx1"/>
                    </a:solidFill>
                    <a:effectLst/>
                    <a:latin typeface="+mn-lt"/>
                    <a:ea typeface="+mn-ea"/>
                    <a:cs typeface="+mn-cs"/>
                  </a:rPr>
                  <a:t>Construct and analyze frequency, percentage, and cumulative </a:t>
                </a:r>
                <a:r>
                  <a:rPr lang="en-US" sz="1200" kern="1200" dirty="0" smtClean="0">
                    <a:solidFill>
                      <a:schemeClr val="tx1"/>
                    </a:solidFill>
                    <a:effectLst/>
                    <a:latin typeface="+mn-lt"/>
                    <a:ea typeface="+mn-ea"/>
                    <a:cs typeface="+mn-cs"/>
                  </a:rPr>
                  <a:t>distributions.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a:t>
                </a:r>
                <a:r>
                  <a:rPr lang="en-US" sz="1200" b="1" kern="1200" dirty="0">
                    <a:solidFill>
                      <a:schemeClr val="tx1"/>
                    </a:solidFill>
                    <a:effectLst/>
                    <a:latin typeface="+mn-lt"/>
                    <a:ea typeface="+mn-ea"/>
                    <a:cs typeface="+mn-cs"/>
                  </a:rPr>
                  <a:t>percentage</a:t>
                </a:r>
                <a:r>
                  <a:rPr lang="en-US" sz="1200" kern="1200" dirty="0">
                    <a:solidFill>
                      <a:schemeClr val="tx1"/>
                    </a:solidFill>
                    <a:effectLst/>
                    <a:latin typeface="+mn-lt"/>
                    <a:ea typeface="+mn-ea"/>
                    <a:cs typeface="+mn-cs"/>
                  </a:rPr>
                  <a:t> is a relative frequency obtained by dividing the frequency in each category by the total number of cases and multiplying by </a:t>
                </a:r>
                <a:r>
                  <a:rPr lang="en-US" sz="1200" kern="1200" dirty="0" smtClean="0">
                    <a:solidFill>
                      <a:schemeClr val="tx1"/>
                    </a:solidFill>
                    <a:effectLst/>
                    <a:latin typeface="+mn-lt"/>
                    <a:ea typeface="+mn-ea"/>
                    <a:cs typeface="+mn-cs"/>
                  </a:rPr>
                  <a:t>100.</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t>
                </a:r>
                <a:r>
                  <a:rPr lang="en-US" sz="1200" kern="1200" dirty="0">
                    <a:solidFill>
                      <a:schemeClr val="tx1"/>
                    </a:solidFill>
                    <a:effectLst/>
                    <a:latin typeface="+mn-lt"/>
                    <a:ea typeface="+mn-ea"/>
                    <a:cs typeface="+mn-cs"/>
                  </a:rPr>
                  <a:t>most statistical reports, frequencies are presented as percentages rather than </a:t>
                </a:r>
                <a:r>
                  <a:rPr lang="en-US" sz="1200" kern="1200" dirty="0" smtClean="0">
                    <a:solidFill>
                      <a:schemeClr val="tx1"/>
                    </a:solidFill>
                    <a:effectLst/>
                    <a:latin typeface="+mn-lt"/>
                    <a:ea typeface="+mn-ea"/>
                    <a:cs typeface="+mn-cs"/>
                  </a:rPr>
                  <a:t>proportions.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calculate a percentage, multiply the proportion by 100:</a:t>
                </a:r>
                <a:endParaRPr lang="en-IN" sz="1200" kern="1200" dirty="0">
                  <a:solidFill>
                    <a:schemeClr val="tx1"/>
                  </a:solidFill>
                  <a:effectLst/>
                  <a:latin typeface="+mn-lt"/>
                  <a:ea typeface="+mn-ea"/>
                  <a:cs typeface="+mn-cs"/>
                </a:endParaRPr>
              </a:p>
              <a:p>
                <a:endParaRPr lang="en-US" sz="1200" i="1" kern="1200" dirty="0" smtClean="0">
                  <a:solidFill>
                    <a:schemeClr val="tx1"/>
                  </a:solidFill>
                  <a:effectLst/>
                  <a:latin typeface="+mn-lt"/>
                  <a:ea typeface="+mn-ea"/>
                  <a:cs typeface="+mn-cs"/>
                </a:endParaRPr>
              </a:p>
              <a:p>
                <a:r>
                  <a:rPr lang="en-US" sz="1200" i="0" kern="1200" dirty="0" smtClean="0">
                    <a:solidFill>
                      <a:schemeClr val="tx1"/>
                    </a:solidFill>
                    <a:effectLst/>
                    <a:latin typeface="+mn-lt"/>
                    <a:ea typeface="+mn-ea"/>
                    <a:cs typeface="+mn-cs"/>
                  </a:rPr>
                  <a:t>Formula:</a:t>
                </a:r>
                <a:endParaRPr lang="en-US" sz="1200" kern="1200" dirty="0" smtClean="0">
                  <a:solidFill>
                    <a:schemeClr val="tx1"/>
                  </a:solidFill>
                  <a:effectLst/>
                  <a:ea typeface="+mn-ea"/>
                  <a:cs typeface="+mn-cs"/>
                </a:endParaRPr>
              </a:p>
              <a:p>
                <a:r>
                  <a:rPr lang="en-US" sz="1200" kern="1200" dirty="0" smtClean="0">
                    <a:solidFill>
                      <a:schemeClr val="tx1"/>
                    </a:solidFill>
                    <a:effectLst/>
                    <a:ea typeface="+mn-ea"/>
                    <a:cs typeface="+mn-cs"/>
                  </a:rPr>
                  <a:t>         </a:t>
                </a:r>
                <a14:m>
                  <m:oMath xmlns:m="http://schemas.openxmlformats.org/officeDocument/2006/math">
                    <m:r>
                      <m:rPr>
                        <m:sty m:val="p"/>
                      </m:rPr>
                      <a:rPr lang="en-US" sz="1200" i="0" kern="1200">
                        <a:solidFill>
                          <a:schemeClr val="tx1"/>
                        </a:solidFill>
                        <a:effectLst/>
                        <a:latin typeface="Cambria Math" panose="02040503050406030204" pitchFamily="18" charset="0"/>
                        <a:ea typeface="+mn-ea"/>
                        <a:cs typeface="+mn-cs"/>
                      </a:rPr>
                      <m:t>Percentage</m:t>
                    </m:r>
                    <m:r>
                      <a:rPr lang="en-US" sz="1200" b="0" i="0" kern="1200" smtClean="0">
                        <a:solidFill>
                          <a:schemeClr val="tx1"/>
                        </a:solidFill>
                        <a:effectLst/>
                        <a:latin typeface="Cambria Math"/>
                        <a:ea typeface="+mn-ea"/>
                        <a:cs typeface="+mn-cs"/>
                      </a:rPr>
                      <m:t> </m:t>
                    </m:r>
                    <m:d>
                      <m:dPr>
                        <m:ctrlPr>
                          <a:rPr lang="en-IN" sz="1200" i="1" kern="1200">
                            <a:solidFill>
                              <a:schemeClr val="tx1"/>
                            </a:solidFill>
                            <a:effectLst/>
                            <a:latin typeface="Cambria Math" panose="02040503050406030204" pitchFamily="18" charset="0"/>
                            <a:ea typeface="+mn-ea"/>
                            <a:cs typeface="+mn-cs"/>
                          </a:rPr>
                        </m:ctrlPr>
                      </m:dPr>
                      <m:e>
                        <m:r>
                          <a:rPr lang="en-US" sz="1200" kern="1200">
                            <a:solidFill>
                              <a:schemeClr val="tx1"/>
                            </a:solidFill>
                            <a:effectLst/>
                            <a:latin typeface="Cambria Math" panose="02040503050406030204" pitchFamily="18" charset="0"/>
                            <a:ea typeface="+mn-ea"/>
                            <a:cs typeface="+mn-cs"/>
                          </a:rPr>
                          <m:t>%</m:t>
                        </m:r>
                      </m:e>
                    </m:d>
                    <m:r>
                      <a:rPr lang="en-US" sz="1200" kern="1200">
                        <a:solidFill>
                          <a:schemeClr val="tx1"/>
                        </a:solidFill>
                        <a:effectLst/>
                        <a:latin typeface="Cambria Math" panose="02040503050406030204" pitchFamily="18" charset="0"/>
                        <a:ea typeface="+mn-ea"/>
                        <a:cs typeface="+mn-cs"/>
                      </a:rPr>
                      <m:t>=</m:t>
                    </m:r>
                    <m:f>
                      <m:fPr>
                        <m:ctrlPr>
                          <a:rPr lang="en-IN" sz="1200" i="1" kern="1200">
                            <a:solidFill>
                              <a:schemeClr val="tx1"/>
                            </a:solidFill>
                            <a:effectLst/>
                            <a:latin typeface="Cambria Math" panose="02040503050406030204" pitchFamily="18" charset="0"/>
                            <a:ea typeface="+mn-ea"/>
                            <a:cs typeface="+mn-cs"/>
                          </a:rPr>
                        </m:ctrlPr>
                      </m:fPr>
                      <m:num>
                        <m:r>
                          <a:rPr lang="en-US" sz="1200" i="1" kern="1200">
                            <a:solidFill>
                              <a:schemeClr val="tx1"/>
                            </a:solidFill>
                            <a:effectLst/>
                            <a:latin typeface="Cambria Math" panose="02040503050406030204" pitchFamily="18" charset="0"/>
                            <a:ea typeface="+mn-ea"/>
                            <a:cs typeface="+mn-cs"/>
                          </a:rPr>
                          <m:t>𝑓</m:t>
                        </m:r>
                      </m:num>
                      <m:den>
                        <m:r>
                          <a:rPr lang="en-US" sz="1200" i="1" kern="1200">
                            <a:solidFill>
                              <a:schemeClr val="tx1"/>
                            </a:solidFill>
                            <a:effectLst/>
                            <a:latin typeface="Cambria Math" panose="02040503050406030204" pitchFamily="18" charset="0"/>
                            <a:ea typeface="+mn-ea"/>
                            <a:cs typeface="+mn-cs"/>
                          </a:rPr>
                          <m:t>𝑁</m:t>
                        </m:r>
                      </m:den>
                    </m:f>
                    <m:d>
                      <m:dPr>
                        <m:ctrlPr>
                          <a:rPr lang="en-IN" sz="1200" i="1" kern="1200">
                            <a:solidFill>
                              <a:schemeClr val="tx1"/>
                            </a:solidFill>
                            <a:effectLst/>
                            <a:latin typeface="Cambria Math" panose="02040503050406030204" pitchFamily="18" charset="0"/>
                            <a:ea typeface="+mn-ea"/>
                            <a:cs typeface="+mn-cs"/>
                          </a:rPr>
                        </m:ctrlPr>
                      </m:dPr>
                      <m:e>
                        <m:r>
                          <a:rPr lang="en-US" sz="1200" kern="1200">
                            <a:solidFill>
                              <a:schemeClr val="tx1"/>
                            </a:solidFill>
                            <a:effectLst/>
                            <a:latin typeface="Cambria Math" panose="02040503050406030204" pitchFamily="18" charset="0"/>
                            <a:ea typeface="+mn-ea"/>
                            <a:cs typeface="+mn-cs"/>
                          </a:rPr>
                          <m:t>100</m:t>
                        </m:r>
                      </m:e>
                    </m:d>
                    <m:r>
                      <a:rPr lang="en-US" sz="1200" b="0" i="0" kern="1200" smtClean="0">
                        <a:solidFill>
                          <a:schemeClr val="tx1"/>
                        </a:solidFill>
                        <a:effectLst/>
                        <a:latin typeface="Cambria Math" panose="02040503050406030204" pitchFamily="18" charset="0"/>
                        <a:ea typeface="+mn-ea"/>
                        <a:cs typeface="+mn-cs"/>
                      </a:rPr>
                      <m:t> </m:t>
                    </m:r>
                  </m:oMath>
                </a14:m>
                <a:r>
                  <a:rPr lang="en-US" sz="1200" kern="1200" dirty="0" smtClean="0">
                    <a:solidFill>
                      <a:schemeClr val="tx1"/>
                    </a:solidFill>
                    <a:effectLst/>
                    <a:latin typeface="+mn-lt"/>
                    <a:ea typeface="+mn-ea"/>
                    <a:cs typeface="+mn-cs"/>
                  </a:rPr>
                  <a:t>or</a:t>
                </a:r>
                <a:endParaRPr lang="en-IN" sz="1200" kern="1200" dirty="0">
                  <a:solidFill>
                    <a:schemeClr val="tx1"/>
                  </a:solidFill>
                  <a:effectLst/>
                  <a:latin typeface="+mn-lt"/>
                  <a:ea typeface="+mn-ea"/>
                  <a:cs typeface="+mn-cs"/>
                </a:endParaRPr>
              </a:p>
              <a:p>
                <a:r>
                  <a:rPr lang="en-US" sz="1200" kern="1200" dirty="0" smtClean="0">
                    <a:solidFill>
                      <a:schemeClr val="tx1"/>
                    </a:solidFill>
                    <a:effectLst/>
                    <a:ea typeface="+mn-ea"/>
                    <a:cs typeface="+mn-cs"/>
                  </a:rPr>
                  <a:t>        </a:t>
                </a:r>
                <a14:m>
                  <m:oMath xmlns:m="http://schemas.openxmlformats.org/officeDocument/2006/math">
                    <m:r>
                      <m:rPr>
                        <m:sty m:val="p"/>
                      </m:rPr>
                      <a:rPr lang="en-US" sz="1200" i="0" kern="1200">
                        <a:solidFill>
                          <a:schemeClr val="tx1"/>
                        </a:solidFill>
                        <a:effectLst/>
                        <a:latin typeface="Cambria Math" panose="02040503050406030204" pitchFamily="18" charset="0"/>
                        <a:ea typeface="+mn-ea"/>
                        <a:cs typeface="+mn-cs"/>
                      </a:rPr>
                      <m:t>Percentage</m:t>
                    </m:r>
                    <m:r>
                      <a:rPr lang="en-US" sz="1200" b="0" i="0" kern="1200" smtClean="0">
                        <a:solidFill>
                          <a:schemeClr val="tx1"/>
                        </a:solidFill>
                        <a:effectLst/>
                        <a:latin typeface="Cambria Math"/>
                        <a:ea typeface="+mn-ea"/>
                        <a:cs typeface="+mn-cs"/>
                      </a:rPr>
                      <m:t> </m:t>
                    </m:r>
                    <m:d>
                      <m:dPr>
                        <m:ctrlPr>
                          <a:rPr lang="en-IN" sz="1200" i="1" kern="1200">
                            <a:solidFill>
                              <a:schemeClr val="tx1"/>
                            </a:solidFill>
                            <a:effectLst/>
                            <a:latin typeface="Cambria Math" panose="02040503050406030204" pitchFamily="18" charset="0"/>
                            <a:ea typeface="+mn-ea"/>
                            <a:cs typeface="+mn-cs"/>
                          </a:rPr>
                        </m:ctrlPr>
                      </m:dPr>
                      <m:e>
                        <m:r>
                          <a:rPr lang="en-US" sz="1200" kern="1200">
                            <a:solidFill>
                              <a:schemeClr val="tx1"/>
                            </a:solidFill>
                            <a:effectLst/>
                            <a:latin typeface="Cambria Math" panose="02040503050406030204" pitchFamily="18" charset="0"/>
                            <a:ea typeface="+mn-ea"/>
                            <a:cs typeface="+mn-cs"/>
                          </a:rPr>
                          <m:t>%</m:t>
                        </m:r>
                      </m:e>
                    </m:d>
                    <m:r>
                      <a:rPr lang="en-US" sz="1200"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𝑝</m:t>
                    </m:r>
                    <m:d>
                      <m:dPr>
                        <m:ctrlPr>
                          <a:rPr lang="en-IN" sz="1200" i="1" kern="1200">
                            <a:solidFill>
                              <a:schemeClr val="tx1"/>
                            </a:solidFill>
                            <a:effectLst/>
                            <a:latin typeface="Cambria Math" panose="02040503050406030204" pitchFamily="18" charset="0"/>
                            <a:ea typeface="+mn-ea"/>
                            <a:cs typeface="+mn-cs"/>
                          </a:rPr>
                        </m:ctrlPr>
                      </m:dPr>
                      <m:e>
                        <m:r>
                          <a:rPr lang="en-US" sz="1200" kern="1200">
                            <a:solidFill>
                              <a:schemeClr val="tx1"/>
                            </a:solidFill>
                            <a:effectLst/>
                            <a:latin typeface="Cambria Math" panose="02040503050406030204" pitchFamily="18" charset="0"/>
                            <a:ea typeface="+mn-ea"/>
                            <a:cs typeface="+mn-cs"/>
                          </a:rPr>
                          <m:t>100</m:t>
                        </m:r>
                      </m:e>
                    </m:d>
                  </m:oMath>
                </a14:m>
                <a:endParaRPr lang="en-IN"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Satisfies learning objective 2-1: </a:t>
                </a:r>
                <a:r>
                  <a:rPr lang="en-US" sz="1200" kern="1200" dirty="0">
                    <a:solidFill>
                      <a:schemeClr val="tx1"/>
                    </a:solidFill>
                    <a:effectLst/>
                    <a:latin typeface="+mn-lt"/>
                    <a:ea typeface="+mn-ea"/>
                    <a:cs typeface="+mn-cs"/>
                  </a:rPr>
                  <a:t>Construct and analyze frequency, percentage, and cumulative </a:t>
                </a:r>
                <a:r>
                  <a:rPr lang="en-US" sz="1200" kern="1200" dirty="0" smtClean="0">
                    <a:solidFill>
                      <a:schemeClr val="tx1"/>
                    </a:solidFill>
                    <a:effectLst/>
                    <a:latin typeface="+mn-lt"/>
                    <a:ea typeface="+mn-ea"/>
                    <a:cs typeface="+mn-cs"/>
                  </a:rPr>
                  <a:t>distributions.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a:t>
                </a:r>
                <a:r>
                  <a:rPr lang="en-US" sz="1200" b="1" kern="1200" dirty="0">
                    <a:solidFill>
                      <a:schemeClr val="tx1"/>
                    </a:solidFill>
                    <a:effectLst/>
                    <a:latin typeface="+mn-lt"/>
                    <a:ea typeface="+mn-ea"/>
                    <a:cs typeface="+mn-cs"/>
                  </a:rPr>
                  <a:t>percentage</a:t>
                </a:r>
                <a:r>
                  <a:rPr lang="en-US" sz="1200" kern="1200" dirty="0">
                    <a:solidFill>
                      <a:schemeClr val="tx1"/>
                    </a:solidFill>
                    <a:effectLst/>
                    <a:latin typeface="+mn-lt"/>
                    <a:ea typeface="+mn-ea"/>
                    <a:cs typeface="+mn-cs"/>
                  </a:rPr>
                  <a:t> is a relative frequency obtained by dividing the frequency in each category by the total number of cases and multiplying by </a:t>
                </a:r>
                <a:r>
                  <a:rPr lang="en-US" sz="1200" kern="1200" dirty="0" smtClean="0">
                    <a:solidFill>
                      <a:schemeClr val="tx1"/>
                    </a:solidFill>
                    <a:effectLst/>
                    <a:latin typeface="+mn-lt"/>
                    <a:ea typeface="+mn-ea"/>
                    <a:cs typeface="+mn-cs"/>
                  </a:rPr>
                  <a:t>100.</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t>
                </a:r>
                <a:r>
                  <a:rPr lang="en-US" sz="1200" kern="1200" dirty="0">
                    <a:solidFill>
                      <a:schemeClr val="tx1"/>
                    </a:solidFill>
                    <a:effectLst/>
                    <a:latin typeface="+mn-lt"/>
                    <a:ea typeface="+mn-ea"/>
                    <a:cs typeface="+mn-cs"/>
                  </a:rPr>
                  <a:t>most statistical reports, frequencies are presented as percentages rather than </a:t>
                </a:r>
                <a:r>
                  <a:rPr lang="en-US" sz="1200" kern="1200" dirty="0" smtClean="0">
                    <a:solidFill>
                      <a:schemeClr val="tx1"/>
                    </a:solidFill>
                    <a:effectLst/>
                    <a:latin typeface="+mn-lt"/>
                    <a:ea typeface="+mn-ea"/>
                    <a:cs typeface="+mn-cs"/>
                  </a:rPr>
                  <a:t>proportions.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calculate a percentage, multiply the proportion by 100:</a:t>
                </a:r>
                <a:endParaRPr lang="en-IN" sz="1200" kern="1200" dirty="0">
                  <a:solidFill>
                    <a:schemeClr val="tx1"/>
                  </a:solidFill>
                  <a:effectLst/>
                  <a:latin typeface="+mn-lt"/>
                  <a:ea typeface="+mn-ea"/>
                  <a:cs typeface="+mn-cs"/>
                </a:endParaRPr>
              </a:p>
              <a:p>
                <a:endParaRPr lang="en-US" sz="1200" i="1" kern="1200" dirty="0" smtClean="0">
                  <a:solidFill>
                    <a:schemeClr val="tx1"/>
                  </a:solidFill>
                  <a:effectLst/>
                  <a:latin typeface="+mn-lt"/>
                  <a:ea typeface="+mn-ea"/>
                  <a:cs typeface="+mn-cs"/>
                </a:endParaRPr>
              </a:p>
              <a:p>
                <a:r>
                  <a:rPr lang="en-US" sz="1200" i="0" kern="1200" dirty="0" smtClean="0">
                    <a:solidFill>
                      <a:schemeClr val="tx1"/>
                    </a:solidFill>
                    <a:effectLst/>
                    <a:latin typeface="+mn-lt"/>
                    <a:ea typeface="+mn-ea"/>
                    <a:cs typeface="+mn-cs"/>
                  </a:rPr>
                  <a:t>Formula:</a:t>
                </a:r>
                <a:endParaRPr lang="en-US" sz="1200" kern="1200" dirty="0" smtClean="0">
                  <a:solidFill>
                    <a:schemeClr val="tx1"/>
                  </a:solidFill>
                  <a:effectLst/>
                  <a:ea typeface="+mn-ea"/>
                  <a:cs typeface="+mn-cs"/>
                </a:endParaRPr>
              </a:p>
              <a:p>
                <a:r>
                  <a:rPr lang="en-US" sz="1200" kern="1200" dirty="0" smtClean="0">
                    <a:solidFill>
                      <a:schemeClr val="tx1"/>
                    </a:solidFill>
                    <a:effectLst/>
                    <a:ea typeface="+mn-ea"/>
                    <a:cs typeface="+mn-cs"/>
                  </a:rPr>
                  <a:t>         </a:t>
                </a:r>
                <a:r>
                  <a:rPr lang="en-US" sz="1200" i="0" kern="1200">
                    <a:solidFill>
                      <a:schemeClr val="tx1"/>
                    </a:solidFill>
                    <a:effectLst/>
                    <a:latin typeface="+mn-lt"/>
                    <a:ea typeface="+mn-ea"/>
                    <a:cs typeface="+mn-cs"/>
                  </a:rPr>
                  <a:t>𝑃𝑒𝑟𝑐𝑒𝑛𝑡𝑎𝑔𝑒</a:t>
                </a:r>
                <a:r>
                  <a:rPr lang="en-IN" sz="1200" i="0" kern="1200">
                    <a:solidFill>
                      <a:schemeClr val="tx1"/>
                    </a:solidFill>
                    <a:effectLst/>
                    <a:latin typeface="+mn-lt"/>
                    <a:ea typeface="+mn-ea"/>
                    <a:cs typeface="+mn-cs"/>
                  </a:rPr>
                  <a:t>(</a:t>
                </a:r>
                <a:r>
                  <a:rPr lang="en-US" sz="1200" i="0" kern="1200">
                    <a:solidFill>
                      <a:schemeClr val="tx1"/>
                    </a:solidFill>
                    <a:effectLst/>
                    <a:latin typeface="+mn-lt"/>
                    <a:ea typeface="+mn-ea"/>
                    <a:cs typeface="+mn-cs"/>
                  </a:rPr>
                  <a:t>%)=𝑓</a:t>
                </a:r>
                <a:r>
                  <a:rPr lang="en-IN" sz="1200" i="0" kern="1200">
                    <a:solidFill>
                      <a:schemeClr val="tx1"/>
                    </a:solidFill>
                    <a:effectLst/>
                    <a:latin typeface="+mn-lt"/>
                    <a:ea typeface="+mn-ea"/>
                    <a:cs typeface="+mn-cs"/>
                  </a:rPr>
                  <a:t>/</a:t>
                </a:r>
                <a:r>
                  <a:rPr lang="en-US" sz="1200" i="0" kern="1200">
                    <a:solidFill>
                      <a:schemeClr val="tx1"/>
                    </a:solidFill>
                    <a:effectLst/>
                    <a:latin typeface="+mn-lt"/>
                    <a:ea typeface="+mn-ea"/>
                    <a:cs typeface="+mn-cs"/>
                  </a:rPr>
                  <a:t>𝑁</a:t>
                </a:r>
                <a:r>
                  <a:rPr lang="en-IN" sz="1200" i="0" kern="1200">
                    <a:solidFill>
                      <a:schemeClr val="tx1"/>
                    </a:solidFill>
                    <a:effectLst/>
                    <a:latin typeface="+mn-lt"/>
                    <a:ea typeface="+mn-ea"/>
                    <a:cs typeface="+mn-cs"/>
                  </a:rPr>
                  <a:t> (</a:t>
                </a:r>
                <a:r>
                  <a:rPr lang="en-US" sz="1200" i="0" kern="1200">
                    <a:solidFill>
                      <a:schemeClr val="tx1"/>
                    </a:solidFill>
                    <a:effectLst/>
                    <a:latin typeface="+mn-lt"/>
                    <a:ea typeface="+mn-ea"/>
                    <a:cs typeface="+mn-cs"/>
                  </a:rPr>
                  <a:t>100)</a:t>
                </a:r>
                <a:r>
                  <a:rPr lang="en-US" sz="1200" kern="1200" dirty="0">
                    <a:solidFill>
                      <a:schemeClr val="tx1"/>
                    </a:solidFill>
                    <a:effectLst/>
                    <a:latin typeface="+mn-lt"/>
                    <a:ea typeface="+mn-ea"/>
                    <a:cs typeface="+mn-cs"/>
                  </a:rPr>
                  <a:t> (2.3)</a:t>
                </a:r>
                <a:endParaRPr lang="en-IN" sz="1200" kern="1200" dirty="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Or</a:t>
                </a:r>
                <a:endParaRPr lang="en-IN" sz="1200" kern="1200" dirty="0">
                  <a:solidFill>
                    <a:schemeClr val="tx1"/>
                  </a:solidFill>
                  <a:effectLst/>
                  <a:latin typeface="+mn-lt"/>
                  <a:ea typeface="+mn-ea"/>
                  <a:cs typeface="+mn-cs"/>
                </a:endParaRPr>
              </a:p>
              <a:p>
                <a:r>
                  <a:rPr lang="en-US" sz="1200" kern="1200" dirty="0" smtClean="0">
                    <a:solidFill>
                      <a:schemeClr val="tx1"/>
                    </a:solidFill>
                    <a:effectLst/>
                    <a:ea typeface="+mn-ea"/>
                    <a:cs typeface="+mn-cs"/>
                  </a:rPr>
                  <a:t>        </a:t>
                </a:r>
                <a:r>
                  <a:rPr lang="en-US" sz="1200" i="0" kern="1200">
                    <a:solidFill>
                      <a:schemeClr val="tx1"/>
                    </a:solidFill>
                    <a:effectLst/>
                    <a:latin typeface="+mn-lt"/>
                    <a:ea typeface="+mn-ea"/>
                    <a:cs typeface="+mn-cs"/>
                  </a:rPr>
                  <a:t>𝑃𝑒𝑟𝑐𝑒𝑛𝑡𝑎𝑔𝑒</a:t>
                </a:r>
                <a:r>
                  <a:rPr lang="en-IN" sz="1200" i="0" kern="1200">
                    <a:solidFill>
                      <a:schemeClr val="tx1"/>
                    </a:solidFill>
                    <a:effectLst/>
                    <a:latin typeface="+mn-lt"/>
                    <a:ea typeface="+mn-ea"/>
                    <a:cs typeface="+mn-cs"/>
                  </a:rPr>
                  <a:t>(</a:t>
                </a:r>
                <a:r>
                  <a:rPr lang="en-US" sz="1200" i="0" kern="1200">
                    <a:solidFill>
                      <a:schemeClr val="tx1"/>
                    </a:solidFill>
                    <a:effectLst/>
                    <a:latin typeface="+mn-lt"/>
                    <a:ea typeface="+mn-ea"/>
                    <a:cs typeface="+mn-cs"/>
                  </a:rPr>
                  <a:t>%)=𝑝</a:t>
                </a:r>
                <a:r>
                  <a:rPr lang="en-IN" sz="1200" i="0" kern="1200">
                    <a:solidFill>
                      <a:schemeClr val="tx1"/>
                    </a:solidFill>
                    <a:effectLst/>
                    <a:latin typeface="+mn-lt"/>
                    <a:ea typeface="+mn-ea"/>
                    <a:cs typeface="+mn-cs"/>
                  </a:rPr>
                  <a:t>(</a:t>
                </a:r>
                <a:r>
                  <a:rPr lang="en-US" sz="1200" i="0" kern="1200">
                    <a:solidFill>
                      <a:schemeClr val="tx1"/>
                    </a:solidFill>
                    <a:effectLst/>
                    <a:latin typeface="+mn-lt"/>
                    <a:ea typeface="+mn-ea"/>
                    <a:cs typeface="+mn-cs"/>
                  </a:rPr>
                  <a:t>100)</a:t>
                </a:r>
                <a:r>
                  <a:rPr lang="en-US" sz="1200" kern="1200" dirty="0">
                    <a:solidFill>
                      <a:schemeClr val="tx1"/>
                    </a:solidFill>
                    <a:effectLst/>
                    <a:latin typeface="+mn-lt"/>
                    <a:ea typeface="+mn-ea"/>
                    <a:cs typeface="+mn-cs"/>
                  </a:rPr>
                  <a:t> (2.4)</a:t>
                </a:r>
                <a:endParaRPr lang="en-IN"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mc:Fallback>
      </mc:AlternateContent>
      <p:sp>
        <p:nvSpPr>
          <p:cNvPr id="4" name="Slide Number Placeholder 3"/>
          <p:cNvSpPr>
            <a:spLocks noGrp="1"/>
          </p:cNvSpPr>
          <p:nvPr>
            <p:ph type="sldNum" sz="quarter" idx="5"/>
          </p:nvPr>
        </p:nvSpPr>
        <p:spPr/>
        <p:txBody>
          <a:bodyPr/>
          <a:lstStyle/>
          <a:p>
            <a:fld id="{39974C31-EB4A-4B21-8134-CB5741A1DC5F}" type="slidenum">
              <a:rPr lang="en-US" smtClean="0"/>
              <a:pPr/>
              <a:t>8</a:t>
            </a:fld>
            <a:endParaRPr lang="en-US" dirty="0"/>
          </a:p>
        </p:txBody>
      </p:sp>
    </p:spTree>
    <p:extLst>
      <p:ext uri="{BB962C8B-B14F-4D97-AF65-F5344CB8AC3E}">
        <p14:creationId xmlns:p14="http://schemas.microsoft.com/office/powerpoint/2010/main" val="3557683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Satisfies Learning Objective 2.2</a:t>
            </a:r>
            <a:r>
              <a:rPr lang="en-US" dirty="0"/>
              <a:t>: </a:t>
            </a:r>
            <a:r>
              <a:rPr lang="en-US" sz="1200" kern="1200" dirty="0">
                <a:solidFill>
                  <a:schemeClr val="tx1"/>
                </a:solidFill>
                <a:effectLst/>
                <a:latin typeface="+mn-lt"/>
                <a:ea typeface="+mn-ea"/>
                <a:cs typeface="+mn-cs"/>
              </a:rPr>
              <a:t>Calculate proportions and percentages.</a:t>
            </a:r>
            <a:endParaRPr lang="en-IN" sz="1200" kern="1200" dirty="0">
              <a:solidFill>
                <a:schemeClr val="tx1"/>
              </a:solidFill>
              <a:effectLst/>
              <a:latin typeface="+mn-lt"/>
              <a:ea typeface="+mn-ea"/>
              <a:cs typeface="+mn-cs"/>
            </a:endParaRPr>
          </a:p>
          <a:p>
            <a:pPr marL="0" lvl="0" indent="0">
              <a:buNone/>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a:t>
            </a:r>
            <a:r>
              <a:rPr lang="en-US" sz="1200" b="1" kern="1200" dirty="0">
                <a:solidFill>
                  <a:schemeClr val="tx1"/>
                </a:solidFill>
                <a:effectLst/>
                <a:latin typeface="+mn-lt"/>
                <a:ea typeface="+mn-ea"/>
                <a:cs typeface="+mn-cs"/>
              </a:rPr>
              <a:t>percentage distribution </a:t>
            </a:r>
            <a:r>
              <a:rPr lang="en-US" sz="1200" kern="1200" dirty="0">
                <a:solidFill>
                  <a:schemeClr val="tx1"/>
                </a:solidFill>
                <a:effectLst/>
                <a:latin typeface="+mn-lt"/>
                <a:ea typeface="+mn-ea"/>
                <a:cs typeface="+mn-cs"/>
              </a:rPr>
              <a:t>is a table showing the percentage of observations falling into each category of the variable</a:t>
            </a:r>
            <a:r>
              <a:rPr lang="en-US" sz="1200" kern="1200" dirty="0" smtClean="0">
                <a:solidFill>
                  <a:schemeClr val="tx1"/>
                </a:solidFill>
                <a:effectLst/>
                <a:latin typeface="+mn-lt"/>
                <a:ea typeface="+mn-ea"/>
                <a:cs typeface="+mn-cs"/>
              </a:rPr>
              <a:t>. Percentages are usually displayed as percentage distributions. </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Percentage </a:t>
            </a:r>
            <a:r>
              <a:rPr lang="en-US" sz="1200" kern="1200" dirty="0">
                <a:solidFill>
                  <a:schemeClr val="tx1"/>
                </a:solidFill>
                <a:effectLst/>
                <a:latin typeface="+mn-lt"/>
                <a:ea typeface="+mn-ea"/>
                <a:cs typeface="+mn-cs"/>
              </a:rPr>
              <a:t>distributions (or proportions) should always show the base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o</a:t>
            </a:r>
            <a:r>
              <a:rPr lang="en-US" sz="1200" kern="1200" dirty="0" smtClean="0">
                <a:solidFill>
                  <a:schemeClr val="tx1"/>
                </a:solidFill>
                <a:effectLst/>
                <a:latin typeface="+mn-lt"/>
                <a:ea typeface="+mn-ea"/>
                <a:cs typeface="+mn-cs"/>
              </a:rPr>
              <a:t>n </a:t>
            </a:r>
            <a:r>
              <a:rPr lang="en-US" sz="1200" kern="1200" dirty="0">
                <a:solidFill>
                  <a:schemeClr val="tx1"/>
                </a:solidFill>
                <a:effectLst/>
                <a:latin typeface="+mn-lt"/>
                <a:ea typeface="+mn-ea"/>
                <a:cs typeface="+mn-cs"/>
              </a:rPr>
              <a:t>which they were computed.</a:t>
            </a:r>
            <a:endParaRPr lang="en-IN" sz="1200" kern="1200" dirty="0">
              <a:solidFill>
                <a:schemeClr val="tx1"/>
              </a:solidFill>
              <a:effectLst/>
              <a:latin typeface="+mn-lt"/>
              <a:ea typeface="+mn-ea"/>
              <a:cs typeface="+mn-cs"/>
            </a:endParaRPr>
          </a:p>
          <a:p>
            <a:pPr marL="0" lvl="0" indent="0">
              <a:buNone/>
            </a:pPr>
            <a:endParaRPr lang="en-IN" sz="1200" kern="1200" dirty="0">
              <a:solidFill>
                <a:schemeClr val="tx1"/>
              </a:solidFill>
              <a:effectLst/>
              <a:latin typeface="+mn-lt"/>
              <a:ea typeface="+mn-ea"/>
              <a:cs typeface="+mn-cs"/>
            </a:endParaRPr>
          </a:p>
          <a:p>
            <a:r>
              <a:rPr lang="en-US" sz="1200" kern="1200" baseline="0" dirty="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9</a:t>
            </a:fld>
            <a:endParaRPr lang="en-US" dirty="0"/>
          </a:p>
        </p:txBody>
      </p:sp>
    </p:spTree>
    <p:extLst>
      <p:ext uri="{BB962C8B-B14F-4D97-AF65-F5344CB8AC3E}">
        <p14:creationId xmlns:p14="http://schemas.microsoft.com/office/powerpoint/2010/main" val="3937994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72831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96200" cy="1143000"/>
          </a:xfrm>
        </p:spPr>
        <p:txBody>
          <a:bodyPr/>
          <a:lstStyle/>
          <a:p>
            <a:r>
              <a:rPr lang="en-US" dirty="0"/>
              <a:t>Click to edit Master title style</a:t>
            </a:r>
          </a:p>
        </p:txBody>
      </p:sp>
      <p:sp>
        <p:nvSpPr>
          <p:cNvPr id="3" name="Content Placeholder 2"/>
          <p:cNvSpPr>
            <a:spLocks noGrp="1"/>
          </p:cNvSpPr>
          <p:nvPr>
            <p:ph idx="1"/>
          </p:nvPr>
        </p:nvSpPr>
        <p:spPr>
          <a:xfrm>
            <a:off x="990600" y="1676400"/>
            <a:ext cx="7696200" cy="4449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990600" y="6356350"/>
            <a:ext cx="7010400" cy="365125"/>
          </a:xfrm>
        </p:spPr>
        <p:txBody>
          <a:bodyPr/>
          <a:lstStyle/>
          <a:p>
            <a:r>
              <a:rPr lang="en-US" dirty="0" smtClean="0"/>
              <a:t>Frankfort-Nachmias/Leon-Guerrero, Social Statistics for a Diverse Society, 9e. © SAGE Publications, 2020</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Rectangle 6"/>
          <p:cNvSpPr/>
          <p:nvPr userDrawn="1"/>
        </p:nvSpPr>
        <p:spPr>
          <a:xfrm>
            <a:off x="0" y="0"/>
            <a:ext cx="60960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40290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027238"/>
            <a:ext cx="4040188"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027238"/>
            <a:ext cx="4041775"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53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6356350"/>
            <a:ext cx="75438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r>
              <a:rPr lang="en-US" dirty="0" smtClean="0"/>
              <a:t>Frankfort-Nachmias/Leon-Guerrero, Social Statistics for a Diverse Society, 9e. © SAGE Publications, 2020</a:t>
            </a:r>
            <a:endParaRPr lang="en-US" dirty="0"/>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7" name="Rectangle 6"/>
          <p:cNvSpPr/>
          <p:nvPr userDrawn="1"/>
        </p:nvSpPr>
        <p:spPr>
          <a:xfrm>
            <a:off x="0" y="0"/>
            <a:ext cx="91440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61" r:id="rId9"/>
    <p:sldLayoutId id="2147483656" r:id="rId10"/>
    <p:sldLayoutId id="2147483657" r:id="rId11"/>
  </p:sldLayoutIdLst>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438400"/>
            <a:ext cx="8534400" cy="1219200"/>
          </a:xfrm>
        </p:spPr>
        <p:txBody>
          <a:bodyPr>
            <a:noAutofit/>
          </a:bodyPr>
          <a:lstStyle/>
          <a:p>
            <a:r>
              <a:rPr lang="en-US" sz="3200" noProof="0" dirty="0">
                <a:solidFill>
                  <a:schemeClr val="tx1"/>
                </a:solidFill>
              </a:rPr>
              <a:t/>
            </a:r>
            <a:br>
              <a:rPr lang="en-US" sz="3200" noProof="0" dirty="0">
                <a:solidFill>
                  <a:schemeClr val="tx1"/>
                </a:solidFill>
              </a:rPr>
            </a:br>
            <a:r>
              <a:rPr lang="en-US" sz="3200" noProof="0" dirty="0">
                <a:solidFill>
                  <a:schemeClr val="tx1"/>
                </a:solidFill>
              </a:rPr>
              <a:t>Chapter 2: The Organization and Graphic Presentation of Data</a:t>
            </a:r>
            <a:br>
              <a:rPr lang="en-US" sz="3200" noProof="0" dirty="0">
                <a:solidFill>
                  <a:schemeClr val="tx1"/>
                </a:solidFill>
              </a:rPr>
            </a:br>
            <a:endParaRPr lang="en-US" sz="3200" noProof="0" dirty="0">
              <a:solidFill>
                <a:schemeClr val="tx1"/>
              </a:solidFill>
            </a:endParaRPr>
          </a:p>
        </p:txBody>
      </p:sp>
    </p:spTree>
    <p:extLst>
      <p:ext uri="{BB962C8B-B14F-4D97-AF65-F5344CB8AC3E}">
        <p14:creationId xmlns:p14="http://schemas.microsoft.com/office/powerpoint/2010/main" val="2565008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476672"/>
            <a:ext cx="8229600" cy="1296144"/>
          </a:xfrm>
        </p:spPr>
        <p:txBody>
          <a:bodyPr>
            <a:normAutofit fontScale="90000"/>
          </a:bodyPr>
          <a:lstStyle/>
          <a:p>
            <a:r>
              <a:rPr lang="en-US" noProof="0" dirty="0"/>
              <a:t>The Constructions of Frequency Distributions </a:t>
            </a:r>
            <a:r>
              <a:rPr lang="en-US" sz="2700" noProof="0" dirty="0" smtClean="0"/>
              <a:t>(</a:t>
            </a:r>
            <a:r>
              <a:rPr lang="en-US" sz="2700" noProof="0" dirty="0"/>
              <a:t>1</a:t>
            </a:r>
            <a:r>
              <a:rPr lang="en-US" sz="2700" noProof="0" dirty="0" smtClean="0"/>
              <a:t> </a:t>
            </a:r>
            <a:r>
              <a:rPr lang="en-US" sz="2700" noProof="0" dirty="0"/>
              <a:t>of </a:t>
            </a:r>
            <a:r>
              <a:rPr lang="en-US" sz="2700" noProof="0" dirty="0" smtClean="0"/>
              <a:t>8)</a:t>
            </a:r>
            <a:endParaRPr lang="en-US" sz="27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516241328"/>
              </p:ext>
            </p:extLst>
          </p:nvPr>
        </p:nvGraphicFramePr>
        <p:xfrm>
          <a:off x="1115616" y="2276876"/>
          <a:ext cx="6912767" cy="3516480"/>
        </p:xfrm>
        <a:graphic>
          <a:graphicData uri="http://schemas.openxmlformats.org/drawingml/2006/table">
            <a:tbl>
              <a:tblPr firstRow="1" firstCol="1" bandRow="1">
                <a:tableStyleId>{BDBED569-4797-4DF1-A0F4-6AAB3CD982D8}</a:tableStyleId>
              </a:tblPr>
              <a:tblGrid>
                <a:gridCol w="2303757">
                  <a:extLst>
                    <a:ext uri="{9D8B030D-6E8A-4147-A177-3AD203B41FA5}">
                      <a16:colId xmlns:a16="http://schemas.microsoft.com/office/drawing/2014/main" val="20000"/>
                    </a:ext>
                  </a:extLst>
                </a:gridCol>
                <a:gridCol w="2304505">
                  <a:extLst>
                    <a:ext uri="{9D8B030D-6E8A-4147-A177-3AD203B41FA5}">
                      <a16:colId xmlns:a16="http://schemas.microsoft.com/office/drawing/2014/main" val="20001"/>
                    </a:ext>
                  </a:extLst>
                </a:gridCol>
                <a:gridCol w="2304505">
                  <a:extLst>
                    <a:ext uri="{9D8B030D-6E8A-4147-A177-3AD203B41FA5}">
                      <a16:colId xmlns:a16="http://schemas.microsoft.com/office/drawing/2014/main" val="20002"/>
                    </a:ext>
                  </a:extLst>
                </a:gridCol>
              </a:tblGrid>
              <a:tr h="314216">
                <a:tc>
                  <a:txBody>
                    <a:bodyPr/>
                    <a:lstStyle/>
                    <a:p>
                      <a:pPr>
                        <a:lnSpc>
                          <a:spcPct val="100000"/>
                        </a:lnSpc>
                        <a:spcAft>
                          <a:spcPts val="0"/>
                        </a:spcAft>
                      </a:pPr>
                      <a:r>
                        <a:rPr lang="en-IN" sz="1200" b="1" dirty="0">
                          <a:effectLst/>
                        </a:rPr>
                        <a:t>Region of Birth</a:t>
                      </a:r>
                      <a:endParaRPr lang="en-IN" sz="1200" b="1"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1" dirty="0">
                          <a:effectLst/>
                        </a:rPr>
                        <a:t>Frequency (</a:t>
                      </a:r>
                      <a:r>
                        <a:rPr lang="en-IN" sz="1200" b="1" i="1" dirty="0">
                          <a:effectLst/>
                        </a:rPr>
                        <a:t>f </a:t>
                      </a:r>
                      <a:r>
                        <a:rPr lang="en-IN" sz="1200" b="1" dirty="0">
                          <a:effectLst/>
                        </a:rPr>
                        <a:t>)</a:t>
                      </a:r>
                      <a:endParaRPr lang="en-IN" sz="1200" b="1"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1" dirty="0">
                          <a:effectLst/>
                        </a:rPr>
                        <a:t>Percentage (%)</a:t>
                      </a:r>
                      <a:endParaRPr lang="en-IN" sz="1200" b="1"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0"/>
                  </a:ext>
                </a:extLst>
              </a:tr>
              <a:tr h="314216">
                <a:tc>
                  <a:txBody>
                    <a:bodyPr/>
                    <a:lstStyle/>
                    <a:p>
                      <a:pPr>
                        <a:lnSpc>
                          <a:spcPct val="100000"/>
                        </a:lnSpc>
                        <a:spcAft>
                          <a:spcPts val="0"/>
                        </a:spcAft>
                      </a:pPr>
                      <a:r>
                        <a:rPr lang="en-IN" sz="1200" b="0">
                          <a:effectLst/>
                        </a:rPr>
                        <a:t>South and East Asia</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11,731,584</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27</a:t>
                      </a:r>
                      <a:endParaRPr lang="en-IN" sz="1200" b="0">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314216">
                <a:tc>
                  <a:txBody>
                    <a:bodyPr/>
                    <a:lstStyle/>
                    <a:p>
                      <a:pPr>
                        <a:lnSpc>
                          <a:spcPct val="100000"/>
                        </a:lnSpc>
                        <a:spcAft>
                          <a:spcPts val="0"/>
                        </a:spcAft>
                      </a:pPr>
                      <a:r>
                        <a:rPr lang="en-IN" sz="1200" b="0">
                          <a:effectLst/>
                        </a:rPr>
                        <a:t>Mexico</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11,568,060</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27</a:t>
                      </a:r>
                      <a:endParaRPr lang="en-IN" sz="1200" b="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314216">
                <a:tc>
                  <a:txBody>
                    <a:bodyPr/>
                    <a:lstStyle/>
                    <a:p>
                      <a:pPr>
                        <a:lnSpc>
                          <a:spcPct val="100000"/>
                        </a:lnSpc>
                        <a:spcAft>
                          <a:spcPts val="0"/>
                        </a:spcAft>
                      </a:pPr>
                      <a:r>
                        <a:rPr lang="en-IN" sz="1200" b="0">
                          <a:effectLst/>
                        </a:rPr>
                        <a:t>Europe/Canada</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5,785,135</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13</a:t>
                      </a:r>
                      <a:endParaRPr lang="en-IN" sz="1200" b="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r h="314216">
                <a:tc>
                  <a:txBody>
                    <a:bodyPr/>
                    <a:lstStyle/>
                    <a:p>
                      <a:pPr>
                        <a:lnSpc>
                          <a:spcPct val="100000"/>
                        </a:lnSpc>
                        <a:spcAft>
                          <a:spcPts val="0"/>
                        </a:spcAft>
                      </a:pPr>
                      <a:r>
                        <a:rPr lang="en-IN" sz="1200" b="0">
                          <a:effectLst/>
                        </a:rPr>
                        <a:t>Caribbean</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4,300,022</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10</a:t>
                      </a:r>
                      <a:endParaRPr lang="en-IN" sz="1200" b="0">
                        <a:effectLst/>
                        <a:latin typeface="Calibri"/>
                        <a:ea typeface="Calibri"/>
                        <a:cs typeface="Times New Roman"/>
                      </a:endParaRPr>
                    </a:p>
                  </a:txBody>
                  <a:tcPr marL="68400" marR="68400" marT="68400" marB="68400"/>
                </a:tc>
                <a:extLst>
                  <a:ext uri="{0D108BD9-81ED-4DB2-BD59-A6C34878D82A}">
                    <a16:rowId xmlns:a16="http://schemas.microsoft.com/office/drawing/2014/main" val="10004"/>
                  </a:ext>
                </a:extLst>
              </a:tr>
              <a:tr h="314216">
                <a:tc>
                  <a:txBody>
                    <a:bodyPr/>
                    <a:lstStyle/>
                    <a:p>
                      <a:pPr>
                        <a:lnSpc>
                          <a:spcPct val="100000"/>
                        </a:lnSpc>
                        <a:spcAft>
                          <a:spcPts val="0"/>
                        </a:spcAft>
                      </a:pPr>
                      <a:r>
                        <a:rPr lang="en-IN" sz="1200" b="0">
                          <a:effectLst/>
                        </a:rPr>
                        <a:t>Central America</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3,463,389</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smtClean="0">
                          <a:effectLst/>
                        </a:rPr>
                        <a:t>  8</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5"/>
                  </a:ext>
                </a:extLst>
              </a:tr>
              <a:tr h="314216">
                <a:tc>
                  <a:txBody>
                    <a:bodyPr/>
                    <a:lstStyle/>
                    <a:p>
                      <a:pPr>
                        <a:lnSpc>
                          <a:spcPct val="100000"/>
                        </a:lnSpc>
                        <a:spcAft>
                          <a:spcPts val="0"/>
                        </a:spcAft>
                      </a:pPr>
                      <a:r>
                        <a:rPr lang="en-IN" sz="1200" b="0">
                          <a:effectLst/>
                        </a:rPr>
                        <a:t>South America</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2,927,145</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smtClean="0">
                          <a:effectLst/>
                        </a:rPr>
                        <a:t>  7</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6"/>
                  </a:ext>
                </a:extLst>
              </a:tr>
              <a:tr h="314216">
                <a:tc>
                  <a:txBody>
                    <a:bodyPr/>
                    <a:lstStyle/>
                    <a:p>
                      <a:pPr>
                        <a:lnSpc>
                          <a:spcPct val="100000"/>
                        </a:lnSpc>
                        <a:spcAft>
                          <a:spcPts val="0"/>
                        </a:spcAft>
                      </a:pPr>
                      <a:r>
                        <a:rPr lang="en-IN" sz="1200" b="0" dirty="0">
                          <a:effectLst/>
                        </a:rPr>
                        <a:t>Middle East</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1,875,264</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smtClean="0">
                          <a:effectLst/>
                        </a:rPr>
                        <a:t>  4</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7"/>
                  </a:ext>
                </a:extLst>
              </a:tr>
              <a:tr h="314216">
                <a:tc>
                  <a:txBody>
                    <a:bodyPr/>
                    <a:lstStyle/>
                    <a:p>
                      <a:pPr>
                        <a:lnSpc>
                          <a:spcPct val="100000"/>
                        </a:lnSpc>
                        <a:spcAft>
                          <a:spcPts val="0"/>
                        </a:spcAft>
                      </a:pPr>
                      <a:r>
                        <a:rPr lang="en-IN" sz="1200" b="0">
                          <a:effectLst/>
                        </a:rPr>
                        <a:t>Sub-Saharan Africa</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1,769,778</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smtClean="0">
                          <a:effectLst/>
                        </a:rPr>
                        <a:t>  4</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8"/>
                  </a:ext>
                </a:extLst>
              </a:tr>
              <a:tr h="314216">
                <a:tc>
                  <a:txBody>
                    <a:bodyPr/>
                    <a:lstStyle/>
                    <a:p>
                      <a:pPr>
                        <a:lnSpc>
                          <a:spcPct val="100000"/>
                        </a:lnSpc>
                        <a:spcAft>
                          <a:spcPts val="0"/>
                        </a:spcAft>
                      </a:pPr>
                      <a:r>
                        <a:rPr lang="en-IN" sz="1200" b="0">
                          <a:effectLst/>
                        </a:rPr>
                        <a:t>All other</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smtClean="0">
                          <a:effectLst/>
                        </a:rPr>
                        <a:t>   261,277</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smtClean="0">
                          <a:effectLst/>
                        </a:rPr>
                        <a:t>  1</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9"/>
                  </a:ext>
                </a:extLst>
              </a:tr>
              <a:tr h="314216">
                <a:tc>
                  <a:txBody>
                    <a:bodyPr/>
                    <a:lstStyle/>
                    <a:p>
                      <a:pPr>
                        <a:lnSpc>
                          <a:spcPct val="100000"/>
                        </a:lnSpc>
                        <a:spcAft>
                          <a:spcPts val="0"/>
                        </a:spcAft>
                      </a:pPr>
                      <a:r>
                        <a:rPr lang="en-IN" sz="1200" b="0">
                          <a:effectLst/>
                        </a:rPr>
                        <a:t>Total</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43,681,654</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100* (rounded)</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10"/>
                  </a:ext>
                </a:extLst>
              </a:tr>
            </a:tbl>
          </a:graphicData>
        </a:graphic>
      </p:graphicFrame>
      <p:sp>
        <p:nvSpPr>
          <p:cNvPr id="8" name="Rectangle 7"/>
          <p:cNvSpPr/>
          <p:nvPr/>
        </p:nvSpPr>
        <p:spPr>
          <a:xfrm>
            <a:off x="1043608" y="5805264"/>
            <a:ext cx="6984776" cy="553998"/>
          </a:xfrm>
          <a:prstGeom prst="rect">
            <a:avLst/>
          </a:prstGeom>
        </p:spPr>
        <p:txBody>
          <a:bodyPr wrap="square">
            <a:spAutoFit/>
          </a:bodyPr>
          <a:lstStyle/>
          <a:p>
            <a:r>
              <a:rPr lang="en-IN" sz="1000" i="1" dirty="0"/>
              <a:t>Source: </a:t>
            </a:r>
            <a:r>
              <a:rPr lang="en-IN" sz="1000" dirty="0"/>
              <a:t>“2016, Foreign-Born Population in the United States Statistical Portrait”, Pew Research </a:t>
            </a:r>
            <a:r>
              <a:rPr lang="en-IN" sz="1000" dirty="0" err="1"/>
              <a:t>Center</a:t>
            </a:r>
            <a:r>
              <a:rPr lang="en-IN" sz="1000" dirty="0"/>
              <a:t>,</a:t>
            </a:r>
          </a:p>
          <a:p>
            <a:r>
              <a:rPr lang="en-IN" sz="1000" dirty="0"/>
              <a:t>Washington, DC (SEPTEMBER 14, 2018), https://www.pewhispanic.org/2018/09/14/2016-statisticalinformation-</a:t>
            </a:r>
          </a:p>
          <a:p>
            <a:r>
              <a:rPr lang="en-IN" sz="1000" dirty="0"/>
              <a:t>on-foreign-born-in-united-states/.</a:t>
            </a:r>
          </a:p>
        </p:txBody>
      </p:sp>
      <p:sp>
        <p:nvSpPr>
          <p:cNvPr id="9" name="Rectangle 8"/>
          <p:cNvSpPr/>
          <p:nvPr/>
        </p:nvSpPr>
        <p:spPr>
          <a:xfrm>
            <a:off x="1064296" y="1700808"/>
            <a:ext cx="6964087" cy="584775"/>
          </a:xfrm>
          <a:prstGeom prst="rect">
            <a:avLst/>
          </a:prstGeom>
        </p:spPr>
        <p:txBody>
          <a:bodyPr wrap="square">
            <a:spAutoFit/>
          </a:bodyPr>
          <a:lstStyle/>
          <a:p>
            <a:r>
              <a:rPr lang="en-IN" sz="1600" dirty="0"/>
              <a:t>Table 2.2 Frequency Distribution for Categories of Region of Birth for</a:t>
            </a:r>
          </a:p>
          <a:p>
            <a:r>
              <a:rPr lang="en-IN" sz="1600" dirty="0"/>
              <a:t>Foreign-Born Population, 2016</a:t>
            </a:r>
          </a:p>
        </p:txBody>
      </p:sp>
    </p:spTree>
    <p:extLst>
      <p:ext uri="{BB962C8B-B14F-4D97-AF65-F5344CB8AC3E}">
        <p14:creationId xmlns:p14="http://schemas.microsoft.com/office/powerpoint/2010/main" val="3604066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64705"/>
            <a:ext cx="8229600" cy="1224135"/>
          </a:xfrm>
        </p:spPr>
        <p:txBody>
          <a:bodyPr>
            <a:normAutofit fontScale="90000"/>
          </a:bodyPr>
          <a:lstStyle/>
          <a:p>
            <a:r>
              <a:rPr lang="en-US" noProof="0" dirty="0"/>
              <a:t>The Constructions of Frequency Distributions </a:t>
            </a:r>
            <a:r>
              <a:rPr lang="en-US" sz="2700" noProof="0" dirty="0" smtClean="0"/>
              <a:t>(2 of 8)</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2132855"/>
            <a:ext cx="8173844" cy="4039345"/>
          </a:xfrm>
        </p:spPr>
        <p:txBody>
          <a:bodyPr>
            <a:normAutofit/>
          </a:bodyPr>
          <a:lstStyle/>
          <a:p>
            <a:r>
              <a:rPr lang="en-US" noProof="0" dirty="0" smtClean="0"/>
              <a:t>How to construct</a:t>
            </a:r>
            <a:r>
              <a:rPr lang="en-US" noProof="0" dirty="0"/>
              <a:t> </a:t>
            </a:r>
            <a:r>
              <a:rPr lang="en-US" noProof="0" dirty="0" smtClean="0"/>
              <a:t>frequency distribution.</a:t>
            </a:r>
          </a:p>
          <a:p>
            <a:r>
              <a:rPr lang="en-US" noProof="0" dirty="0" smtClean="0"/>
              <a:t>Frequency distribution for nominal and ordinal variables.</a:t>
            </a:r>
          </a:p>
          <a:p>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2744463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64704"/>
            <a:ext cx="8229600" cy="1224135"/>
          </a:xfrm>
        </p:spPr>
        <p:txBody>
          <a:bodyPr>
            <a:normAutofit fontScale="90000"/>
          </a:bodyPr>
          <a:lstStyle/>
          <a:p>
            <a:r>
              <a:rPr lang="en-US" noProof="0" dirty="0"/>
              <a:t>The Constructions of Frequency Distributions </a:t>
            </a:r>
            <a:r>
              <a:rPr lang="en-US" sz="2700" noProof="0" dirty="0" smtClean="0"/>
              <a:t>(</a:t>
            </a:r>
            <a:r>
              <a:rPr lang="en-US" sz="2700" noProof="0" dirty="0"/>
              <a:t>3</a:t>
            </a:r>
            <a:r>
              <a:rPr lang="en-US" sz="2700" noProof="0" dirty="0" smtClean="0"/>
              <a:t> </a:t>
            </a:r>
            <a:r>
              <a:rPr lang="en-US" sz="2700" noProof="0" dirty="0"/>
              <a:t>of </a:t>
            </a:r>
            <a:r>
              <a:rPr lang="en-US" sz="2700" noProof="0" dirty="0" smtClean="0"/>
              <a:t>8)</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2132855"/>
            <a:ext cx="8173844" cy="4039345"/>
          </a:xfrm>
        </p:spPr>
        <p:txBody>
          <a:bodyPr>
            <a:normAutofit/>
          </a:bodyPr>
          <a:lstStyle/>
          <a:p>
            <a:pPr marL="0" indent="0">
              <a:buNone/>
            </a:pPr>
            <a:r>
              <a:rPr lang="en-US" noProof="0" dirty="0" smtClean="0"/>
              <a:t>Frequency Distributions for Nominal Variables</a:t>
            </a:r>
            <a:endParaRPr lang="en-US" sz="3500" noProof="0" dirty="0" smtClean="0"/>
          </a:p>
          <a:p>
            <a:r>
              <a:rPr lang="en-US" noProof="0" dirty="0" smtClean="0"/>
              <a:t>Adding percentage distributions.</a:t>
            </a:r>
          </a:p>
          <a:p>
            <a:endParaRPr lang="en-US" noProof="0" dirty="0" smtClean="0"/>
          </a:p>
          <a:p>
            <a:endParaRPr lang="en-US" sz="35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3054833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692696"/>
            <a:ext cx="8229600" cy="1368151"/>
          </a:xfrm>
        </p:spPr>
        <p:txBody>
          <a:bodyPr>
            <a:normAutofit fontScale="90000"/>
          </a:bodyPr>
          <a:lstStyle/>
          <a:p>
            <a:r>
              <a:rPr lang="en-US" noProof="0" dirty="0"/>
              <a:t>The Constructions of Frequency Distributions </a:t>
            </a:r>
            <a:r>
              <a:rPr lang="en-US" sz="2700" noProof="0" dirty="0" smtClean="0"/>
              <a:t>(</a:t>
            </a:r>
            <a:r>
              <a:rPr lang="en-US" sz="2700" noProof="0" dirty="0"/>
              <a:t>4 of </a:t>
            </a:r>
            <a:r>
              <a:rPr lang="en-US" sz="2700" noProof="0" dirty="0" smtClean="0"/>
              <a:t>8)</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916832"/>
            <a:ext cx="8173844" cy="3895328"/>
          </a:xfrm>
        </p:spPr>
        <p:txBody>
          <a:bodyPr>
            <a:normAutofit/>
          </a:bodyPr>
          <a:lstStyle/>
          <a:p>
            <a:pPr marL="0" indent="0">
              <a:buNone/>
            </a:pPr>
            <a:r>
              <a:rPr lang="en-US" noProof="0" dirty="0" smtClean="0"/>
              <a:t>Frequency Distributions for Nominal Variables</a:t>
            </a:r>
          </a:p>
          <a:p>
            <a:pPr>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936419991"/>
              </p:ext>
            </p:extLst>
          </p:nvPr>
        </p:nvGraphicFramePr>
        <p:xfrm>
          <a:off x="323528" y="3674205"/>
          <a:ext cx="8568952" cy="1278720"/>
        </p:xfrm>
        <a:graphic>
          <a:graphicData uri="http://schemas.openxmlformats.org/drawingml/2006/table">
            <a:tbl>
              <a:tblPr firstRow="1" firstCol="1" bandRow="1">
                <a:tableStyleId>{BDBED569-4797-4DF1-A0F4-6AAB3CD982D8}</a:tableStyleId>
              </a:tblPr>
              <a:tblGrid>
                <a:gridCol w="2141775">
                  <a:extLst>
                    <a:ext uri="{9D8B030D-6E8A-4147-A177-3AD203B41FA5}">
                      <a16:colId xmlns:a16="http://schemas.microsoft.com/office/drawing/2014/main" val="20000"/>
                    </a:ext>
                  </a:extLst>
                </a:gridCol>
                <a:gridCol w="2141775">
                  <a:extLst>
                    <a:ext uri="{9D8B030D-6E8A-4147-A177-3AD203B41FA5}">
                      <a16:colId xmlns:a16="http://schemas.microsoft.com/office/drawing/2014/main" val="20001"/>
                    </a:ext>
                  </a:extLst>
                </a:gridCol>
                <a:gridCol w="2142701">
                  <a:extLst>
                    <a:ext uri="{9D8B030D-6E8A-4147-A177-3AD203B41FA5}">
                      <a16:colId xmlns:a16="http://schemas.microsoft.com/office/drawing/2014/main" val="20002"/>
                    </a:ext>
                  </a:extLst>
                </a:gridCol>
                <a:gridCol w="2142701">
                  <a:extLst>
                    <a:ext uri="{9D8B030D-6E8A-4147-A177-3AD203B41FA5}">
                      <a16:colId xmlns:a16="http://schemas.microsoft.com/office/drawing/2014/main" val="20003"/>
                    </a:ext>
                  </a:extLst>
                </a:gridCol>
              </a:tblGrid>
              <a:tr h="0">
                <a:tc>
                  <a:txBody>
                    <a:bodyPr/>
                    <a:lstStyle/>
                    <a:p>
                      <a:pPr>
                        <a:lnSpc>
                          <a:spcPct val="100000"/>
                        </a:lnSpc>
                        <a:spcAft>
                          <a:spcPts val="0"/>
                        </a:spcAft>
                      </a:pPr>
                      <a:r>
                        <a:rPr lang="en-IN" sz="1200">
                          <a:effectLst/>
                        </a:rPr>
                        <a:t>Gender</a:t>
                      </a:r>
                      <a:endParaRPr lang="en-IN" sz="1200">
                        <a:effectLst/>
                        <a:latin typeface="Calibri"/>
                        <a:ea typeface="Calibri"/>
                        <a:cs typeface="Times New Roman"/>
                      </a:endParaRPr>
                    </a:p>
                  </a:txBody>
                  <a:tcPr marL="68400" marR="68400" marT="68400" marB="68400"/>
                </a:tc>
                <a:tc>
                  <a:txBody>
                    <a:bodyPr/>
                    <a:lstStyle/>
                    <a:p>
                      <a:pPr>
                        <a:lnSpc>
                          <a:spcPct val="100000"/>
                        </a:lnSpc>
                        <a:spcAft>
                          <a:spcPts val="0"/>
                        </a:spcAft>
                      </a:pPr>
                      <a:r>
                        <a:rPr lang="en-IN" sz="1200">
                          <a:effectLst/>
                        </a:rPr>
                        <a:t>Tallies</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Frequency (f )</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Percentage (%)</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0"/>
                  </a:ext>
                </a:extLst>
              </a:tr>
              <a:tr h="0">
                <a:tc>
                  <a:txBody>
                    <a:bodyPr/>
                    <a:lstStyle/>
                    <a:p>
                      <a:pPr>
                        <a:lnSpc>
                          <a:spcPct val="100000"/>
                        </a:lnSpc>
                        <a:spcAft>
                          <a:spcPts val="0"/>
                        </a:spcAft>
                      </a:pPr>
                      <a:r>
                        <a:rPr lang="en-IN" sz="1200" b="0" dirty="0">
                          <a:effectLst/>
                        </a:rPr>
                        <a:t>Male</a:t>
                      </a:r>
                      <a:endParaRPr lang="en-IN" sz="1200" b="0" dirty="0">
                        <a:effectLst/>
                        <a:latin typeface="Calibri"/>
                        <a:ea typeface="Calibri"/>
                        <a:cs typeface="Times New Roman"/>
                      </a:endParaRPr>
                    </a:p>
                  </a:txBody>
                  <a:tcPr marL="68400" marR="68400" marT="68400" marB="68400"/>
                </a:tc>
                <a:tc>
                  <a:txBody>
                    <a:bodyPr/>
                    <a:lstStyle/>
                    <a:p>
                      <a:pPr>
                        <a:lnSpc>
                          <a:spcPct val="100000"/>
                        </a:lnSpc>
                        <a:spcAft>
                          <a:spcPts val="0"/>
                        </a:spcAft>
                      </a:pPr>
                      <a:r>
                        <a:rPr lang="en-IN" sz="1200">
                          <a:effectLst/>
                        </a:rPr>
                        <a:t> </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15</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smtClean="0">
                          <a:effectLst/>
                        </a:rPr>
                        <a:t>  37.5</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0">
                <a:tc>
                  <a:txBody>
                    <a:bodyPr/>
                    <a:lstStyle/>
                    <a:p>
                      <a:pPr>
                        <a:lnSpc>
                          <a:spcPct val="100000"/>
                        </a:lnSpc>
                        <a:spcAft>
                          <a:spcPts val="0"/>
                        </a:spcAft>
                      </a:pPr>
                      <a:r>
                        <a:rPr lang="en-IN" sz="1200" b="0" dirty="0">
                          <a:effectLst/>
                        </a:rPr>
                        <a:t>Female</a:t>
                      </a:r>
                      <a:endParaRPr lang="en-IN" sz="1200" b="0" dirty="0">
                        <a:effectLst/>
                        <a:latin typeface="Calibri"/>
                        <a:ea typeface="Calibri"/>
                        <a:cs typeface="Times New Roman"/>
                      </a:endParaRPr>
                    </a:p>
                  </a:txBody>
                  <a:tcPr marL="68400" marR="68400" marT="68400" marB="68400"/>
                </a:tc>
                <a:tc>
                  <a:txBody>
                    <a:bodyPr/>
                    <a:lstStyle/>
                    <a:p>
                      <a:pPr>
                        <a:lnSpc>
                          <a:spcPct val="100000"/>
                        </a:lnSpc>
                        <a:spcAft>
                          <a:spcPts val="0"/>
                        </a:spcAft>
                      </a:pPr>
                      <a:r>
                        <a:rPr lang="en-IN" sz="1200" dirty="0">
                          <a:effectLst/>
                        </a:rPr>
                        <a:t> </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25</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smtClean="0">
                          <a:effectLst/>
                        </a:rPr>
                        <a:t>  62.5</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0">
                <a:tc>
                  <a:txBody>
                    <a:bodyPr/>
                    <a:lstStyle/>
                    <a:p>
                      <a:pPr>
                        <a:lnSpc>
                          <a:spcPct val="100000"/>
                        </a:lnSpc>
                        <a:spcAft>
                          <a:spcPts val="0"/>
                        </a:spcAft>
                      </a:pPr>
                      <a:r>
                        <a:rPr lang="en-IN" sz="1200" b="0" dirty="0">
                          <a:effectLst/>
                        </a:rPr>
                        <a:t>Total (N)</a:t>
                      </a:r>
                      <a:endParaRPr lang="en-IN" sz="1200" b="0" dirty="0">
                        <a:effectLst/>
                        <a:latin typeface="Calibri"/>
                        <a:ea typeface="Calibri"/>
                        <a:cs typeface="Times New Roman"/>
                      </a:endParaRPr>
                    </a:p>
                  </a:txBody>
                  <a:tcPr marL="68400" marR="68400" marT="68400" marB="68400"/>
                </a:tc>
                <a:tc>
                  <a:txBody>
                    <a:bodyPr/>
                    <a:lstStyle/>
                    <a:p>
                      <a:pPr>
                        <a:lnSpc>
                          <a:spcPct val="100000"/>
                        </a:lnSpc>
                        <a:spcAft>
                          <a:spcPts val="0"/>
                        </a:spcAft>
                      </a:pPr>
                      <a:r>
                        <a:rPr lang="en-IN" sz="1200" dirty="0">
                          <a:effectLst/>
                        </a:rPr>
                        <a:t> </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40</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100.0</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bl>
          </a:graphicData>
        </a:graphic>
      </p:graphicFrame>
      <p:sp>
        <p:nvSpPr>
          <p:cNvPr id="7" name="Rectangle 6"/>
          <p:cNvSpPr/>
          <p:nvPr/>
        </p:nvSpPr>
        <p:spPr>
          <a:xfrm>
            <a:off x="266329" y="3243440"/>
            <a:ext cx="8496944" cy="338554"/>
          </a:xfrm>
          <a:prstGeom prst="rect">
            <a:avLst/>
          </a:prstGeom>
        </p:spPr>
        <p:txBody>
          <a:bodyPr wrap="square">
            <a:spAutoFit/>
          </a:bodyPr>
          <a:lstStyle/>
          <a:p>
            <a:r>
              <a:rPr lang="en-IN" sz="1600" dirty="0"/>
              <a:t>Table 2.4 Frequency Distribution of the Variable </a:t>
            </a:r>
            <a:r>
              <a:rPr lang="en-IN" sz="1600" i="1" dirty="0"/>
              <a:t>Gender: </a:t>
            </a:r>
            <a:r>
              <a:rPr lang="en-IN" sz="1600" dirty="0"/>
              <a:t>GSS Subsample</a:t>
            </a:r>
          </a:p>
        </p:txBody>
      </p:sp>
      <p:grpSp>
        <p:nvGrpSpPr>
          <p:cNvPr id="62" name="Group 61"/>
          <p:cNvGrpSpPr/>
          <p:nvPr/>
        </p:nvGrpSpPr>
        <p:grpSpPr>
          <a:xfrm>
            <a:off x="2771800" y="4077072"/>
            <a:ext cx="1630923" cy="457403"/>
            <a:chOff x="2771800" y="4077072"/>
            <a:chExt cx="1630923" cy="457403"/>
          </a:xfrm>
        </p:grpSpPr>
        <p:cxnSp>
          <p:nvCxnSpPr>
            <p:cNvPr id="13" name="Straight Connector 12"/>
            <p:cNvCxnSpPr/>
            <p:nvPr/>
          </p:nvCxnSpPr>
          <p:spPr>
            <a:xfrm>
              <a:off x="2771800" y="4077072"/>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2843808" y="4077072"/>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2915816" y="4077072"/>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2987824" y="4077072"/>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flipV="1">
              <a:off x="2771800" y="4077072"/>
              <a:ext cx="216024" cy="144016"/>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a:off x="3126439" y="4079290"/>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a:off x="3198447" y="4079290"/>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a:off x="3270455" y="4079290"/>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a:off x="3342463" y="4079290"/>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flipV="1">
              <a:off x="3126439" y="4079290"/>
              <a:ext cx="216024" cy="144016"/>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a:off x="3481078" y="4077072"/>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a:off x="3553086" y="4077072"/>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a:off x="3625094" y="4077072"/>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p:cNvCxnSpPr/>
            <p:nvPr/>
          </p:nvCxnSpPr>
          <p:spPr>
            <a:xfrm>
              <a:off x="3697102" y="4077072"/>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flipV="1">
              <a:off x="3481078" y="4077072"/>
              <a:ext cx="216024" cy="144016"/>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a:off x="2771800"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a:off x="2843808"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35" name="Straight Connector 34"/>
            <p:cNvCxnSpPr/>
            <p:nvPr/>
          </p:nvCxnSpPr>
          <p:spPr>
            <a:xfrm>
              <a:off x="2915816"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5"/>
            <p:cNvCxnSpPr/>
            <p:nvPr/>
          </p:nvCxnSpPr>
          <p:spPr>
            <a:xfrm>
              <a:off x="2987824"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flipV="1">
              <a:off x="2771800" y="4388241"/>
              <a:ext cx="216024" cy="144016"/>
            </a:xfrm>
            <a:prstGeom prst="line">
              <a:avLst/>
            </a:prstGeom>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a:off x="3126439" y="4390459"/>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a:off x="3198447" y="4390459"/>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1" name="Straight Connector 40"/>
            <p:cNvCxnSpPr/>
            <p:nvPr/>
          </p:nvCxnSpPr>
          <p:spPr>
            <a:xfrm>
              <a:off x="3270455" y="4390459"/>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2" name="Straight Connector 41"/>
            <p:cNvCxnSpPr/>
            <p:nvPr/>
          </p:nvCxnSpPr>
          <p:spPr>
            <a:xfrm>
              <a:off x="3342463" y="4390459"/>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flipV="1">
              <a:off x="3126439" y="4390459"/>
              <a:ext cx="216024" cy="144016"/>
            </a:xfrm>
            <a:prstGeom prst="line">
              <a:avLst/>
            </a:prstGeom>
          </p:spPr>
          <p:style>
            <a:lnRef idx="1">
              <a:schemeClr val="dk1"/>
            </a:lnRef>
            <a:fillRef idx="0">
              <a:schemeClr val="dk1"/>
            </a:fillRef>
            <a:effectRef idx="0">
              <a:schemeClr val="dk1"/>
            </a:effectRef>
            <a:fontRef idx="minor">
              <a:schemeClr val="tx1"/>
            </a:fontRef>
          </p:style>
        </p:cxnSp>
        <p:cxnSp>
          <p:nvCxnSpPr>
            <p:cNvPr id="45" name="Straight Connector 44"/>
            <p:cNvCxnSpPr/>
            <p:nvPr/>
          </p:nvCxnSpPr>
          <p:spPr>
            <a:xfrm>
              <a:off x="3481078"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6" name="Straight Connector 45"/>
            <p:cNvCxnSpPr/>
            <p:nvPr/>
          </p:nvCxnSpPr>
          <p:spPr>
            <a:xfrm>
              <a:off x="3553086"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a:off x="3625094"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8" name="Straight Connector 47"/>
            <p:cNvCxnSpPr/>
            <p:nvPr/>
          </p:nvCxnSpPr>
          <p:spPr>
            <a:xfrm>
              <a:off x="3697102"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9" name="Straight Connector 48"/>
            <p:cNvCxnSpPr/>
            <p:nvPr/>
          </p:nvCxnSpPr>
          <p:spPr>
            <a:xfrm flipV="1">
              <a:off x="3481078" y="4388241"/>
              <a:ext cx="216024" cy="144016"/>
            </a:xfrm>
            <a:prstGeom prst="line">
              <a:avLst/>
            </a:prstGeom>
          </p:spPr>
          <p:style>
            <a:lnRef idx="1">
              <a:schemeClr val="dk1"/>
            </a:lnRef>
            <a:fillRef idx="0">
              <a:schemeClr val="dk1"/>
            </a:fillRef>
            <a:effectRef idx="0">
              <a:schemeClr val="dk1"/>
            </a:effectRef>
            <a:fontRef idx="minor">
              <a:schemeClr val="tx1"/>
            </a:fontRef>
          </p:style>
        </p:cxnSp>
        <p:cxnSp>
          <p:nvCxnSpPr>
            <p:cNvPr id="51" name="Straight Connector 50"/>
            <p:cNvCxnSpPr/>
            <p:nvPr/>
          </p:nvCxnSpPr>
          <p:spPr>
            <a:xfrm>
              <a:off x="3832060"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a:off x="3904068"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a:off x="3976076"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54" name="Straight Connector 53"/>
            <p:cNvCxnSpPr/>
            <p:nvPr/>
          </p:nvCxnSpPr>
          <p:spPr>
            <a:xfrm>
              <a:off x="4048084"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55" name="Straight Connector 54"/>
            <p:cNvCxnSpPr/>
            <p:nvPr/>
          </p:nvCxnSpPr>
          <p:spPr>
            <a:xfrm flipV="1">
              <a:off x="3832060" y="4388241"/>
              <a:ext cx="216024" cy="144016"/>
            </a:xfrm>
            <a:prstGeom prst="line">
              <a:avLst/>
            </a:prstGeom>
          </p:spPr>
          <p:style>
            <a:lnRef idx="1">
              <a:schemeClr val="dk1"/>
            </a:lnRef>
            <a:fillRef idx="0">
              <a:schemeClr val="dk1"/>
            </a:fillRef>
            <a:effectRef idx="0">
              <a:schemeClr val="dk1"/>
            </a:effectRef>
            <a:fontRef idx="minor">
              <a:schemeClr val="tx1"/>
            </a:fontRef>
          </p:style>
        </p:cxnSp>
        <p:cxnSp>
          <p:nvCxnSpPr>
            <p:cNvPr id="57" name="Straight Connector 56"/>
            <p:cNvCxnSpPr/>
            <p:nvPr/>
          </p:nvCxnSpPr>
          <p:spPr>
            <a:xfrm>
              <a:off x="4186699"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58" name="Straight Connector 57"/>
            <p:cNvCxnSpPr/>
            <p:nvPr/>
          </p:nvCxnSpPr>
          <p:spPr>
            <a:xfrm>
              <a:off x="4258707"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59" name="Straight Connector 58"/>
            <p:cNvCxnSpPr/>
            <p:nvPr/>
          </p:nvCxnSpPr>
          <p:spPr>
            <a:xfrm>
              <a:off x="4330715"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60" name="Straight Connector 59"/>
            <p:cNvCxnSpPr/>
            <p:nvPr/>
          </p:nvCxnSpPr>
          <p:spPr>
            <a:xfrm>
              <a:off x="4402723" y="4388241"/>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61" name="Straight Connector 60"/>
            <p:cNvCxnSpPr/>
            <p:nvPr/>
          </p:nvCxnSpPr>
          <p:spPr>
            <a:xfrm flipV="1">
              <a:off x="4186699" y="4388241"/>
              <a:ext cx="216024" cy="144016"/>
            </a:xfrm>
            <a:prstGeom prst="line">
              <a:avLst/>
            </a:prstGeom>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1978367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692696"/>
            <a:ext cx="8229600" cy="1296143"/>
          </a:xfrm>
        </p:spPr>
        <p:txBody>
          <a:bodyPr>
            <a:normAutofit fontScale="90000"/>
          </a:bodyPr>
          <a:lstStyle/>
          <a:p>
            <a:r>
              <a:rPr lang="en-US" noProof="0" dirty="0"/>
              <a:t>The Constructions of Frequency </a:t>
            </a:r>
            <a:r>
              <a:rPr lang="en-US" noProof="0" dirty="0" smtClean="0"/>
              <a:t>Distributions </a:t>
            </a:r>
            <a:r>
              <a:rPr lang="en-US" sz="2700" noProof="0" dirty="0" smtClean="0"/>
              <a:t>(5 </a:t>
            </a:r>
            <a:r>
              <a:rPr lang="en-US" sz="2700" noProof="0" dirty="0"/>
              <a:t>of </a:t>
            </a:r>
            <a:r>
              <a:rPr lang="en-US" sz="2700" noProof="0" dirty="0" smtClean="0"/>
              <a:t>8)</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2132856"/>
            <a:ext cx="8173844" cy="4039344"/>
          </a:xfrm>
        </p:spPr>
        <p:txBody>
          <a:bodyPr>
            <a:normAutofit/>
          </a:bodyPr>
          <a:lstStyle/>
          <a:p>
            <a:pPr marL="0" indent="0">
              <a:buNone/>
            </a:pPr>
            <a:r>
              <a:rPr lang="en-US" noProof="0" dirty="0" smtClean="0"/>
              <a:t>Frequency </a:t>
            </a:r>
            <a:r>
              <a:rPr lang="en-US" noProof="0" dirty="0"/>
              <a:t>Distributions for Ordinal </a:t>
            </a:r>
            <a:r>
              <a:rPr lang="en-US" noProof="0" dirty="0" smtClean="0"/>
              <a:t>Variables</a:t>
            </a:r>
          </a:p>
          <a:p>
            <a:r>
              <a:rPr lang="en-US" noProof="0" dirty="0" smtClean="0"/>
              <a:t>Construction of </a:t>
            </a:r>
            <a:r>
              <a:rPr lang="en-US" noProof="0" dirty="0"/>
              <a:t>frequency distribution</a:t>
            </a:r>
            <a:r>
              <a:rPr lang="en-US" noProof="0" dirty="0" smtClean="0"/>
              <a:t>.</a:t>
            </a:r>
          </a:p>
          <a:p>
            <a:r>
              <a:rPr lang="en-US" noProof="0" dirty="0" smtClean="0"/>
              <a:t>Difference between nominal and ordinal variables.</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575536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64704"/>
            <a:ext cx="8229600" cy="1296143"/>
          </a:xfrm>
        </p:spPr>
        <p:txBody>
          <a:bodyPr>
            <a:normAutofit fontScale="90000"/>
          </a:bodyPr>
          <a:lstStyle/>
          <a:p>
            <a:r>
              <a:rPr lang="en-US" noProof="0" dirty="0"/>
              <a:t>The Constructions of Frequency Distributions </a:t>
            </a:r>
            <a:r>
              <a:rPr lang="en-US" sz="2700" noProof="0" dirty="0" smtClean="0"/>
              <a:t>(</a:t>
            </a:r>
            <a:r>
              <a:rPr lang="en-US" sz="2700" noProof="0" dirty="0"/>
              <a:t>6 of </a:t>
            </a:r>
            <a:r>
              <a:rPr lang="en-US" sz="2700" noProof="0" dirty="0" smtClean="0"/>
              <a:t>8)</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2204864"/>
            <a:ext cx="8173844" cy="3967336"/>
          </a:xfrm>
        </p:spPr>
        <p:txBody>
          <a:bodyPr>
            <a:normAutofit/>
          </a:bodyPr>
          <a:lstStyle/>
          <a:p>
            <a:pPr>
              <a:buNone/>
            </a:pPr>
            <a:r>
              <a:rPr lang="en-US" noProof="0" dirty="0" smtClean="0"/>
              <a:t>Frequency Distributions for Ordinal Variables</a:t>
            </a:r>
          </a:p>
          <a:p>
            <a:pPr>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078301285"/>
              </p:ext>
            </p:extLst>
          </p:nvPr>
        </p:nvGraphicFramePr>
        <p:xfrm>
          <a:off x="539552" y="3573016"/>
          <a:ext cx="8064895" cy="1918080"/>
        </p:xfrm>
        <a:graphic>
          <a:graphicData uri="http://schemas.openxmlformats.org/drawingml/2006/table">
            <a:tbl>
              <a:tblPr firstRow="1" firstCol="1" bandRow="1">
                <a:tableStyleId>{BDBED569-4797-4DF1-A0F4-6AAB3CD982D8}</a:tableStyleId>
              </a:tblPr>
              <a:tblGrid>
                <a:gridCol w="2568165">
                  <a:extLst>
                    <a:ext uri="{9D8B030D-6E8A-4147-A177-3AD203B41FA5}">
                      <a16:colId xmlns:a16="http://schemas.microsoft.com/office/drawing/2014/main" val="20000"/>
                    </a:ext>
                  </a:extLst>
                </a:gridCol>
                <a:gridCol w="1732181">
                  <a:extLst>
                    <a:ext uri="{9D8B030D-6E8A-4147-A177-3AD203B41FA5}">
                      <a16:colId xmlns:a16="http://schemas.microsoft.com/office/drawing/2014/main" val="20001"/>
                    </a:ext>
                  </a:extLst>
                </a:gridCol>
                <a:gridCol w="1747889">
                  <a:extLst>
                    <a:ext uri="{9D8B030D-6E8A-4147-A177-3AD203B41FA5}">
                      <a16:colId xmlns:a16="http://schemas.microsoft.com/office/drawing/2014/main" val="20002"/>
                    </a:ext>
                  </a:extLst>
                </a:gridCol>
                <a:gridCol w="2016660">
                  <a:extLst>
                    <a:ext uri="{9D8B030D-6E8A-4147-A177-3AD203B41FA5}">
                      <a16:colId xmlns:a16="http://schemas.microsoft.com/office/drawing/2014/main" val="20003"/>
                    </a:ext>
                  </a:extLst>
                </a:gridCol>
              </a:tblGrid>
              <a:tr h="0">
                <a:tc>
                  <a:txBody>
                    <a:bodyPr/>
                    <a:lstStyle/>
                    <a:p>
                      <a:pPr>
                        <a:lnSpc>
                          <a:spcPct val="100000"/>
                        </a:lnSpc>
                        <a:spcAft>
                          <a:spcPts val="0"/>
                        </a:spcAft>
                      </a:pPr>
                      <a:r>
                        <a:rPr lang="en-IN" sz="1200" dirty="0" smtClean="0">
                          <a:effectLst/>
                        </a:rPr>
                        <a:t>Degree</a:t>
                      </a:r>
                      <a:endParaRPr lang="en-IN" sz="1200" dirty="0">
                        <a:effectLst/>
                        <a:latin typeface="Calibri"/>
                        <a:ea typeface="Calibri"/>
                        <a:cs typeface="Times New Roman"/>
                      </a:endParaRPr>
                    </a:p>
                  </a:txBody>
                  <a:tcPr marL="68400" marR="68400" marT="68400" marB="68400"/>
                </a:tc>
                <a:tc>
                  <a:txBody>
                    <a:bodyPr/>
                    <a:lstStyle/>
                    <a:p>
                      <a:pPr>
                        <a:lnSpc>
                          <a:spcPct val="100000"/>
                        </a:lnSpc>
                        <a:spcAft>
                          <a:spcPts val="0"/>
                        </a:spcAft>
                      </a:pPr>
                      <a:r>
                        <a:rPr lang="en-IN" sz="1200">
                          <a:effectLst/>
                        </a:rPr>
                        <a:t>Tallies</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Frequency (f )</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Percentage (%)</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0"/>
                  </a:ext>
                </a:extLst>
              </a:tr>
              <a:tr h="0">
                <a:tc>
                  <a:txBody>
                    <a:bodyPr/>
                    <a:lstStyle/>
                    <a:p>
                      <a:pPr>
                        <a:lnSpc>
                          <a:spcPct val="100000"/>
                        </a:lnSpc>
                        <a:spcAft>
                          <a:spcPts val="0"/>
                        </a:spcAft>
                      </a:pPr>
                      <a:r>
                        <a:rPr lang="en-IN" sz="1200" b="0" dirty="0">
                          <a:effectLst/>
                        </a:rPr>
                        <a:t>Less than high school</a:t>
                      </a:r>
                      <a:endParaRPr lang="en-IN" sz="1200" b="0" dirty="0">
                        <a:effectLst/>
                        <a:latin typeface="Calibri"/>
                        <a:ea typeface="Calibri"/>
                        <a:cs typeface="Times New Roman"/>
                      </a:endParaRPr>
                    </a:p>
                  </a:txBody>
                  <a:tcPr marL="68400" marR="68400" marT="68400" marB="68400"/>
                </a:tc>
                <a:tc>
                  <a:txBody>
                    <a:bodyPr/>
                    <a:lstStyle/>
                    <a:p>
                      <a:pPr>
                        <a:lnSpc>
                          <a:spcPct val="100000"/>
                        </a:lnSpc>
                        <a:spcAft>
                          <a:spcPts val="0"/>
                        </a:spcAft>
                      </a:pPr>
                      <a:r>
                        <a:rPr lang="en-IN" sz="1200">
                          <a:effectLst/>
                        </a:rPr>
                        <a:t> </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4</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10.0</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0">
                <a:tc>
                  <a:txBody>
                    <a:bodyPr/>
                    <a:lstStyle/>
                    <a:p>
                      <a:pPr>
                        <a:lnSpc>
                          <a:spcPct val="100000"/>
                        </a:lnSpc>
                        <a:spcAft>
                          <a:spcPts val="0"/>
                        </a:spcAft>
                      </a:pPr>
                      <a:r>
                        <a:rPr lang="en-IN" sz="1200" b="0" dirty="0">
                          <a:effectLst/>
                        </a:rPr>
                        <a:t>High school</a:t>
                      </a:r>
                      <a:endParaRPr lang="en-IN" sz="1200" b="0" dirty="0">
                        <a:effectLst/>
                        <a:latin typeface="Calibri"/>
                        <a:ea typeface="Calibri"/>
                        <a:cs typeface="Times New Roman"/>
                      </a:endParaRPr>
                    </a:p>
                  </a:txBody>
                  <a:tcPr marL="68400" marR="68400" marT="68400" marB="68400"/>
                </a:tc>
                <a:tc>
                  <a:txBody>
                    <a:bodyPr/>
                    <a:lstStyle/>
                    <a:p>
                      <a:pPr>
                        <a:lnSpc>
                          <a:spcPct val="100000"/>
                        </a:lnSpc>
                        <a:spcAft>
                          <a:spcPts val="0"/>
                        </a:spcAft>
                      </a:pPr>
                      <a:r>
                        <a:rPr lang="en-IN" sz="1200">
                          <a:effectLst/>
                        </a:rPr>
                        <a:t> </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24</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60.0</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0">
                <a:tc>
                  <a:txBody>
                    <a:bodyPr/>
                    <a:lstStyle/>
                    <a:p>
                      <a:pPr>
                        <a:lnSpc>
                          <a:spcPct val="100000"/>
                        </a:lnSpc>
                        <a:spcAft>
                          <a:spcPts val="0"/>
                        </a:spcAft>
                      </a:pPr>
                      <a:r>
                        <a:rPr lang="en-IN" sz="1200" b="0" dirty="0">
                          <a:effectLst/>
                        </a:rPr>
                        <a:t>Bachelor</a:t>
                      </a:r>
                      <a:endParaRPr lang="en-IN" sz="1200" b="0" dirty="0">
                        <a:effectLst/>
                        <a:latin typeface="Calibri"/>
                        <a:ea typeface="Calibri"/>
                        <a:cs typeface="Times New Roman"/>
                      </a:endParaRPr>
                    </a:p>
                  </a:txBody>
                  <a:tcPr marL="68400" marR="68400" marT="68400" marB="68400"/>
                </a:tc>
                <a:tc>
                  <a:txBody>
                    <a:bodyPr/>
                    <a:lstStyle/>
                    <a:p>
                      <a:pPr>
                        <a:lnSpc>
                          <a:spcPct val="100000"/>
                        </a:lnSpc>
                        <a:spcAft>
                          <a:spcPts val="0"/>
                        </a:spcAft>
                      </a:pPr>
                      <a:r>
                        <a:rPr lang="en-IN" sz="1200" dirty="0">
                          <a:effectLst/>
                        </a:rPr>
                        <a:t> </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6</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15.0</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r h="0">
                <a:tc>
                  <a:txBody>
                    <a:bodyPr/>
                    <a:lstStyle/>
                    <a:p>
                      <a:pPr>
                        <a:lnSpc>
                          <a:spcPct val="100000"/>
                        </a:lnSpc>
                        <a:spcAft>
                          <a:spcPts val="0"/>
                        </a:spcAft>
                      </a:pPr>
                      <a:r>
                        <a:rPr lang="en-IN" sz="1200" b="0" dirty="0">
                          <a:effectLst/>
                        </a:rPr>
                        <a:t>Graduate</a:t>
                      </a:r>
                      <a:endParaRPr lang="en-IN" sz="1200" b="0" dirty="0">
                        <a:effectLst/>
                        <a:latin typeface="Calibri"/>
                        <a:ea typeface="Calibri"/>
                        <a:cs typeface="Times New Roman"/>
                      </a:endParaRPr>
                    </a:p>
                  </a:txBody>
                  <a:tcPr marL="68400" marR="68400" marT="68400" marB="68400"/>
                </a:tc>
                <a:tc>
                  <a:txBody>
                    <a:bodyPr/>
                    <a:lstStyle/>
                    <a:p>
                      <a:pPr>
                        <a:lnSpc>
                          <a:spcPct val="100000"/>
                        </a:lnSpc>
                        <a:spcAft>
                          <a:spcPts val="0"/>
                        </a:spcAft>
                      </a:pPr>
                      <a:r>
                        <a:rPr lang="en-IN" sz="1200">
                          <a:effectLst/>
                        </a:rPr>
                        <a:t> </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6</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15.0</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4"/>
                  </a:ext>
                </a:extLst>
              </a:tr>
              <a:tr h="0">
                <a:tc>
                  <a:txBody>
                    <a:bodyPr/>
                    <a:lstStyle/>
                    <a:p>
                      <a:pPr>
                        <a:lnSpc>
                          <a:spcPct val="100000"/>
                        </a:lnSpc>
                        <a:spcAft>
                          <a:spcPts val="0"/>
                        </a:spcAft>
                      </a:pPr>
                      <a:r>
                        <a:rPr lang="en-IN" sz="1200" b="0" dirty="0">
                          <a:effectLst/>
                        </a:rPr>
                        <a:t>Total (N)</a:t>
                      </a:r>
                      <a:endParaRPr lang="en-IN" sz="1200" b="0" dirty="0">
                        <a:effectLst/>
                        <a:latin typeface="Calibri"/>
                        <a:ea typeface="Calibri"/>
                        <a:cs typeface="Times New Roman"/>
                      </a:endParaRPr>
                    </a:p>
                  </a:txBody>
                  <a:tcPr marL="68400" marR="68400" marT="68400" marB="68400"/>
                </a:tc>
                <a:tc>
                  <a:txBody>
                    <a:bodyPr/>
                    <a:lstStyle/>
                    <a:p>
                      <a:pPr>
                        <a:lnSpc>
                          <a:spcPct val="100000"/>
                        </a:lnSpc>
                        <a:spcAft>
                          <a:spcPts val="0"/>
                        </a:spcAft>
                      </a:pPr>
                      <a:r>
                        <a:rPr lang="en-IN" sz="1200">
                          <a:effectLst/>
                        </a:rPr>
                        <a:t> </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40</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100.0</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5"/>
                  </a:ext>
                </a:extLst>
              </a:tr>
            </a:tbl>
          </a:graphicData>
        </a:graphic>
      </p:graphicFrame>
      <p:sp>
        <p:nvSpPr>
          <p:cNvPr id="7" name="Rectangle 6"/>
          <p:cNvSpPr/>
          <p:nvPr/>
        </p:nvSpPr>
        <p:spPr>
          <a:xfrm>
            <a:off x="539552" y="3205225"/>
            <a:ext cx="8064896" cy="338554"/>
          </a:xfrm>
          <a:prstGeom prst="rect">
            <a:avLst/>
          </a:prstGeom>
        </p:spPr>
        <p:txBody>
          <a:bodyPr wrap="square">
            <a:spAutoFit/>
          </a:bodyPr>
          <a:lstStyle/>
          <a:p>
            <a:r>
              <a:rPr lang="en-IN" sz="1600" dirty="0"/>
              <a:t>Table 2.5 Frequency Distribution of the Variable </a:t>
            </a:r>
            <a:r>
              <a:rPr lang="en-IN" sz="1600" i="1" dirty="0"/>
              <a:t>Degree: </a:t>
            </a:r>
            <a:r>
              <a:rPr lang="en-IN" sz="1600" dirty="0"/>
              <a:t>GSS Subsample</a:t>
            </a:r>
          </a:p>
        </p:txBody>
      </p:sp>
      <p:grpSp>
        <p:nvGrpSpPr>
          <p:cNvPr id="70" name="Group 69"/>
          <p:cNvGrpSpPr/>
          <p:nvPr/>
        </p:nvGrpSpPr>
        <p:grpSpPr>
          <a:xfrm>
            <a:off x="3157101" y="3979709"/>
            <a:ext cx="1630923" cy="1113185"/>
            <a:chOff x="3157101" y="3979709"/>
            <a:chExt cx="1630923" cy="1113185"/>
          </a:xfrm>
        </p:grpSpPr>
        <p:cxnSp>
          <p:nvCxnSpPr>
            <p:cNvPr id="9" name="Straight Connector 8"/>
            <p:cNvCxnSpPr/>
            <p:nvPr/>
          </p:nvCxnSpPr>
          <p:spPr>
            <a:xfrm>
              <a:off x="3157101" y="3979709"/>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3229109" y="3979709"/>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3301117" y="3979709"/>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3373125" y="3979709"/>
              <a:ext cx="0" cy="144016"/>
            </a:xfrm>
            <a:prstGeom prst="line">
              <a:avLst/>
            </a:prstGeom>
          </p:spPr>
          <p:style>
            <a:lnRef idx="1">
              <a:schemeClr val="dk1"/>
            </a:lnRef>
            <a:fillRef idx="0">
              <a:schemeClr val="dk1"/>
            </a:fillRef>
            <a:effectRef idx="0">
              <a:schemeClr val="dk1"/>
            </a:effectRef>
            <a:fontRef idx="minor">
              <a:schemeClr val="tx1"/>
            </a:fontRef>
          </p:style>
        </p:cxnSp>
        <p:grpSp>
          <p:nvGrpSpPr>
            <p:cNvPr id="55" name="Group 54"/>
            <p:cNvGrpSpPr/>
            <p:nvPr/>
          </p:nvGrpSpPr>
          <p:grpSpPr>
            <a:xfrm>
              <a:off x="3157101" y="4290878"/>
              <a:ext cx="216024" cy="144016"/>
              <a:chOff x="3157101" y="4290878"/>
              <a:chExt cx="216024" cy="144016"/>
            </a:xfrm>
          </p:grpSpPr>
          <p:cxnSp>
            <p:nvCxnSpPr>
              <p:cNvPr id="24" name="Straight Connector 23"/>
              <p:cNvCxnSpPr/>
              <p:nvPr/>
            </p:nvCxnSpPr>
            <p:spPr>
              <a:xfrm>
                <a:off x="3157101"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a:off x="3229109"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a:off x="3301117"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a:off x="3373125"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flipV="1">
                <a:off x="3157101" y="4290878"/>
                <a:ext cx="216024" cy="144016"/>
              </a:xfrm>
              <a:prstGeom prst="line">
                <a:avLst/>
              </a:prstGeom>
            </p:spPr>
            <p:style>
              <a:lnRef idx="1">
                <a:schemeClr val="dk1"/>
              </a:lnRef>
              <a:fillRef idx="0">
                <a:schemeClr val="dk1"/>
              </a:fillRef>
              <a:effectRef idx="0">
                <a:schemeClr val="dk1"/>
              </a:effectRef>
              <a:fontRef idx="minor">
                <a:schemeClr val="tx1"/>
              </a:fontRef>
            </p:style>
          </p:cxnSp>
        </p:grpSp>
        <p:cxnSp>
          <p:nvCxnSpPr>
            <p:cNvPr id="29" name="Straight Connector 28"/>
            <p:cNvCxnSpPr/>
            <p:nvPr/>
          </p:nvCxnSpPr>
          <p:spPr>
            <a:xfrm>
              <a:off x="3511740" y="4293096"/>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p:cNvCxnSpPr/>
            <p:nvPr/>
          </p:nvCxnSpPr>
          <p:spPr>
            <a:xfrm>
              <a:off x="3583748" y="4293096"/>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a:off x="3655756" y="4293096"/>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3727764" y="4293096"/>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flipV="1">
              <a:off x="3511740" y="4293096"/>
              <a:ext cx="216024" cy="144016"/>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a:off x="3866379"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35" name="Straight Connector 34"/>
            <p:cNvCxnSpPr/>
            <p:nvPr/>
          </p:nvCxnSpPr>
          <p:spPr>
            <a:xfrm>
              <a:off x="3938387"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5"/>
            <p:cNvCxnSpPr/>
            <p:nvPr/>
          </p:nvCxnSpPr>
          <p:spPr>
            <a:xfrm>
              <a:off x="4010395"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a:off x="4082403"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flipV="1">
              <a:off x="3866379" y="4290878"/>
              <a:ext cx="216024" cy="144016"/>
            </a:xfrm>
            <a:prstGeom prst="line">
              <a:avLst/>
            </a:prstGeom>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a:off x="4217361"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a:off x="4289369"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1" name="Straight Connector 40"/>
            <p:cNvCxnSpPr/>
            <p:nvPr/>
          </p:nvCxnSpPr>
          <p:spPr>
            <a:xfrm>
              <a:off x="4361377"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2" name="Straight Connector 41"/>
            <p:cNvCxnSpPr/>
            <p:nvPr/>
          </p:nvCxnSpPr>
          <p:spPr>
            <a:xfrm>
              <a:off x="4433385"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flipV="1">
              <a:off x="4217361" y="4290878"/>
              <a:ext cx="216024" cy="144016"/>
            </a:xfrm>
            <a:prstGeom prst="line">
              <a:avLst/>
            </a:prstGeom>
          </p:spPr>
          <p:style>
            <a:lnRef idx="1">
              <a:schemeClr val="dk1"/>
            </a:lnRef>
            <a:fillRef idx="0">
              <a:schemeClr val="dk1"/>
            </a:fillRef>
            <a:effectRef idx="0">
              <a:schemeClr val="dk1"/>
            </a:effectRef>
            <a:fontRef idx="minor">
              <a:schemeClr val="tx1"/>
            </a:fontRef>
          </p:style>
        </p:cxnSp>
        <p:cxnSp>
          <p:nvCxnSpPr>
            <p:cNvPr id="44" name="Straight Connector 43"/>
            <p:cNvCxnSpPr/>
            <p:nvPr/>
          </p:nvCxnSpPr>
          <p:spPr>
            <a:xfrm>
              <a:off x="4572000"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5" name="Straight Connector 44"/>
            <p:cNvCxnSpPr/>
            <p:nvPr/>
          </p:nvCxnSpPr>
          <p:spPr>
            <a:xfrm>
              <a:off x="4644008"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6" name="Straight Connector 45"/>
            <p:cNvCxnSpPr/>
            <p:nvPr/>
          </p:nvCxnSpPr>
          <p:spPr>
            <a:xfrm>
              <a:off x="4716016"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a:off x="4788024" y="4290878"/>
              <a:ext cx="0" cy="144016"/>
            </a:xfrm>
            <a:prstGeom prst="line">
              <a:avLst/>
            </a:prstGeom>
          </p:spPr>
          <p:style>
            <a:lnRef idx="1">
              <a:schemeClr val="dk1"/>
            </a:lnRef>
            <a:fillRef idx="0">
              <a:schemeClr val="dk1"/>
            </a:fillRef>
            <a:effectRef idx="0">
              <a:schemeClr val="dk1"/>
            </a:effectRef>
            <a:fontRef idx="minor">
              <a:schemeClr val="tx1"/>
            </a:fontRef>
          </p:style>
        </p:cxnSp>
        <p:grpSp>
          <p:nvGrpSpPr>
            <p:cNvPr id="56" name="Group 55"/>
            <p:cNvGrpSpPr/>
            <p:nvPr/>
          </p:nvGrpSpPr>
          <p:grpSpPr>
            <a:xfrm>
              <a:off x="3160976" y="4620712"/>
              <a:ext cx="216024" cy="144016"/>
              <a:chOff x="3157101" y="4290878"/>
              <a:chExt cx="216024" cy="144016"/>
            </a:xfrm>
          </p:grpSpPr>
          <p:cxnSp>
            <p:nvCxnSpPr>
              <p:cNvPr id="57" name="Straight Connector 56"/>
              <p:cNvCxnSpPr/>
              <p:nvPr/>
            </p:nvCxnSpPr>
            <p:spPr>
              <a:xfrm>
                <a:off x="3157101"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58" name="Straight Connector 57"/>
              <p:cNvCxnSpPr/>
              <p:nvPr/>
            </p:nvCxnSpPr>
            <p:spPr>
              <a:xfrm>
                <a:off x="3229109"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59" name="Straight Connector 58"/>
              <p:cNvCxnSpPr/>
              <p:nvPr/>
            </p:nvCxnSpPr>
            <p:spPr>
              <a:xfrm>
                <a:off x="3301117"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60" name="Straight Connector 59"/>
              <p:cNvCxnSpPr/>
              <p:nvPr/>
            </p:nvCxnSpPr>
            <p:spPr>
              <a:xfrm>
                <a:off x="3373125"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61" name="Straight Connector 60"/>
              <p:cNvCxnSpPr/>
              <p:nvPr/>
            </p:nvCxnSpPr>
            <p:spPr>
              <a:xfrm flipV="1">
                <a:off x="3157101" y="4290878"/>
                <a:ext cx="216024" cy="144016"/>
              </a:xfrm>
              <a:prstGeom prst="line">
                <a:avLst/>
              </a:prstGeom>
            </p:spPr>
            <p:style>
              <a:lnRef idx="1">
                <a:schemeClr val="dk1"/>
              </a:lnRef>
              <a:fillRef idx="0">
                <a:schemeClr val="dk1"/>
              </a:fillRef>
              <a:effectRef idx="0">
                <a:schemeClr val="dk1"/>
              </a:effectRef>
              <a:fontRef idx="minor">
                <a:schemeClr val="tx1"/>
              </a:fontRef>
            </p:style>
          </p:cxnSp>
        </p:grpSp>
        <p:grpSp>
          <p:nvGrpSpPr>
            <p:cNvPr id="62" name="Group 61"/>
            <p:cNvGrpSpPr/>
            <p:nvPr/>
          </p:nvGrpSpPr>
          <p:grpSpPr>
            <a:xfrm>
              <a:off x="3157101" y="4948878"/>
              <a:ext cx="216024" cy="144016"/>
              <a:chOff x="3157101" y="4290878"/>
              <a:chExt cx="216024" cy="144016"/>
            </a:xfrm>
          </p:grpSpPr>
          <p:cxnSp>
            <p:nvCxnSpPr>
              <p:cNvPr id="63" name="Straight Connector 62"/>
              <p:cNvCxnSpPr/>
              <p:nvPr/>
            </p:nvCxnSpPr>
            <p:spPr>
              <a:xfrm>
                <a:off x="3157101"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64" name="Straight Connector 63"/>
              <p:cNvCxnSpPr/>
              <p:nvPr/>
            </p:nvCxnSpPr>
            <p:spPr>
              <a:xfrm>
                <a:off x="3229109"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65" name="Straight Connector 64"/>
              <p:cNvCxnSpPr/>
              <p:nvPr/>
            </p:nvCxnSpPr>
            <p:spPr>
              <a:xfrm>
                <a:off x="3301117"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66" name="Straight Connector 65"/>
              <p:cNvCxnSpPr/>
              <p:nvPr/>
            </p:nvCxnSpPr>
            <p:spPr>
              <a:xfrm>
                <a:off x="3373125" y="4290878"/>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67" name="Straight Connector 66"/>
              <p:cNvCxnSpPr/>
              <p:nvPr/>
            </p:nvCxnSpPr>
            <p:spPr>
              <a:xfrm flipV="1">
                <a:off x="3157101" y="4290878"/>
                <a:ext cx="216024" cy="144016"/>
              </a:xfrm>
              <a:prstGeom prst="line">
                <a:avLst/>
              </a:prstGeom>
            </p:spPr>
            <p:style>
              <a:lnRef idx="1">
                <a:schemeClr val="dk1"/>
              </a:lnRef>
              <a:fillRef idx="0">
                <a:schemeClr val="dk1"/>
              </a:fillRef>
              <a:effectRef idx="0">
                <a:schemeClr val="dk1"/>
              </a:effectRef>
              <a:fontRef idx="minor">
                <a:schemeClr val="tx1"/>
              </a:fontRef>
            </p:style>
          </p:cxnSp>
        </p:grpSp>
        <p:cxnSp>
          <p:nvCxnSpPr>
            <p:cNvPr id="68" name="Straight Connector 67"/>
            <p:cNvCxnSpPr/>
            <p:nvPr/>
          </p:nvCxnSpPr>
          <p:spPr>
            <a:xfrm>
              <a:off x="3511740" y="4620712"/>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69" name="Straight Connector 68"/>
            <p:cNvCxnSpPr/>
            <p:nvPr/>
          </p:nvCxnSpPr>
          <p:spPr>
            <a:xfrm>
              <a:off x="3511740" y="4948878"/>
              <a:ext cx="0" cy="144016"/>
            </a:xfrm>
            <a:prstGeom prst="line">
              <a:avLst/>
            </a:prstGeom>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116091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64704"/>
            <a:ext cx="8229600" cy="1296143"/>
          </a:xfrm>
        </p:spPr>
        <p:txBody>
          <a:bodyPr>
            <a:normAutofit fontScale="90000"/>
          </a:bodyPr>
          <a:lstStyle/>
          <a:p>
            <a:r>
              <a:rPr lang="en-US" noProof="0" dirty="0"/>
              <a:t>The Constructions of Frequency Distributions </a:t>
            </a:r>
            <a:r>
              <a:rPr lang="en-US" sz="2700" noProof="0" dirty="0" smtClean="0"/>
              <a:t>(</a:t>
            </a:r>
            <a:r>
              <a:rPr lang="en-US" sz="2700" noProof="0" dirty="0"/>
              <a:t>7</a:t>
            </a:r>
            <a:r>
              <a:rPr lang="en-US" sz="2700" noProof="0" dirty="0" smtClean="0"/>
              <a:t> </a:t>
            </a:r>
            <a:r>
              <a:rPr lang="en-US" sz="2700" noProof="0" dirty="0"/>
              <a:t>of </a:t>
            </a:r>
            <a:r>
              <a:rPr lang="en-US" sz="2700" noProof="0" dirty="0" smtClean="0"/>
              <a:t>8)</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2276872"/>
            <a:ext cx="8173844" cy="3895328"/>
          </a:xfrm>
        </p:spPr>
        <p:txBody>
          <a:bodyPr>
            <a:noAutofit/>
          </a:bodyPr>
          <a:lstStyle/>
          <a:p>
            <a:pPr marL="0" indent="0">
              <a:buNone/>
            </a:pPr>
            <a:r>
              <a:rPr lang="en-US" noProof="0" dirty="0" smtClean="0"/>
              <a:t>Frequency </a:t>
            </a:r>
            <a:r>
              <a:rPr lang="en-US" noProof="0" dirty="0"/>
              <a:t>Distributions for Interval-Ratio Variables </a:t>
            </a:r>
            <a:endParaRPr lang="en-US" noProof="0" dirty="0" smtClean="0"/>
          </a:p>
          <a:p>
            <a:r>
              <a:rPr lang="en-US" noProof="0" dirty="0" smtClean="0"/>
              <a:t>Wide </a:t>
            </a:r>
            <a:r>
              <a:rPr lang="en-US" noProof="0" dirty="0"/>
              <a:t>range of values.</a:t>
            </a:r>
          </a:p>
          <a:p>
            <a:r>
              <a:rPr lang="en-US" noProof="0" dirty="0" smtClean="0"/>
              <a:t>Large </a:t>
            </a:r>
            <a:r>
              <a:rPr lang="en-US" noProof="0" dirty="0"/>
              <a:t>number of scores.</a:t>
            </a:r>
          </a:p>
          <a:p>
            <a:r>
              <a:rPr lang="en-US" noProof="0" dirty="0"/>
              <a:t>Grouped into class intervals.</a:t>
            </a:r>
          </a:p>
          <a:p>
            <a:r>
              <a:rPr lang="en-US" noProof="0" dirty="0" smtClean="0"/>
              <a:t>Percentage distribution displays </a:t>
            </a:r>
            <a:r>
              <a:rPr lang="en-US" noProof="0" dirty="0"/>
              <a:t>r</a:t>
            </a:r>
            <a:r>
              <a:rPr lang="en-US" noProof="0" dirty="0" smtClean="0"/>
              <a:t>elative frequency.</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dirty="0"/>
          </a:p>
        </p:txBody>
      </p:sp>
    </p:spTree>
    <p:extLst>
      <p:ext uri="{BB962C8B-B14F-4D97-AF65-F5344CB8AC3E}">
        <p14:creationId xmlns:p14="http://schemas.microsoft.com/office/powerpoint/2010/main" val="2071899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3A7A82-687C-4D69-8E22-265A1F59EEE7}"/>
              </a:ext>
            </a:extLst>
          </p:cNvPr>
          <p:cNvSpPr>
            <a:spLocks noGrp="1"/>
          </p:cNvSpPr>
          <p:nvPr>
            <p:ph type="title"/>
          </p:nvPr>
        </p:nvSpPr>
        <p:spPr>
          <a:xfrm>
            <a:off x="457200" y="549424"/>
            <a:ext cx="8229600" cy="1295400"/>
          </a:xfrm>
        </p:spPr>
        <p:txBody>
          <a:bodyPr>
            <a:normAutofit fontScale="90000"/>
          </a:bodyPr>
          <a:lstStyle/>
          <a:p>
            <a:r>
              <a:rPr lang="en-US" noProof="0" dirty="0" smtClean="0"/>
              <a:t>The Constructions of Frequency Distributions </a:t>
            </a:r>
            <a:r>
              <a:rPr lang="en-US" sz="2700" noProof="0" dirty="0" smtClean="0"/>
              <a:t>(8 of 8)</a:t>
            </a:r>
            <a:endParaRPr lang="en-US" sz="2700" noProof="0" dirty="0"/>
          </a:p>
        </p:txBody>
      </p:sp>
      <p:sp>
        <p:nvSpPr>
          <p:cNvPr id="4" name="Content Placeholder 3">
            <a:extLst>
              <a:ext uri="{FF2B5EF4-FFF2-40B4-BE49-F238E27FC236}">
                <a16:creationId xmlns:a16="http://schemas.microsoft.com/office/drawing/2014/main" id="{5CAB4C17-80D9-4984-A973-6AF44BF896B6}"/>
              </a:ext>
            </a:extLst>
          </p:cNvPr>
          <p:cNvSpPr>
            <a:spLocks noGrp="1"/>
          </p:cNvSpPr>
          <p:nvPr>
            <p:ph idx="1"/>
          </p:nvPr>
        </p:nvSpPr>
        <p:spPr>
          <a:xfrm>
            <a:off x="457200" y="1700808"/>
            <a:ext cx="8229600" cy="3849291"/>
          </a:xfrm>
        </p:spPr>
        <p:txBody>
          <a:bodyPr/>
          <a:lstStyle/>
          <a:p>
            <a:pPr marL="0" indent="0">
              <a:buNone/>
            </a:pPr>
            <a:r>
              <a:rPr lang="en-US" noProof="0" dirty="0" smtClean="0"/>
              <a:t>Frequency Distributions for Interval-Ratio Variables </a:t>
            </a:r>
          </a:p>
          <a:p>
            <a:pPr marL="0" indent="0" algn="ctr">
              <a:buNone/>
            </a:pPr>
            <a:endParaRPr lang="en-US" b="1" noProof="0" dirty="0" smtClean="0">
              <a:solidFill>
                <a:srgbClr val="FF0000"/>
              </a:solidFill>
            </a:endParaRPr>
          </a:p>
          <a:p>
            <a:pPr marL="0" indent="0">
              <a:buNone/>
            </a:pPr>
            <a:endParaRPr lang="en-US" noProof="0" dirty="0"/>
          </a:p>
        </p:txBody>
      </p:sp>
      <p:sp>
        <p:nvSpPr>
          <p:cNvPr id="2" name="Footer Placeholder 1">
            <a:extLst>
              <a:ext uri="{FF2B5EF4-FFF2-40B4-BE49-F238E27FC236}">
                <a16:creationId xmlns:a16="http://schemas.microsoft.com/office/drawing/2014/main" id="{A0BB1B8E-A0D3-4FD0-8AE0-57ABA3E2CE7A}"/>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821826482"/>
              </p:ext>
            </p:extLst>
          </p:nvPr>
        </p:nvGraphicFramePr>
        <p:xfrm>
          <a:off x="611559" y="3212976"/>
          <a:ext cx="7848873" cy="3124008"/>
        </p:xfrm>
        <a:graphic>
          <a:graphicData uri="http://schemas.openxmlformats.org/drawingml/2006/table">
            <a:tbl>
              <a:tblPr firstRow="1" firstCol="1" bandRow="1">
                <a:tableStyleId>{BDBED569-4797-4DF1-A0F4-6AAB3CD982D8}</a:tableStyleId>
              </a:tblPr>
              <a:tblGrid>
                <a:gridCol w="2615725">
                  <a:extLst>
                    <a:ext uri="{9D8B030D-6E8A-4147-A177-3AD203B41FA5}">
                      <a16:colId xmlns:a16="http://schemas.microsoft.com/office/drawing/2014/main" val="20000"/>
                    </a:ext>
                  </a:extLst>
                </a:gridCol>
                <a:gridCol w="2616574">
                  <a:extLst>
                    <a:ext uri="{9D8B030D-6E8A-4147-A177-3AD203B41FA5}">
                      <a16:colId xmlns:a16="http://schemas.microsoft.com/office/drawing/2014/main" val="20001"/>
                    </a:ext>
                  </a:extLst>
                </a:gridCol>
                <a:gridCol w="2616574">
                  <a:extLst>
                    <a:ext uri="{9D8B030D-6E8A-4147-A177-3AD203B41FA5}">
                      <a16:colId xmlns:a16="http://schemas.microsoft.com/office/drawing/2014/main" val="20002"/>
                    </a:ext>
                  </a:extLst>
                </a:gridCol>
              </a:tblGrid>
              <a:tr h="248028">
                <a:tc>
                  <a:txBody>
                    <a:bodyPr/>
                    <a:lstStyle/>
                    <a:p>
                      <a:pPr>
                        <a:lnSpc>
                          <a:spcPct val="115000"/>
                        </a:lnSpc>
                        <a:spcAft>
                          <a:spcPts val="0"/>
                        </a:spcAft>
                      </a:pPr>
                      <a:r>
                        <a:rPr lang="en-IN" sz="1200" b="1" dirty="0" smtClean="0">
                          <a:effectLst/>
                        </a:rPr>
                        <a:t>Age Category</a:t>
                      </a:r>
                      <a:endParaRPr lang="en-IN" sz="1200" b="1" dirty="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1" dirty="0">
                          <a:effectLst/>
                        </a:rPr>
                        <a:t>Frequency (</a:t>
                      </a:r>
                      <a:r>
                        <a:rPr lang="en-IN" sz="1200" b="1" i="1" dirty="0">
                          <a:effectLst/>
                        </a:rPr>
                        <a:t>f </a:t>
                      </a:r>
                      <a:r>
                        <a:rPr lang="en-IN" sz="1200" b="1" dirty="0">
                          <a:effectLst/>
                        </a:rPr>
                        <a:t>)</a:t>
                      </a:r>
                      <a:endParaRPr lang="en-IN" sz="1200" b="1" dirty="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1" dirty="0">
                          <a:effectLst/>
                        </a:rPr>
                        <a:t>Percentage (%)</a:t>
                      </a:r>
                      <a:endParaRPr lang="en-IN" sz="1200" b="1"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0"/>
                  </a:ext>
                </a:extLst>
              </a:tr>
              <a:tr h="248028">
                <a:tc>
                  <a:txBody>
                    <a:bodyPr/>
                    <a:lstStyle/>
                    <a:p>
                      <a:pPr>
                        <a:lnSpc>
                          <a:spcPct val="115000"/>
                        </a:lnSpc>
                        <a:spcAft>
                          <a:spcPts val="0"/>
                        </a:spcAft>
                      </a:pPr>
                      <a:r>
                        <a:rPr lang="en-IN" sz="1200" b="0" dirty="0">
                          <a:effectLst/>
                        </a:rPr>
                        <a:t>20–29</a:t>
                      </a:r>
                      <a:endParaRPr lang="en-IN" sz="1200" b="0" dirty="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dirty="0">
                          <a:effectLst/>
                        </a:rPr>
                        <a:t>7</a:t>
                      </a:r>
                      <a:endParaRPr lang="en-IN" sz="1200" b="0" dirty="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a:effectLst/>
                        </a:rPr>
                        <a:t>17.5</a:t>
                      </a:r>
                      <a:endParaRPr lang="en-IN" sz="1200" b="0">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248028">
                <a:tc>
                  <a:txBody>
                    <a:bodyPr/>
                    <a:lstStyle/>
                    <a:p>
                      <a:pPr>
                        <a:lnSpc>
                          <a:spcPct val="115000"/>
                        </a:lnSpc>
                        <a:spcAft>
                          <a:spcPts val="0"/>
                        </a:spcAft>
                      </a:pPr>
                      <a:r>
                        <a:rPr lang="en-IN" sz="1200" b="0" dirty="0">
                          <a:effectLst/>
                        </a:rPr>
                        <a:t>30–39</a:t>
                      </a:r>
                      <a:endParaRPr lang="en-IN" sz="1200" b="0" dirty="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dirty="0">
                          <a:effectLst/>
                        </a:rPr>
                        <a:t>7</a:t>
                      </a:r>
                      <a:endParaRPr lang="en-IN" sz="1200" b="0" dirty="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a:effectLst/>
                        </a:rPr>
                        <a:t>17.5</a:t>
                      </a:r>
                      <a:endParaRPr lang="en-IN" sz="1200" b="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248028">
                <a:tc>
                  <a:txBody>
                    <a:bodyPr/>
                    <a:lstStyle/>
                    <a:p>
                      <a:pPr>
                        <a:lnSpc>
                          <a:spcPct val="115000"/>
                        </a:lnSpc>
                        <a:spcAft>
                          <a:spcPts val="0"/>
                        </a:spcAft>
                      </a:pPr>
                      <a:r>
                        <a:rPr lang="en-IN" sz="1200" b="0" dirty="0">
                          <a:effectLst/>
                        </a:rPr>
                        <a:t>40–49</a:t>
                      </a:r>
                      <a:endParaRPr lang="en-IN" sz="1200" b="0" dirty="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dirty="0">
                          <a:effectLst/>
                        </a:rPr>
                        <a:t>12</a:t>
                      </a:r>
                      <a:endParaRPr lang="en-IN" sz="1200" b="0" dirty="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dirty="0">
                          <a:effectLst/>
                        </a:rPr>
                        <a:t>30.0</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r h="248028">
                <a:tc>
                  <a:txBody>
                    <a:bodyPr/>
                    <a:lstStyle/>
                    <a:p>
                      <a:pPr>
                        <a:lnSpc>
                          <a:spcPct val="115000"/>
                        </a:lnSpc>
                        <a:spcAft>
                          <a:spcPts val="0"/>
                        </a:spcAft>
                      </a:pPr>
                      <a:r>
                        <a:rPr lang="en-IN" sz="1200" b="0">
                          <a:effectLst/>
                        </a:rPr>
                        <a:t>50–59</a:t>
                      </a:r>
                      <a:endParaRPr lang="en-IN" sz="1200" b="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dirty="0">
                          <a:effectLst/>
                        </a:rPr>
                        <a:t>3</a:t>
                      </a:r>
                      <a:endParaRPr lang="en-IN" sz="1200" b="0" dirty="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dirty="0">
                          <a:effectLst/>
                        </a:rPr>
                        <a:t>7.5</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4"/>
                  </a:ext>
                </a:extLst>
              </a:tr>
              <a:tr h="248028">
                <a:tc>
                  <a:txBody>
                    <a:bodyPr/>
                    <a:lstStyle/>
                    <a:p>
                      <a:pPr>
                        <a:lnSpc>
                          <a:spcPct val="115000"/>
                        </a:lnSpc>
                        <a:spcAft>
                          <a:spcPts val="0"/>
                        </a:spcAft>
                      </a:pPr>
                      <a:r>
                        <a:rPr lang="en-IN" sz="1200" b="0">
                          <a:effectLst/>
                        </a:rPr>
                        <a:t>60–69</a:t>
                      </a:r>
                      <a:endParaRPr lang="en-IN" sz="1200" b="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dirty="0">
                          <a:effectLst/>
                        </a:rPr>
                        <a:t>3</a:t>
                      </a:r>
                      <a:endParaRPr lang="en-IN" sz="1200" b="0" dirty="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dirty="0">
                          <a:effectLst/>
                        </a:rPr>
                        <a:t>7.5</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5"/>
                  </a:ext>
                </a:extLst>
              </a:tr>
              <a:tr h="248028">
                <a:tc>
                  <a:txBody>
                    <a:bodyPr/>
                    <a:lstStyle/>
                    <a:p>
                      <a:pPr>
                        <a:lnSpc>
                          <a:spcPct val="115000"/>
                        </a:lnSpc>
                        <a:spcAft>
                          <a:spcPts val="0"/>
                        </a:spcAft>
                      </a:pPr>
                      <a:r>
                        <a:rPr lang="en-IN" sz="1200" b="0">
                          <a:effectLst/>
                        </a:rPr>
                        <a:t>70–79</a:t>
                      </a:r>
                      <a:endParaRPr lang="en-IN" sz="1200" b="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dirty="0">
                          <a:effectLst/>
                        </a:rPr>
                        <a:t>6</a:t>
                      </a:r>
                      <a:endParaRPr lang="en-IN" sz="1200" b="0" dirty="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dirty="0">
                          <a:effectLst/>
                        </a:rPr>
                        <a:t>15.0</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6"/>
                  </a:ext>
                </a:extLst>
              </a:tr>
              <a:tr h="248028">
                <a:tc>
                  <a:txBody>
                    <a:bodyPr/>
                    <a:lstStyle/>
                    <a:p>
                      <a:pPr>
                        <a:lnSpc>
                          <a:spcPct val="115000"/>
                        </a:lnSpc>
                        <a:spcAft>
                          <a:spcPts val="0"/>
                        </a:spcAft>
                      </a:pPr>
                      <a:r>
                        <a:rPr lang="en-IN" sz="1200" b="0">
                          <a:effectLst/>
                        </a:rPr>
                        <a:t>80–89</a:t>
                      </a:r>
                      <a:endParaRPr lang="en-IN" sz="1200" b="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a:effectLst/>
                        </a:rPr>
                        <a:t>2</a:t>
                      </a:r>
                      <a:endParaRPr lang="en-IN" sz="1200" b="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dirty="0">
                          <a:effectLst/>
                        </a:rPr>
                        <a:t>5.0</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7"/>
                  </a:ext>
                </a:extLst>
              </a:tr>
              <a:tr h="248028">
                <a:tc>
                  <a:txBody>
                    <a:bodyPr/>
                    <a:lstStyle/>
                    <a:p>
                      <a:pPr>
                        <a:lnSpc>
                          <a:spcPct val="115000"/>
                        </a:lnSpc>
                        <a:spcAft>
                          <a:spcPts val="0"/>
                        </a:spcAft>
                      </a:pPr>
                      <a:r>
                        <a:rPr lang="en-IN" sz="1200" b="0">
                          <a:effectLst/>
                        </a:rPr>
                        <a:t>Total (N)</a:t>
                      </a:r>
                      <a:endParaRPr lang="en-IN" sz="1200" b="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dirty="0">
                          <a:effectLst/>
                        </a:rPr>
                        <a:t>40</a:t>
                      </a:r>
                      <a:endParaRPr lang="en-IN" sz="1200" b="0" dirty="0">
                        <a:effectLst/>
                        <a:latin typeface="Calibri"/>
                        <a:ea typeface="Calibri"/>
                        <a:cs typeface="Times New Roman"/>
                      </a:endParaRPr>
                    </a:p>
                  </a:txBody>
                  <a:tcPr marL="68400" marR="68400" marT="68400" marB="68400"/>
                </a:tc>
                <a:tc>
                  <a:txBody>
                    <a:bodyPr/>
                    <a:lstStyle/>
                    <a:p>
                      <a:pPr algn="ctr">
                        <a:lnSpc>
                          <a:spcPct val="115000"/>
                        </a:lnSpc>
                        <a:spcAft>
                          <a:spcPts val="0"/>
                        </a:spcAft>
                      </a:pPr>
                      <a:r>
                        <a:rPr lang="en-IN" sz="1200" b="0" dirty="0">
                          <a:effectLst/>
                        </a:rPr>
                        <a:t>100.0</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8"/>
                  </a:ext>
                </a:extLst>
              </a:tr>
            </a:tbl>
          </a:graphicData>
        </a:graphic>
      </p:graphicFrame>
      <p:sp>
        <p:nvSpPr>
          <p:cNvPr id="7" name="Rectangle 6"/>
          <p:cNvSpPr/>
          <p:nvPr/>
        </p:nvSpPr>
        <p:spPr>
          <a:xfrm>
            <a:off x="611560" y="2852936"/>
            <a:ext cx="7848872" cy="338554"/>
          </a:xfrm>
          <a:prstGeom prst="rect">
            <a:avLst/>
          </a:prstGeom>
        </p:spPr>
        <p:txBody>
          <a:bodyPr wrap="square">
            <a:spAutoFit/>
          </a:bodyPr>
          <a:lstStyle/>
          <a:p>
            <a:r>
              <a:rPr lang="en-IN" sz="1600" dirty="0"/>
              <a:t>Table 2.8 Grouped Frequency Distribution of the Variable </a:t>
            </a:r>
            <a:r>
              <a:rPr lang="en-IN" sz="1600" i="1" dirty="0"/>
              <a:t>Age: </a:t>
            </a:r>
            <a:r>
              <a:rPr lang="en-IN" sz="1600" dirty="0" smtClean="0"/>
              <a:t>GSS Subsample</a:t>
            </a:r>
            <a:endParaRPr lang="en-IN" sz="1600" dirty="0"/>
          </a:p>
        </p:txBody>
      </p:sp>
    </p:spTree>
    <p:extLst>
      <p:ext uri="{BB962C8B-B14F-4D97-AF65-F5344CB8AC3E}">
        <p14:creationId xmlns:p14="http://schemas.microsoft.com/office/powerpoint/2010/main" val="3233456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399"/>
            <a:ext cx="8229600" cy="1069795"/>
          </a:xfrm>
        </p:spPr>
        <p:txBody>
          <a:bodyPr>
            <a:normAutofit/>
          </a:bodyPr>
          <a:lstStyle/>
          <a:p>
            <a:r>
              <a:rPr lang="en-US" sz="4000" noProof="0" dirty="0"/>
              <a:t>Cumulative Distributions </a:t>
            </a:r>
            <a:r>
              <a:rPr lang="en-US" sz="2400" noProof="0" dirty="0"/>
              <a:t>(1 of </a:t>
            </a:r>
            <a:r>
              <a:rPr lang="en-US" sz="2400" noProof="0" dirty="0" smtClean="0"/>
              <a:t>3)</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988840"/>
            <a:ext cx="8173844" cy="4183360"/>
          </a:xfrm>
        </p:spPr>
        <p:txBody>
          <a:bodyPr>
            <a:normAutofit/>
          </a:bodyPr>
          <a:lstStyle/>
          <a:p>
            <a:r>
              <a:rPr lang="en-US" noProof="0" dirty="0" smtClean="0"/>
              <a:t>Locating </a:t>
            </a:r>
            <a:r>
              <a:rPr lang="en-US" noProof="0" dirty="0"/>
              <a:t>relative position of a score.</a:t>
            </a:r>
          </a:p>
          <a:p>
            <a:r>
              <a:rPr lang="en-US" noProof="0" dirty="0" smtClean="0"/>
              <a:t>Appropriate </a:t>
            </a:r>
            <a:r>
              <a:rPr lang="en-US" noProof="0" dirty="0"/>
              <a:t>for ordinal levels or higher.</a:t>
            </a:r>
          </a:p>
          <a:p>
            <a:r>
              <a:rPr lang="en-US" noProof="0" dirty="0"/>
              <a:t>Adding frequencies of categories below.</a:t>
            </a:r>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619681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399"/>
            <a:ext cx="8229600" cy="1069795"/>
          </a:xfrm>
        </p:spPr>
        <p:txBody>
          <a:bodyPr>
            <a:normAutofit/>
          </a:bodyPr>
          <a:lstStyle/>
          <a:p>
            <a:r>
              <a:rPr lang="en-US" sz="4000" noProof="0" dirty="0"/>
              <a:t>Cumulative Distributions </a:t>
            </a:r>
            <a:r>
              <a:rPr lang="en-US" sz="2400" noProof="0" dirty="0"/>
              <a:t>(2 of </a:t>
            </a:r>
            <a:r>
              <a:rPr lang="en-US" sz="2400" noProof="0" dirty="0" smtClean="0"/>
              <a:t>3)</a:t>
            </a:r>
            <a:endParaRPr lang="en-US" sz="24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021323190"/>
              </p:ext>
            </p:extLst>
          </p:nvPr>
        </p:nvGraphicFramePr>
        <p:xfrm>
          <a:off x="899592" y="2492896"/>
          <a:ext cx="7416823" cy="2877120"/>
        </p:xfrm>
        <a:graphic>
          <a:graphicData uri="http://schemas.openxmlformats.org/drawingml/2006/table">
            <a:tbl>
              <a:tblPr firstRow="1" firstCol="1" bandRow="1">
                <a:tableStyleId>{BDBED569-4797-4DF1-A0F4-6AAB3CD982D8}</a:tableStyleId>
              </a:tblPr>
              <a:tblGrid>
                <a:gridCol w="2471739">
                  <a:extLst>
                    <a:ext uri="{9D8B030D-6E8A-4147-A177-3AD203B41FA5}">
                      <a16:colId xmlns:a16="http://schemas.microsoft.com/office/drawing/2014/main" val="20000"/>
                    </a:ext>
                  </a:extLst>
                </a:gridCol>
                <a:gridCol w="2472542">
                  <a:extLst>
                    <a:ext uri="{9D8B030D-6E8A-4147-A177-3AD203B41FA5}">
                      <a16:colId xmlns:a16="http://schemas.microsoft.com/office/drawing/2014/main" val="20001"/>
                    </a:ext>
                  </a:extLst>
                </a:gridCol>
                <a:gridCol w="2472542">
                  <a:extLst>
                    <a:ext uri="{9D8B030D-6E8A-4147-A177-3AD203B41FA5}">
                      <a16:colId xmlns:a16="http://schemas.microsoft.com/office/drawing/2014/main" val="20002"/>
                    </a:ext>
                  </a:extLst>
                </a:gridCol>
              </a:tblGrid>
              <a:tr h="0">
                <a:tc>
                  <a:txBody>
                    <a:bodyPr/>
                    <a:lstStyle/>
                    <a:p>
                      <a:pPr>
                        <a:lnSpc>
                          <a:spcPct val="100000"/>
                        </a:lnSpc>
                        <a:spcAft>
                          <a:spcPts val="0"/>
                        </a:spcAft>
                      </a:pPr>
                      <a:r>
                        <a:rPr lang="en-IN" sz="1200" dirty="0">
                          <a:effectLst/>
                        </a:rPr>
                        <a:t>Age Category</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Frequency (f )</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Cumulative Frequency (Cf )</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0"/>
                  </a:ext>
                </a:extLst>
              </a:tr>
              <a:tr h="0">
                <a:tc>
                  <a:txBody>
                    <a:bodyPr/>
                    <a:lstStyle/>
                    <a:p>
                      <a:pPr>
                        <a:lnSpc>
                          <a:spcPct val="100000"/>
                        </a:lnSpc>
                        <a:spcAft>
                          <a:spcPts val="0"/>
                        </a:spcAft>
                      </a:pPr>
                      <a:r>
                        <a:rPr lang="en-IN" sz="1200" b="0" dirty="0">
                          <a:effectLst/>
                        </a:rPr>
                        <a:t>20–29</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7</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7</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0">
                <a:tc>
                  <a:txBody>
                    <a:bodyPr/>
                    <a:lstStyle/>
                    <a:p>
                      <a:pPr>
                        <a:lnSpc>
                          <a:spcPct val="100000"/>
                        </a:lnSpc>
                        <a:spcAft>
                          <a:spcPts val="0"/>
                        </a:spcAft>
                      </a:pPr>
                      <a:r>
                        <a:rPr lang="en-IN" sz="1200" b="0" dirty="0">
                          <a:effectLst/>
                        </a:rPr>
                        <a:t>30–39</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7</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14</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0">
                <a:tc>
                  <a:txBody>
                    <a:bodyPr/>
                    <a:lstStyle/>
                    <a:p>
                      <a:pPr>
                        <a:lnSpc>
                          <a:spcPct val="100000"/>
                        </a:lnSpc>
                        <a:spcAft>
                          <a:spcPts val="0"/>
                        </a:spcAft>
                      </a:pPr>
                      <a:r>
                        <a:rPr lang="en-IN" sz="1200" b="0" dirty="0">
                          <a:effectLst/>
                        </a:rPr>
                        <a:t>40–49</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12</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26</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r h="0">
                <a:tc>
                  <a:txBody>
                    <a:bodyPr/>
                    <a:lstStyle/>
                    <a:p>
                      <a:pPr>
                        <a:lnSpc>
                          <a:spcPct val="100000"/>
                        </a:lnSpc>
                        <a:spcAft>
                          <a:spcPts val="0"/>
                        </a:spcAft>
                      </a:pPr>
                      <a:r>
                        <a:rPr lang="en-IN" sz="1200" b="0" dirty="0">
                          <a:effectLst/>
                        </a:rPr>
                        <a:t>50–59</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3</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29</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4"/>
                  </a:ext>
                </a:extLst>
              </a:tr>
              <a:tr h="0">
                <a:tc>
                  <a:txBody>
                    <a:bodyPr/>
                    <a:lstStyle/>
                    <a:p>
                      <a:pPr>
                        <a:lnSpc>
                          <a:spcPct val="100000"/>
                        </a:lnSpc>
                        <a:spcAft>
                          <a:spcPts val="0"/>
                        </a:spcAft>
                      </a:pPr>
                      <a:r>
                        <a:rPr lang="en-IN" sz="1200" b="0" dirty="0">
                          <a:effectLst/>
                        </a:rPr>
                        <a:t>60–69</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3</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32</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5"/>
                  </a:ext>
                </a:extLst>
              </a:tr>
              <a:tr h="0">
                <a:tc>
                  <a:txBody>
                    <a:bodyPr/>
                    <a:lstStyle/>
                    <a:p>
                      <a:pPr>
                        <a:lnSpc>
                          <a:spcPct val="100000"/>
                        </a:lnSpc>
                        <a:spcAft>
                          <a:spcPts val="0"/>
                        </a:spcAft>
                      </a:pPr>
                      <a:r>
                        <a:rPr lang="en-IN" sz="1200" b="0" dirty="0">
                          <a:effectLst/>
                        </a:rPr>
                        <a:t>70–79</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6</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38</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6"/>
                  </a:ext>
                </a:extLst>
              </a:tr>
              <a:tr h="0">
                <a:tc>
                  <a:txBody>
                    <a:bodyPr/>
                    <a:lstStyle/>
                    <a:p>
                      <a:pPr>
                        <a:lnSpc>
                          <a:spcPct val="100000"/>
                        </a:lnSpc>
                        <a:spcAft>
                          <a:spcPts val="0"/>
                        </a:spcAft>
                      </a:pPr>
                      <a:r>
                        <a:rPr lang="en-IN" sz="1200" b="0" dirty="0">
                          <a:effectLst/>
                        </a:rPr>
                        <a:t>80–89</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2</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40</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7"/>
                  </a:ext>
                </a:extLst>
              </a:tr>
              <a:tr h="0">
                <a:tc>
                  <a:txBody>
                    <a:bodyPr/>
                    <a:lstStyle/>
                    <a:p>
                      <a:pPr>
                        <a:lnSpc>
                          <a:spcPct val="100000"/>
                        </a:lnSpc>
                        <a:spcAft>
                          <a:spcPts val="0"/>
                        </a:spcAft>
                      </a:pPr>
                      <a:r>
                        <a:rPr lang="en-IN" sz="1200" b="0" dirty="0">
                          <a:effectLst/>
                        </a:rPr>
                        <a:t>Total (</a:t>
                      </a:r>
                      <a:r>
                        <a:rPr lang="en-IN" sz="1200" b="0" i="1" dirty="0">
                          <a:effectLst/>
                        </a:rPr>
                        <a:t>N</a:t>
                      </a:r>
                      <a:r>
                        <a:rPr lang="en-IN" sz="1200" b="0" dirty="0">
                          <a:effectLst/>
                        </a:rPr>
                        <a:t>)</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40</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 </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8"/>
                  </a:ext>
                </a:extLst>
              </a:tr>
            </a:tbl>
          </a:graphicData>
        </a:graphic>
      </p:graphicFrame>
      <p:sp>
        <p:nvSpPr>
          <p:cNvPr id="7" name="Rectangle 6"/>
          <p:cNvSpPr/>
          <p:nvPr/>
        </p:nvSpPr>
        <p:spPr>
          <a:xfrm>
            <a:off x="916833" y="1853833"/>
            <a:ext cx="7416824" cy="584775"/>
          </a:xfrm>
          <a:prstGeom prst="rect">
            <a:avLst/>
          </a:prstGeom>
        </p:spPr>
        <p:txBody>
          <a:bodyPr wrap="square">
            <a:spAutoFit/>
          </a:bodyPr>
          <a:lstStyle/>
          <a:p>
            <a:r>
              <a:rPr lang="en-IN" sz="1600" dirty="0"/>
              <a:t>Table 2.9 Grouped Frequency Distribution and Cumulative Frequency for</a:t>
            </a:r>
          </a:p>
          <a:p>
            <a:r>
              <a:rPr lang="en-IN" sz="1600" dirty="0" smtClean="0"/>
              <a:t>	the </a:t>
            </a:r>
            <a:r>
              <a:rPr lang="en-IN" sz="1600" dirty="0"/>
              <a:t>Variable </a:t>
            </a:r>
            <a:r>
              <a:rPr lang="en-IN" sz="1600" i="1" dirty="0"/>
              <a:t>Age: </a:t>
            </a:r>
            <a:r>
              <a:rPr lang="en-IN" sz="1600" dirty="0"/>
              <a:t>GSS Subsample</a:t>
            </a:r>
          </a:p>
        </p:txBody>
      </p:sp>
    </p:spTree>
    <p:extLst>
      <p:ext uri="{BB962C8B-B14F-4D97-AF65-F5344CB8AC3E}">
        <p14:creationId xmlns:p14="http://schemas.microsoft.com/office/powerpoint/2010/main" val="3514743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a:bodyPr>
          <a:lstStyle/>
          <a:p>
            <a:r>
              <a:rPr lang="en-US" sz="4000" noProof="0" dirty="0" smtClean="0"/>
              <a:t>Introduction </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021069"/>
          </a:xfrm>
        </p:spPr>
        <p:txBody>
          <a:bodyPr>
            <a:normAutofit/>
          </a:bodyPr>
          <a:lstStyle/>
          <a:p>
            <a:r>
              <a:rPr lang="en-US" noProof="0" dirty="0" smtClean="0"/>
              <a:t>Examining a population.</a:t>
            </a:r>
          </a:p>
          <a:p>
            <a:r>
              <a:rPr lang="en-US" noProof="0" dirty="0" smtClean="0"/>
              <a:t>Organizing and summarizing data.</a:t>
            </a:r>
          </a:p>
          <a:p>
            <a:r>
              <a:rPr lang="en-US" noProof="0" dirty="0" smtClean="0"/>
              <a:t>Methods used by social scientists.</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30554048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399"/>
            <a:ext cx="8229600" cy="1069795"/>
          </a:xfrm>
        </p:spPr>
        <p:txBody>
          <a:bodyPr>
            <a:normAutofit/>
          </a:bodyPr>
          <a:lstStyle/>
          <a:p>
            <a:r>
              <a:rPr lang="en-US" sz="4000" noProof="0" dirty="0"/>
              <a:t>Cumulative Distributions </a:t>
            </a:r>
            <a:r>
              <a:rPr lang="en-US" sz="2400" noProof="0" dirty="0" smtClean="0"/>
              <a:t>(3 </a:t>
            </a:r>
            <a:r>
              <a:rPr lang="en-US" sz="2400" noProof="0" dirty="0"/>
              <a:t>of </a:t>
            </a:r>
            <a:r>
              <a:rPr lang="en-US" sz="2400" noProof="0" dirty="0" smtClean="0"/>
              <a:t>3)</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6"/>
          </a:xfrm>
        </p:spPr>
        <p:txBody>
          <a:bodyPr>
            <a:normAutofit/>
          </a:bodyPr>
          <a:lstStyle/>
          <a:p>
            <a:r>
              <a:rPr lang="en-US" sz="3000" noProof="0" dirty="0" smtClean="0"/>
              <a:t>Cumulative percentage distribution.</a:t>
            </a:r>
          </a:p>
          <a:p>
            <a:r>
              <a:rPr lang="en-US" sz="3000" noProof="0" dirty="0" smtClean="0"/>
              <a:t>Wider applications.</a:t>
            </a:r>
          </a:p>
          <a:p>
            <a:r>
              <a:rPr lang="en-US" sz="3000" noProof="0" dirty="0" smtClean="0"/>
              <a:t>Useful when comparing group differences.</a:t>
            </a:r>
            <a:endParaRPr lang="en-US" sz="30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dirty="0"/>
          </a:p>
        </p:txBody>
      </p:sp>
    </p:spTree>
    <p:extLst>
      <p:ext uri="{BB962C8B-B14F-4D97-AF65-F5344CB8AC3E}">
        <p14:creationId xmlns:p14="http://schemas.microsoft.com/office/powerpoint/2010/main" val="4267599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518864" y="671147"/>
            <a:ext cx="8229600" cy="957653"/>
          </a:xfrm>
        </p:spPr>
        <p:txBody>
          <a:bodyPr>
            <a:normAutofit/>
          </a:bodyPr>
          <a:lstStyle/>
          <a:p>
            <a:r>
              <a:rPr lang="en-US" sz="4000" noProof="0" dirty="0"/>
              <a:t>Rates </a:t>
            </a:r>
            <a:endParaRPr lang="en-US" sz="2400" noProof="0" dirty="0"/>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smtClean="0"/>
                  <a:t>Commonly used rates.</a:t>
                </a:r>
              </a:p>
              <a:p>
                <a14:m>
                  <m:oMath xmlns:m="http://schemas.openxmlformats.org/officeDocument/2006/math">
                    <m:r>
                      <m:rPr>
                        <m:sty m:val="p"/>
                      </m:rPr>
                      <a:rPr lang="en-US" noProof="0">
                        <a:latin typeface="Cambria Math" panose="02040503050406030204" pitchFamily="18" charset="0"/>
                      </a:rPr>
                      <m:t>Rate</m:t>
                    </m:r>
                    <m:r>
                      <a:rPr lang="en-US" noProof="0">
                        <a:latin typeface="Cambria Math" panose="02040503050406030204" pitchFamily="18" charset="0"/>
                      </a:rPr>
                      <m:t>=</m:t>
                    </m:r>
                    <m:f>
                      <m:fPr>
                        <m:ctrlPr>
                          <a:rPr lang="en-US" i="1" noProof="0">
                            <a:latin typeface="Cambria Math" panose="02040503050406030204" pitchFamily="18" charset="0"/>
                          </a:rPr>
                        </m:ctrlPr>
                      </m:fPr>
                      <m:num>
                        <m:r>
                          <a:rPr lang="en-US" i="1" noProof="0">
                            <a:latin typeface="Cambria Math" panose="02040503050406030204" pitchFamily="18" charset="0"/>
                          </a:rPr>
                          <m:t>𝑓</m:t>
                        </m:r>
                      </m:num>
                      <m:den>
                        <m:r>
                          <m:rPr>
                            <m:sty m:val="p"/>
                          </m:rPr>
                          <a:rPr lang="en-US" noProof="0">
                            <a:latin typeface="Cambria Math" panose="02040503050406030204" pitchFamily="18" charset="0"/>
                          </a:rPr>
                          <m:t>Population</m:t>
                        </m:r>
                      </m:den>
                    </m:f>
                  </m:oMath>
                </a14:m>
                <a:r>
                  <a:rPr lang="en-US" noProof="0" dirty="0"/>
                  <a:t> </a:t>
                </a:r>
                <a:r>
                  <a:rPr lang="en-US" noProof="0" dirty="0" smtClean="0"/>
                  <a:t>.</a:t>
                </a:r>
                <a:endParaRPr lang="en-US" noProof="0" dirty="0"/>
              </a:p>
              <a:p>
                <a:r>
                  <a:rPr lang="en-US" noProof="0" dirty="0" smtClean="0"/>
                  <a:t>Often expressed as rates per thousand.</a:t>
                </a:r>
              </a:p>
              <a:p>
                <a:r>
                  <a:rPr lang="en-US" noProof="0" dirty="0" smtClean="0"/>
                  <a:t>Crude rate.</a:t>
                </a:r>
                <a:endParaRPr lang="en-US" noProof="0" dirty="0"/>
              </a:p>
              <a:p>
                <a:pPr>
                  <a:buNone/>
                </a:pPr>
                <a:endParaRPr lang="en-US" noProof="0" dirty="0"/>
              </a:p>
            </p:txBody>
          </p:sp>
        </mc:Choice>
        <mc:Fallback xmlns="">
          <p:sp>
            <p:nvSpPr>
              <p:cNvPr id="4" name="Content Placeholder 3">
                <a:extLst>
                  <a:ext uri="{FF2B5EF4-FFF2-40B4-BE49-F238E27FC236}">
                    <a16:creationId xmlns:a16="http://schemas.microsoft.com/office/drawing/2014/main" xmlns="" id="{497CF717-BAEF-4996-B918-CCF33575831F}"/>
                  </a:ext>
                </a:extLst>
              </p:cNvPr>
              <p:cNvSpPr>
                <a:spLocks noGrp="1" noRot="1" noChangeAspect="1" noMove="1" noResize="1" noEditPoints="1" noAdjustHandles="1" noChangeArrowheads="1" noChangeShapeType="1" noTextEdit="1"/>
              </p:cNvSpPr>
              <p:nvPr>
                <p:ph idx="1"/>
              </p:nvPr>
            </p:nvSpPr>
            <p:spPr>
              <a:xfrm>
                <a:off x="512956" y="1784195"/>
                <a:ext cx="8173844" cy="4388005"/>
              </a:xfrm>
              <a:blipFill rotWithShape="0">
                <a:blip r:embed="rId3"/>
                <a:stretch>
                  <a:fillRect l="-1715" t="-1806"/>
                </a:stretch>
              </a:blipFill>
            </p:spPr>
            <p:txBody>
              <a:bodyPr/>
              <a:lstStyle/>
              <a:p>
                <a:r>
                  <a:rPr lang="en-US">
                    <a:noFill/>
                  </a:rPr>
                  <a:t> </a:t>
                </a:r>
              </a:p>
            </p:txBody>
          </p:sp>
        </mc:Fallback>
      </mc:AlternateContent>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dirty="0"/>
          </a:p>
        </p:txBody>
      </p:sp>
    </p:spTree>
    <p:extLst>
      <p:ext uri="{BB962C8B-B14F-4D97-AF65-F5344CB8AC3E}">
        <p14:creationId xmlns:p14="http://schemas.microsoft.com/office/powerpoint/2010/main" val="200377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a:bodyPr>
          <a:lstStyle/>
          <a:p>
            <a:r>
              <a:rPr lang="en-US" sz="4000" noProof="0" dirty="0"/>
              <a:t>Graphic Presentation of Data </a:t>
            </a:r>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2132856"/>
            <a:ext cx="8173844" cy="4039344"/>
          </a:xfrm>
        </p:spPr>
        <p:txBody>
          <a:bodyPr>
            <a:normAutofit/>
          </a:bodyPr>
          <a:lstStyle/>
          <a:p>
            <a:r>
              <a:rPr lang="en-US" noProof="0" dirty="0"/>
              <a:t>Statistical </a:t>
            </a:r>
            <a:r>
              <a:rPr lang="en-US" noProof="0" dirty="0" smtClean="0"/>
              <a:t>graphs.</a:t>
            </a:r>
          </a:p>
          <a:p>
            <a:r>
              <a:rPr lang="en-US" noProof="0" dirty="0" smtClean="0"/>
              <a:t>Visual communication of information.</a:t>
            </a:r>
          </a:p>
          <a:p>
            <a:r>
              <a:rPr lang="en-US" noProof="0" dirty="0" smtClean="0"/>
              <a:t>More accessible than tabular data. </a:t>
            </a:r>
          </a:p>
          <a:p>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dirty="0"/>
          </a:p>
        </p:txBody>
      </p:sp>
    </p:spTree>
    <p:extLst>
      <p:ext uri="{BB962C8B-B14F-4D97-AF65-F5344CB8AC3E}">
        <p14:creationId xmlns:p14="http://schemas.microsoft.com/office/powerpoint/2010/main" val="996588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a:bodyPr>
          <a:lstStyle/>
          <a:p>
            <a:r>
              <a:rPr lang="en-US" sz="4000" noProof="0" dirty="0"/>
              <a:t>The Pie Chart </a:t>
            </a:r>
            <a:r>
              <a:rPr lang="en-US" sz="2400" noProof="0" dirty="0"/>
              <a:t>(1 of 2</a:t>
            </a:r>
            <a:r>
              <a:rPr lang="en-US" sz="2400" noProof="0" dirty="0" smtClean="0"/>
              <a:t>)</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smtClean="0"/>
              <a:t>Displayed as segments of circle.</a:t>
            </a:r>
          </a:p>
          <a:p>
            <a:pPr rtl="0"/>
            <a:r>
              <a:rPr lang="en-US" noProof="0" dirty="0" smtClean="0"/>
              <a:t>All pieces add up to 100%.</a:t>
            </a:r>
          </a:p>
          <a:p>
            <a:r>
              <a:rPr lang="en-US" noProof="0" dirty="0" smtClean="0"/>
              <a:t>Easy interpretation of information.</a:t>
            </a:r>
          </a:p>
          <a:p>
            <a:pPr>
              <a:buNone/>
            </a:pPr>
            <a:endParaRPr lang="en-US" sz="30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dirty="0"/>
          </a:p>
        </p:txBody>
      </p:sp>
    </p:spTree>
    <p:extLst>
      <p:ext uri="{BB962C8B-B14F-4D97-AF65-F5344CB8AC3E}">
        <p14:creationId xmlns:p14="http://schemas.microsoft.com/office/powerpoint/2010/main" val="39940134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a:bodyPr>
          <a:lstStyle/>
          <a:p>
            <a:r>
              <a:rPr lang="en-US" sz="4000" noProof="0" dirty="0"/>
              <a:t>The Pie Chart </a:t>
            </a:r>
            <a:r>
              <a:rPr lang="en-US" sz="2400" noProof="0" dirty="0" smtClean="0"/>
              <a:t>(2 </a:t>
            </a:r>
            <a:r>
              <a:rPr lang="en-US" sz="2400" noProof="0" dirty="0"/>
              <a:t>of 2</a:t>
            </a:r>
            <a:r>
              <a:rPr lang="en-US" sz="2400" noProof="0" dirty="0" smtClean="0"/>
              <a:t>)</a:t>
            </a:r>
            <a:endParaRPr lang="en-US" sz="24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164143011"/>
              </p:ext>
            </p:extLst>
          </p:nvPr>
        </p:nvGraphicFramePr>
        <p:xfrm>
          <a:off x="683568" y="2420888"/>
          <a:ext cx="7776864" cy="2877120"/>
        </p:xfrm>
        <a:graphic>
          <a:graphicData uri="http://schemas.openxmlformats.org/drawingml/2006/table">
            <a:tbl>
              <a:tblPr firstRow="1" firstCol="1" bandRow="1">
                <a:tableStyleId>{BDBED569-4797-4DF1-A0F4-6AAB3CD982D8}</a:tableStyleId>
              </a:tblPr>
              <a:tblGrid>
                <a:gridCol w="3888432">
                  <a:extLst>
                    <a:ext uri="{9D8B030D-6E8A-4147-A177-3AD203B41FA5}">
                      <a16:colId xmlns:a16="http://schemas.microsoft.com/office/drawing/2014/main" val="20000"/>
                    </a:ext>
                  </a:extLst>
                </a:gridCol>
                <a:gridCol w="3888432">
                  <a:extLst>
                    <a:ext uri="{9D8B030D-6E8A-4147-A177-3AD203B41FA5}">
                      <a16:colId xmlns:a16="http://schemas.microsoft.com/office/drawing/2014/main" val="20001"/>
                    </a:ext>
                  </a:extLst>
                </a:gridCol>
              </a:tblGrid>
              <a:tr h="0">
                <a:tc>
                  <a:txBody>
                    <a:bodyPr/>
                    <a:lstStyle/>
                    <a:p>
                      <a:pPr>
                        <a:lnSpc>
                          <a:spcPct val="100000"/>
                        </a:lnSpc>
                        <a:spcAft>
                          <a:spcPts val="0"/>
                        </a:spcAft>
                      </a:pPr>
                      <a:r>
                        <a:rPr lang="en-IN" sz="1200" b="0" dirty="0">
                          <a:effectLst/>
                        </a:rPr>
                        <a:t>Race</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Percentage (%)</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0"/>
                  </a:ext>
                </a:extLst>
              </a:tr>
              <a:tr h="0">
                <a:tc>
                  <a:txBody>
                    <a:bodyPr/>
                    <a:lstStyle/>
                    <a:p>
                      <a:pPr>
                        <a:lnSpc>
                          <a:spcPct val="100000"/>
                        </a:lnSpc>
                        <a:spcAft>
                          <a:spcPts val="0"/>
                        </a:spcAft>
                      </a:pPr>
                      <a:r>
                        <a:rPr lang="en-IN" sz="1200" b="0">
                          <a:effectLst/>
                        </a:rPr>
                        <a:t>White alone</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83.5</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0">
                <a:tc>
                  <a:txBody>
                    <a:bodyPr/>
                    <a:lstStyle/>
                    <a:p>
                      <a:pPr>
                        <a:lnSpc>
                          <a:spcPct val="100000"/>
                        </a:lnSpc>
                        <a:spcAft>
                          <a:spcPts val="0"/>
                        </a:spcAft>
                      </a:pPr>
                      <a:r>
                        <a:rPr lang="en-IN" sz="1200" b="0">
                          <a:effectLst/>
                        </a:rPr>
                        <a:t>Black alone</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8.9</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0">
                <a:tc>
                  <a:txBody>
                    <a:bodyPr/>
                    <a:lstStyle/>
                    <a:p>
                      <a:pPr>
                        <a:lnSpc>
                          <a:spcPct val="100000"/>
                        </a:lnSpc>
                        <a:spcAft>
                          <a:spcPts val="0"/>
                        </a:spcAft>
                      </a:pPr>
                      <a:r>
                        <a:rPr lang="en-IN" sz="1200" b="0">
                          <a:effectLst/>
                        </a:rPr>
                        <a:t>American Indian or Alaska Native</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0.5</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r h="0">
                <a:tc>
                  <a:txBody>
                    <a:bodyPr/>
                    <a:lstStyle/>
                    <a:p>
                      <a:pPr>
                        <a:lnSpc>
                          <a:spcPct val="100000"/>
                        </a:lnSpc>
                        <a:spcAft>
                          <a:spcPts val="0"/>
                        </a:spcAft>
                      </a:pPr>
                      <a:r>
                        <a:rPr lang="en-IN" sz="1200" b="0" dirty="0">
                          <a:effectLst/>
                        </a:rPr>
                        <a:t>Asian alone</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4.2</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4"/>
                  </a:ext>
                </a:extLst>
              </a:tr>
              <a:tr h="0">
                <a:tc>
                  <a:txBody>
                    <a:bodyPr/>
                    <a:lstStyle/>
                    <a:p>
                      <a:pPr>
                        <a:lnSpc>
                          <a:spcPct val="100000"/>
                        </a:lnSpc>
                        <a:spcAft>
                          <a:spcPts val="0"/>
                        </a:spcAft>
                      </a:pPr>
                      <a:r>
                        <a:rPr lang="en-IN" sz="1200" b="0">
                          <a:effectLst/>
                        </a:rPr>
                        <a:t>Native Hawaiian or Pacific Islander alone</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0.1</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5"/>
                  </a:ext>
                </a:extLst>
              </a:tr>
              <a:tr h="0">
                <a:tc>
                  <a:txBody>
                    <a:bodyPr/>
                    <a:lstStyle/>
                    <a:p>
                      <a:pPr>
                        <a:lnSpc>
                          <a:spcPct val="100000"/>
                        </a:lnSpc>
                        <a:spcAft>
                          <a:spcPts val="0"/>
                        </a:spcAft>
                      </a:pPr>
                      <a:r>
                        <a:rPr lang="en-IN" sz="1200" b="0">
                          <a:effectLst/>
                        </a:rPr>
                        <a:t>Some other race alone</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1.7</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6"/>
                  </a:ext>
                </a:extLst>
              </a:tr>
              <a:tr h="0">
                <a:tc>
                  <a:txBody>
                    <a:bodyPr/>
                    <a:lstStyle/>
                    <a:p>
                      <a:pPr>
                        <a:lnSpc>
                          <a:spcPct val="100000"/>
                        </a:lnSpc>
                        <a:spcAft>
                          <a:spcPts val="0"/>
                        </a:spcAft>
                      </a:pPr>
                      <a:r>
                        <a:rPr lang="en-IN" sz="1200" b="0">
                          <a:effectLst/>
                        </a:rPr>
                        <a:t>Two or more races combined</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1.0</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7"/>
                  </a:ext>
                </a:extLst>
              </a:tr>
              <a:tr h="0">
                <a:tc>
                  <a:txBody>
                    <a:bodyPr/>
                    <a:lstStyle/>
                    <a:p>
                      <a:pPr>
                        <a:lnSpc>
                          <a:spcPct val="100000"/>
                        </a:lnSpc>
                        <a:spcAft>
                          <a:spcPts val="0"/>
                        </a:spcAft>
                      </a:pPr>
                      <a:r>
                        <a:rPr lang="en-IN" sz="1200" b="0">
                          <a:effectLst/>
                        </a:rPr>
                        <a:t>Total</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99.9</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8"/>
                  </a:ext>
                </a:extLst>
              </a:tr>
            </a:tbl>
          </a:graphicData>
        </a:graphic>
      </p:graphicFrame>
      <p:sp>
        <p:nvSpPr>
          <p:cNvPr id="7" name="Rectangle 6"/>
          <p:cNvSpPr/>
          <p:nvPr/>
        </p:nvSpPr>
        <p:spPr>
          <a:xfrm>
            <a:off x="611560" y="1844824"/>
            <a:ext cx="7776864" cy="584775"/>
          </a:xfrm>
          <a:prstGeom prst="rect">
            <a:avLst/>
          </a:prstGeom>
        </p:spPr>
        <p:txBody>
          <a:bodyPr wrap="square">
            <a:spAutoFit/>
          </a:bodyPr>
          <a:lstStyle/>
          <a:p>
            <a:r>
              <a:rPr lang="en-IN" sz="1600" dirty="0"/>
              <a:t>Table 2.13 </a:t>
            </a:r>
            <a:r>
              <a:rPr lang="en-IN" sz="1600" dirty="0" smtClean="0"/>
              <a:t>Five-Year </a:t>
            </a:r>
            <a:r>
              <a:rPr lang="en-IN" sz="1600" dirty="0"/>
              <a:t>Estimates of the U.S. Population 65 Years and Over by</a:t>
            </a:r>
          </a:p>
          <a:p>
            <a:r>
              <a:rPr lang="en-IN" sz="1600" dirty="0" smtClean="0"/>
              <a:t>	  Race</a:t>
            </a:r>
            <a:r>
              <a:rPr lang="en-IN" sz="1600" dirty="0"/>
              <a:t>, 2013–2017</a:t>
            </a:r>
          </a:p>
        </p:txBody>
      </p:sp>
      <p:sp>
        <p:nvSpPr>
          <p:cNvPr id="8" name="Rectangle 7"/>
          <p:cNvSpPr/>
          <p:nvPr/>
        </p:nvSpPr>
        <p:spPr>
          <a:xfrm>
            <a:off x="627381" y="5340964"/>
            <a:ext cx="7823112" cy="246221"/>
          </a:xfrm>
          <a:prstGeom prst="rect">
            <a:avLst/>
          </a:prstGeom>
        </p:spPr>
        <p:txBody>
          <a:bodyPr wrap="square">
            <a:spAutoFit/>
          </a:bodyPr>
          <a:lstStyle/>
          <a:p>
            <a:r>
              <a:rPr lang="en-IN" sz="1000" i="1" dirty="0"/>
              <a:t>Source: </a:t>
            </a:r>
            <a:r>
              <a:rPr lang="en-IN" sz="1000" dirty="0"/>
              <a:t>U.S. Census Bureau, </a:t>
            </a:r>
            <a:r>
              <a:rPr lang="en-IN" sz="1000" i="1" dirty="0"/>
              <a:t>American Fact Finder</a:t>
            </a:r>
            <a:r>
              <a:rPr lang="en-IN" sz="1000" dirty="0"/>
              <a:t>, Table S0103, 2017.</a:t>
            </a:r>
          </a:p>
        </p:txBody>
      </p:sp>
    </p:spTree>
    <p:extLst>
      <p:ext uri="{BB962C8B-B14F-4D97-AF65-F5344CB8AC3E}">
        <p14:creationId xmlns:p14="http://schemas.microsoft.com/office/powerpoint/2010/main" val="1924096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a:bodyPr>
          <a:lstStyle/>
          <a:p>
            <a:r>
              <a:rPr lang="en-US" sz="4000" noProof="0" dirty="0"/>
              <a:t>The Bar </a:t>
            </a:r>
            <a:r>
              <a:rPr lang="en-US" sz="4000" noProof="0" dirty="0" smtClean="0"/>
              <a:t>Graph</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a:t>Alternative way to present </a:t>
            </a:r>
            <a:r>
              <a:rPr lang="en-US" noProof="0" dirty="0" smtClean="0"/>
              <a:t>data.</a:t>
            </a:r>
            <a:endParaRPr lang="en-US" noProof="0" dirty="0"/>
          </a:p>
          <a:p>
            <a:r>
              <a:rPr lang="en-US" noProof="0" dirty="0" smtClean="0"/>
              <a:t>Categories </a:t>
            </a:r>
            <a:r>
              <a:rPr lang="en-US" noProof="0" dirty="0"/>
              <a:t>displayed as </a:t>
            </a:r>
            <a:r>
              <a:rPr lang="en-US" noProof="0" dirty="0" smtClean="0"/>
              <a:t>rectangles.</a:t>
            </a:r>
          </a:p>
          <a:p>
            <a:r>
              <a:rPr lang="en-US" noProof="0" dirty="0" smtClean="0"/>
              <a:t>Construction of bar graph.</a:t>
            </a:r>
          </a:p>
          <a:p>
            <a:r>
              <a:rPr lang="en-US" noProof="0" dirty="0" smtClean="0"/>
              <a:t>Often used to compare variables.</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dirty="0"/>
          </a:p>
        </p:txBody>
      </p:sp>
    </p:spTree>
    <p:extLst>
      <p:ext uri="{BB962C8B-B14F-4D97-AF65-F5344CB8AC3E}">
        <p14:creationId xmlns:p14="http://schemas.microsoft.com/office/powerpoint/2010/main" val="711367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a:bodyPr>
          <a:lstStyle/>
          <a:p>
            <a:r>
              <a:rPr lang="en-US" sz="4000" noProof="0" dirty="0"/>
              <a:t>The </a:t>
            </a:r>
            <a:r>
              <a:rPr lang="en-US" sz="4000" noProof="0" dirty="0" smtClean="0"/>
              <a:t>Histogram</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a:t>Shows differences in </a:t>
            </a:r>
            <a:r>
              <a:rPr lang="en-US" noProof="0" dirty="0" smtClean="0"/>
              <a:t>frequencies or percentages.</a:t>
            </a:r>
          </a:p>
          <a:p>
            <a:r>
              <a:rPr lang="en-US" noProof="0" dirty="0" smtClean="0"/>
              <a:t>Difference between histogram and bar graph.</a:t>
            </a:r>
          </a:p>
          <a:p>
            <a:r>
              <a:rPr lang="en-US" noProof="0" dirty="0" smtClean="0"/>
              <a:t>Construction of histogram.</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dirty="0"/>
          </a:p>
        </p:txBody>
      </p:sp>
    </p:spTree>
    <p:extLst>
      <p:ext uri="{BB962C8B-B14F-4D97-AF65-F5344CB8AC3E}">
        <p14:creationId xmlns:p14="http://schemas.microsoft.com/office/powerpoint/2010/main" val="215799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a:bodyPr>
          <a:lstStyle/>
          <a:p>
            <a:r>
              <a:rPr lang="en-US" sz="4000" noProof="0" dirty="0"/>
              <a:t>The Statistical </a:t>
            </a:r>
            <a:r>
              <a:rPr lang="en-US" sz="4000" noProof="0" dirty="0" smtClean="0"/>
              <a:t>Map</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smtClean="0"/>
              <a:t>Represents geographical data pattern.</a:t>
            </a:r>
          </a:p>
          <a:p>
            <a:r>
              <a:rPr lang="en-US" noProof="0" dirty="0" smtClean="0"/>
              <a:t>Wide range of level.</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dirty="0"/>
          </a:p>
        </p:txBody>
      </p:sp>
    </p:spTree>
    <p:extLst>
      <p:ext uri="{BB962C8B-B14F-4D97-AF65-F5344CB8AC3E}">
        <p14:creationId xmlns:p14="http://schemas.microsoft.com/office/powerpoint/2010/main" val="14574312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a:bodyPr>
          <a:lstStyle/>
          <a:p>
            <a:r>
              <a:rPr lang="en-US" sz="4000" noProof="0" dirty="0"/>
              <a:t>The Line </a:t>
            </a:r>
            <a:r>
              <a:rPr lang="en-US" sz="4000" noProof="0" dirty="0" smtClean="0"/>
              <a:t>Graph</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a:t>Displays interval ratio </a:t>
            </a:r>
            <a:r>
              <a:rPr lang="en-US" noProof="0" dirty="0" smtClean="0"/>
              <a:t>distributions.</a:t>
            </a:r>
            <a:endParaRPr lang="en-US" noProof="0" dirty="0"/>
          </a:p>
          <a:p>
            <a:r>
              <a:rPr lang="en-US" noProof="0" dirty="0"/>
              <a:t>Shows differences in frequencies of </a:t>
            </a:r>
            <a:r>
              <a:rPr lang="en-US" noProof="0" dirty="0" smtClean="0"/>
              <a:t>categories.</a:t>
            </a:r>
            <a:endParaRPr lang="en-US" noProof="0" dirty="0"/>
          </a:p>
          <a:p>
            <a:r>
              <a:rPr lang="en-US" noProof="0" dirty="0" smtClean="0"/>
              <a:t>Advantage over histogram.</a:t>
            </a:r>
          </a:p>
          <a:p>
            <a:r>
              <a:rPr lang="en-US" noProof="0" dirty="0" smtClean="0"/>
              <a:t>Points placed above midpoint.</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dirty="0"/>
          </a:p>
        </p:txBody>
      </p:sp>
    </p:spTree>
    <p:extLst>
      <p:ext uri="{BB962C8B-B14F-4D97-AF65-F5344CB8AC3E}">
        <p14:creationId xmlns:p14="http://schemas.microsoft.com/office/powerpoint/2010/main" val="16308417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a:bodyPr>
          <a:lstStyle/>
          <a:p>
            <a:r>
              <a:rPr lang="en-US" sz="4000" noProof="0" dirty="0"/>
              <a:t>The </a:t>
            </a:r>
            <a:r>
              <a:rPr lang="en-US" sz="4000" noProof="0" dirty="0" smtClean="0"/>
              <a:t>Time-Series Chart</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smtClean="0"/>
              <a:t>Changes in variable at different points of time.</a:t>
            </a:r>
          </a:p>
          <a:p>
            <a:r>
              <a:rPr lang="en-US" noProof="0" dirty="0" smtClean="0"/>
              <a:t>Involves two variables.</a:t>
            </a:r>
          </a:p>
          <a:p>
            <a:r>
              <a:rPr lang="en-US" noProof="0" dirty="0" smtClean="0"/>
              <a:t>Construction of time series chart.</a:t>
            </a:r>
          </a:p>
          <a:p>
            <a:pPr marL="0" indent="0">
              <a:buNone/>
            </a:pPr>
            <a:endParaRPr lang="en-US" noProof="0" dirty="0" smtClean="0"/>
          </a:p>
          <a:p>
            <a:endParaRPr lang="en-US" noProof="0" dirty="0" smtClean="0"/>
          </a:p>
          <a:p>
            <a:pPr marL="0" indent="0">
              <a:buNone/>
            </a:pPr>
            <a:r>
              <a:rPr lang="en-US" noProof="0" dirty="0" smtClean="0"/>
              <a:t> </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dirty="0"/>
          </a:p>
        </p:txBody>
      </p:sp>
    </p:spTree>
    <p:extLst>
      <p:ext uri="{BB962C8B-B14F-4D97-AF65-F5344CB8AC3E}">
        <p14:creationId xmlns:p14="http://schemas.microsoft.com/office/powerpoint/2010/main" val="39879683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642392"/>
            <a:ext cx="8229600" cy="914400"/>
          </a:xfrm>
        </p:spPr>
        <p:txBody>
          <a:bodyPr>
            <a:normAutofit/>
          </a:bodyPr>
          <a:lstStyle/>
          <a:p>
            <a:r>
              <a:rPr lang="en-US" sz="4000" noProof="0" dirty="0"/>
              <a:t>Frequency </a:t>
            </a:r>
            <a:r>
              <a:rPr lang="en-US" sz="4000" noProof="0" dirty="0" smtClean="0"/>
              <a:t>Distributions </a:t>
            </a:r>
            <a:r>
              <a:rPr lang="en-US" sz="2400" noProof="0" dirty="0" smtClean="0"/>
              <a:t>(</a:t>
            </a:r>
            <a:r>
              <a:rPr lang="en-US" sz="2400" noProof="0" dirty="0"/>
              <a:t>1 of 2)</a:t>
            </a:r>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a:t>Most basic way to organize data.</a:t>
            </a:r>
          </a:p>
          <a:p>
            <a:r>
              <a:rPr lang="en-US" noProof="0" dirty="0"/>
              <a:t>T</a:t>
            </a:r>
            <a:r>
              <a:rPr lang="en-US" noProof="0" dirty="0" smtClean="0"/>
              <a:t>able </a:t>
            </a:r>
            <a:r>
              <a:rPr lang="en-US" noProof="0" dirty="0"/>
              <a:t>that reports number of </a:t>
            </a:r>
            <a:r>
              <a:rPr lang="en-US" noProof="0" dirty="0" smtClean="0"/>
              <a:t>observations.</a:t>
            </a:r>
            <a:endParaRPr lang="en-US" noProof="0" dirty="0"/>
          </a:p>
          <a:p>
            <a:r>
              <a:rPr lang="en-US" noProof="0" dirty="0" smtClean="0"/>
              <a:t>First step in statistical analysis of data.</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3803086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72CD0D5-F2B9-4168-A080-F537A916BFC1}"/>
              </a:ext>
            </a:extLst>
          </p:cNvPr>
          <p:cNvSpPr>
            <a:spLocks noGrp="1"/>
          </p:cNvSpPr>
          <p:nvPr>
            <p:ph type="title"/>
          </p:nvPr>
        </p:nvSpPr>
        <p:spPr>
          <a:xfrm>
            <a:off x="457200" y="701824"/>
            <a:ext cx="8229600" cy="782960"/>
          </a:xfrm>
        </p:spPr>
        <p:txBody>
          <a:bodyPr/>
          <a:lstStyle/>
          <a:p>
            <a:r>
              <a:rPr lang="en-US" sz="4000" noProof="0" dirty="0" smtClean="0"/>
              <a:t>Frequency Distributions </a:t>
            </a:r>
            <a:r>
              <a:rPr lang="en-US" sz="2400" noProof="0" dirty="0" smtClean="0"/>
              <a:t>(2 of 2)</a:t>
            </a:r>
            <a:endParaRPr lang="en-US" sz="2400" noProof="0" dirty="0"/>
          </a:p>
        </p:txBody>
      </p:sp>
      <p:sp>
        <p:nvSpPr>
          <p:cNvPr id="2" name="Footer Placeholder 1">
            <a:extLst>
              <a:ext uri="{FF2B5EF4-FFF2-40B4-BE49-F238E27FC236}">
                <a16:creationId xmlns:a16="http://schemas.microsoft.com/office/drawing/2014/main" id="{043FABE6-9A77-4765-B087-6A98EE52C081}"/>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807582108"/>
              </p:ext>
            </p:extLst>
          </p:nvPr>
        </p:nvGraphicFramePr>
        <p:xfrm>
          <a:off x="971600" y="2144768"/>
          <a:ext cx="7128792" cy="3516480"/>
        </p:xfrm>
        <a:graphic>
          <a:graphicData uri="http://schemas.openxmlformats.org/drawingml/2006/table">
            <a:tbl>
              <a:tblPr firstRow="1" firstCol="1" bandRow="1">
                <a:tableStyleId>{BDBED569-4797-4DF1-A0F4-6AAB3CD982D8}</a:tableStyleId>
              </a:tblPr>
              <a:tblGrid>
                <a:gridCol w="3564396">
                  <a:extLst>
                    <a:ext uri="{9D8B030D-6E8A-4147-A177-3AD203B41FA5}">
                      <a16:colId xmlns:a16="http://schemas.microsoft.com/office/drawing/2014/main" val="20000"/>
                    </a:ext>
                  </a:extLst>
                </a:gridCol>
                <a:gridCol w="3564396">
                  <a:extLst>
                    <a:ext uri="{9D8B030D-6E8A-4147-A177-3AD203B41FA5}">
                      <a16:colId xmlns:a16="http://schemas.microsoft.com/office/drawing/2014/main" val="20001"/>
                    </a:ext>
                  </a:extLst>
                </a:gridCol>
              </a:tblGrid>
              <a:tr h="0">
                <a:tc>
                  <a:txBody>
                    <a:bodyPr/>
                    <a:lstStyle/>
                    <a:p>
                      <a:pPr>
                        <a:lnSpc>
                          <a:spcPct val="100000"/>
                        </a:lnSpc>
                        <a:spcAft>
                          <a:spcPts val="0"/>
                        </a:spcAft>
                      </a:pPr>
                      <a:r>
                        <a:rPr lang="en-IN" sz="1200" b="1" dirty="0">
                          <a:effectLst/>
                        </a:rPr>
                        <a:t>Region of Birth</a:t>
                      </a:r>
                      <a:endParaRPr lang="en-IN" sz="1200" b="1"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1" dirty="0">
                          <a:effectLst/>
                        </a:rPr>
                        <a:t>Frequency (f )</a:t>
                      </a:r>
                      <a:endParaRPr lang="en-IN" sz="1200" b="1"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0"/>
                  </a:ext>
                </a:extLst>
              </a:tr>
              <a:tr h="0">
                <a:tc>
                  <a:txBody>
                    <a:bodyPr/>
                    <a:lstStyle/>
                    <a:p>
                      <a:pPr>
                        <a:lnSpc>
                          <a:spcPct val="100000"/>
                        </a:lnSpc>
                        <a:spcAft>
                          <a:spcPts val="0"/>
                        </a:spcAft>
                      </a:pPr>
                      <a:r>
                        <a:rPr lang="en-IN" sz="1200" b="0">
                          <a:effectLst/>
                        </a:rPr>
                        <a:t>South and East Asia</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11,731,584</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0">
                <a:tc>
                  <a:txBody>
                    <a:bodyPr/>
                    <a:lstStyle/>
                    <a:p>
                      <a:pPr>
                        <a:lnSpc>
                          <a:spcPct val="100000"/>
                        </a:lnSpc>
                        <a:spcAft>
                          <a:spcPts val="0"/>
                        </a:spcAft>
                      </a:pPr>
                      <a:r>
                        <a:rPr lang="en-IN" sz="1200" b="0">
                          <a:effectLst/>
                        </a:rPr>
                        <a:t>Mexico</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11,568,060</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0">
                <a:tc>
                  <a:txBody>
                    <a:bodyPr/>
                    <a:lstStyle/>
                    <a:p>
                      <a:pPr>
                        <a:lnSpc>
                          <a:spcPct val="100000"/>
                        </a:lnSpc>
                        <a:spcAft>
                          <a:spcPts val="0"/>
                        </a:spcAft>
                      </a:pPr>
                      <a:r>
                        <a:rPr lang="en-IN" sz="1200" b="0">
                          <a:effectLst/>
                        </a:rPr>
                        <a:t>Europe/Canada</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5,785,135</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r h="0">
                <a:tc>
                  <a:txBody>
                    <a:bodyPr/>
                    <a:lstStyle/>
                    <a:p>
                      <a:pPr>
                        <a:lnSpc>
                          <a:spcPct val="100000"/>
                        </a:lnSpc>
                        <a:spcAft>
                          <a:spcPts val="0"/>
                        </a:spcAft>
                      </a:pPr>
                      <a:r>
                        <a:rPr lang="en-IN" sz="1200" b="0" dirty="0">
                          <a:effectLst/>
                        </a:rPr>
                        <a:t>Caribbean</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4,300,022</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4"/>
                  </a:ext>
                </a:extLst>
              </a:tr>
              <a:tr h="0">
                <a:tc>
                  <a:txBody>
                    <a:bodyPr/>
                    <a:lstStyle/>
                    <a:p>
                      <a:pPr>
                        <a:lnSpc>
                          <a:spcPct val="100000"/>
                        </a:lnSpc>
                        <a:spcAft>
                          <a:spcPts val="0"/>
                        </a:spcAft>
                      </a:pPr>
                      <a:r>
                        <a:rPr lang="en-IN" sz="1200" b="0">
                          <a:effectLst/>
                        </a:rPr>
                        <a:t>Central America</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3,463,389</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5"/>
                  </a:ext>
                </a:extLst>
              </a:tr>
              <a:tr h="0">
                <a:tc>
                  <a:txBody>
                    <a:bodyPr/>
                    <a:lstStyle/>
                    <a:p>
                      <a:pPr>
                        <a:lnSpc>
                          <a:spcPct val="100000"/>
                        </a:lnSpc>
                        <a:spcAft>
                          <a:spcPts val="0"/>
                        </a:spcAft>
                      </a:pPr>
                      <a:r>
                        <a:rPr lang="en-IN" sz="1200" b="0">
                          <a:effectLst/>
                        </a:rPr>
                        <a:t>South America</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2,927,145</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6"/>
                  </a:ext>
                </a:extLst>
              </a:tr>
              <a:tr h="0">
                <a:tc>
                  <a:txBody>
                    <a:bodyPr/>
                    <a:lstStyle/>
                    <a:p>
                      <a:pPr>
                        <a:lnSpc>
                          <a:spcPct val="100000"/>
                        </a:lnSpc>
                        <a:spcAft>
                          <a:spcPts val="0"/>
                        </a:spcAft>
                      </a:pPr>
                      <a:r>
                        <a:rPr lang="en-IN" sz="1200" b="0" dirty="0">
                          <a:effectLst/>
                        </a:rPr>
                        <a:t>Middle East</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1,875,264</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7"/>
                  </a:ext>
                </a:extLst>
              </a:tr>
              <a:tr h="0">
                <a:tc>
                  <a:txBody>
                    <a:bodyPr/>
                    <a:lstStyle/>
                    <a:p>
                      <a:pPr>
                        <a:lnSpc>
                          <a:spcPct val="100000"/>
                        </a:lnSpc>
                        <a:spcAft>
                          <a:spcPts val="0"/>
                        </a:spcAft>
                      </a:pPr>
                      <a:r>
                        <a:rPr lang="en-IN" sz="1200" b="0">
                          <a:effectLst/>
                        </a:rPr>
                        <a:t>Sub-Saharan Africa</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1,769,778</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8"/>
                  </a:ext>
                </a:extLst>
              </a:tr>
              <a:tr h="0">
                <a:tc>
                  <a:txBody>
                    <a:bodyPr/>
                    <a:lstStyle/>
                    <a:p>
                      <a:pPr>
                        <a:lnSpc>
                          <a:spcPct val="100000"/>
                        </a:lnSpc>
                        <a:spcAft>
                          <a:spcPts val="0"/>
                        </a:spcAft>
                      </a:pPr>
                      <a:r>
                        <a:rPr lang="en-IN" sz="1200" b="0">
                          <a:effectLst/>
                        </a:rPr>
                        <a:t>All other</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smtClean="0">
                          <a:effectLst/>
                        </a:rPr>
                        <a:t>   261,277 </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9"/>
                  </a:ext>
                </a:extLst>
              </a:tr>
              <a:tr h="0">
                <a:tc>
                  <a:txBody>
                    <a:bodyPr/>
                    <a:lstStyle/>
                    <a:p>
                      <a:pPr>
                        <a:lnSpc>
                          <a:spcPct val="100000"/>
                        </a:lnSpc>
                        <a:spcAft>
                          <a:spcPts val="0"/>
                        </a:spcAft>
                      </a:pPr>
                      <a:r>
                        <a:rPr lang="en-IN" sz="1200" b="0">
                          <a:effectLst/>
                        </a:rPr>
                        <a:t>Total</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43,681,654</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10"/>
                  </a:ext>
                </a:extLst>
              </a:tr>
            </a:tbl>
          </a:graphicData>
        </a:graphic>
      </p:graphicFrame>
      <p:sp>
        <p:nvSpPr>
          <p:cNvPr id="8" name="Rectangle 7"/>
          <p:cNvSpPr/>
          <p:nvPr/>
        </p:nvSpPr>
        <p:spPr>
          <a:xfrm>
            <a:off x="971600" y="1484784"/>
            <a:ext cx="7128792" cy="584775"/>
          </a:xfrm>
          <a:prstGeom prst="rect">
            <a:avLst/>
          </a:prstGeom>
        </p:spPr>
        <p:txBody>
          <a:bodyPr wrap="square">
            <a:spAutoFit/>
          </a:bodyPr>
          <a:lstStyle/>
          <a:p>
            <a:r>
              <a:rPr lang="en-IN" sz="1600" dirty="0"/>
              <a:t>Table 2.1 Frequency Distribution for Categories of Region of Birth for</a:t>
            </a:r>
          </a:p>
          <a:p>
            <a:r>
              <a:rPr lang="en-IN" sz="1600" dirty="0"/>
              <a:t>Foreign-Born Population, 2016</a:t>
            </a:r>
          </a:p>
        </p:txBody>
      </p:sp>
      <p:sp>
        <p:nvSpPr>
          <p:cNvPr id="9" name="Rectangle 8"/>
          <p:cNvSpPr/>
          <p:nvPr/>
        </p:nvSpPr>
        <p:spPr>
          <a:xfrm>
            <a:off x="899592" y="5661248"/>
            <a:ext cx="7145425" cy="553998"/>
          </a:xfrm>
          <a:prstGeom prst="rect">
            <a:avLst/>
          </a:prstGeom>
        </p:spPr>
        <p:txBody>
          <a:bodyPr wrap="square">
            <a:spAutoFit/>
          </a:bodyPr>
          <a:lstStyle/>
          <a:p>
            <a:r>
              <a:rPr lang="en-IN" sz="1000" i="1" dirty="0"/>
              <a:t>Source: </a:t>
            </a:r>
            <a:r>
              <a:rPr lang="en-IN" sz="1000" dirty="0"/>
              <a:t>“2016, Foreign-Born Population in the United States Statistical Portrait”, Pew Research </a:t>
            </a:r>
            <a:r>
              <a:rPr lang="en-IN" sz="1000" dirty="0" err="1"/>
              <a:t>Center</a:t>
            </a:r>
            <a:r>
              <a:rPr lang="en-IN" sz="1000" dirty="0"/>
              <a:t>,</a:t>
            </a:r>
          </a:p>
          <a:p>
            <a:r>
              <a:rPr lang="en-IN" sz="1000" dirty="0"/>
              <a:t>Washington, D.C (SEPTEMBER 14, 2018), https://www.pewhispanic.org/2018/09/14/2016-statisticalinformation-</a:t>
            </a:r>
          </a:p>
          <a:p>
            <a:r>
              <a:rPr lang="en-IN" sz="1000" dirty="0"/>
              <a:t>on-foreign-born-in-united-states/.</a:t>
            </a:r>
          </a:p>
        </p:txBody>
      </p:sp>
    </p:spTree>
    <p:extLst>
      <p:ext uri="{BB962C8B-B14F-4D97-AF65-F5344CB8AC3E}">
        <p14:creationId xmlns:p14="http://schemas.microsoft.com/office/powerpoint/2010/main" val="749310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692696"/>
            <a:ext cx="8229600" cy="914400"/>
          </a:xfrm>
        </p:spPr>
        <p:txBody>
          <a:bodyPr>
            <a:normAutofit/>
          </a:bodyPr>
          <a:lstStyle/>
          <a:p>
            <a:r>
              <a:rPr lang="en-US" sz="4000" noProof="0" dirty="0"/>
              <a:t>Proportions and Percentages </a:t>
            </a:r>
            <a:r>
              <a:rPr lang="en-US" sz="2400" noProof="0" dirty="0"/>
              <a:t>(1 of </a:t>
            </a:r>
            <a:r>
              <a:rPr lang="en-US" sz="2400" noProof="0" dirty="0" smtClean="0"/>
              <a:t>4)</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smtClean="0"/>
              <a:t>Shortcomings of frequency distribution.</a:t>
            </a:r>
            <a:endParaRPr lang="en-US" noProof="0" dirty="0"/>
          </a:p>
          <a:p>
            <a:r>
              <a:rPr lang="en-US" noProof="0" dirty="0" smtClean="0"/>
              <a:t>Standardizing </a:t>
            </a:r>
            <a:r>
              <a:rPr lang="en-US" noProof="0" dirty="0"/>
              <a:t>raw </a:t>
            </a:r>
            <a:r>
              <a:rPr lang="en-US" noProof="0" dirty="0" smtClean="0"/>
              <a:t>frequencies.</a:t>
            </a:r>
          </a:p>
          <a:p>
            <a:r>
              <a:rPr lang="en-US" noProof="0" dirty="0" smtClean="0"/>
              <a:t>Proportion</a:t>
            </a:r>
            <a:r>
              <a:rPr lang="en-US" noProof="0" dirty="0"/>
              <a:t>.</a:t>
            </a:r>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616662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a:bodyPr>
          <a:lstStyle/>
          <a:p>
            <a:r>
              <a:rPr lang="en-US" sz="4000" noProof="0" dirty="0"/>
              <a:t>Proportions and Percentages </a:t>
            </a:r>
            <a:r>
              <a:rPr lang="en-US" sz="2400" noProof="0" dirty="0"/>
              <a:t>(2 of </a:t>
            </a:r>
            <a:r>
              <a:rPr lang="en-US" sz="2400" noProof="0" dirty="0" smtClean="0"/>
              <a:t>4)</a:t>
            </a:r>
            <a:endParaRPr lang="en-US" sz="2400" noProof="0" dirty="0"/>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smtClean="0"/>
                  <a:t>Formula  for proportion</a:t>
                </a:r>
                <a:r>
                  <a:rPr lang="en-US" noProof="0" dirty="0"/>
                  <a:t>: </a:t>
                </a:r>
                <a14:m>
                  <m:oMath xmlns:m="http://schemas.openxmlformats.org/officeDocument/2006/math">
                    <m:r>
                      <a:rPr lang="en-US" i="1" noProof="0">
                        <a:latin typeface="Cambria Math" panose="02040503050406030204" pitchFamily="18" charset="0"/>
                      </a:rPr>
                      <m:t>𝑝</m:t>
                    </m:r>
                    <m:r>
                      <a:rPr lang="en-US" i="1" noProof="0">
                        <a:latin typeface="Cambria Math" panose="02040503050406030204" pitchFamily="18" charset="0"/>
                      </a:rPr>
                      <m:t>=</m:t>
                    </m:r>
                    <m:r>
                      <a:rPr lang="en-US" i="1" noProof="0">
                        <a:latin typeface="Cambria Math" panose="02040503050406030204" pitchFamily="18" charset="0"/>
                      </a:rPr>
                      <m:t>𝑓</m:t>
                    </m:r>
                    <m:r>
                      <a:rPr lang="en-US" i="1" noProof="0">
                        <a:latin typeface="Cambria Math" panose="02040503050406030204" pitchFamily="18" charset="0"/>
                      </a:rPr>
                      <m:t>/</m:t>
                    </m:r>
                    <m:r>
                      <a:rPr lang="en-US" i="1" noProof="0">
                        <a:latin typeface="Cambria Math" panose="02040503050406030204" pitchFamily="18" charset="0"/>
                      </a:rPr>
                      <m:t>𝑁</m:t>
                    </m:r>
                  </m:oMath>
                </a14:m>
                <a:r>
                  <a:rPr lang="en-US" noProof="0" dirty="0" smtClean="0"/>
                  <a:t>.</a:t>
                </a:r>
                <a:endParaRPr lang="en-US" noProof="0" dirty="0"/>
              </a:p>
              <a:p>
                <a:r>
                  <a:rPr lang="en-US" noProof="0" dirty="0"/>
                  <a:t>Should always sum </a:t>
                </a:r>
                <a:r>
                  <a:rPr lang="en-US" noProof="0" dirty="0" smtClean="0"/>
                  <a:t>up to 1.00.</a:t>
                </a:r>
                <a:endParaRPr lang="en-US" noProof="0" dirty="0"/>
              </a:p>
              <a:p>
                <a:r>
                  <a:rPr lang="en-US" noProof="0" dirty="0"/>
                  <a:t>Formula </a:t>
                </a:r>
                <a:r>
                  <a:rPr lang="en-US" noProof="0" dirty="0" smtClean="0"/>
                  <a:t>for frequency </a:t>
                </a:r>
                <a:r>
                  <a:rPr lang="en-US" noProof="0" dirty="0"/>
                  <a:t>from proportion</a:t>
                </a:r>
                <a:r>
                  <a:rPr lang="en-US" noProof="0" dirty="0" smtClean="0"/>
                  <a:t>:</a:t>
                </a:r>
                <a:r>
                  <a:rPr lang="en-US" noProof="0" dirty="0"/>
                  <a:t> </a:t>
                </a:r>
                <a14:m>
                  <m:oMath xmlns:m="http://schemas.openxmlformats.org/officeDocument/2006/math">
                    <m:r>
                      <a:rPr lang="en-US" i="1" noProof="0">
                        <a:latin typeface="Cambria Math" panose="02040503050406030204" pitchFamily="18" charset="0"/>
                      </a:rPr>
                      <m:t>𝑓</m:t>
                    </m:r>
                    <m:r>
                      <a:rPr lang="en-US" i="1" noProof="0">
                        <a:latin typeface="Cambria Math" panose="02040503050406030204" pitchFamily="18" charset="0"/>
                      </a:rPr>
                      <m:t>=</m:t>
                    </m:r>
                    <m:r>
                      <a:rPr lang="en-US" i="1" noProof="0">
                        <a:latin typeface="Cambria Math" panose="02040503050406030204" pitchFamily="18" charset="0"/>
                      </a:rPr>
                      <m:t>𝑝</m:t>
                    </m:r>
                    <m:d>
                      <m:dPr>
                        <m:ctrlPr>
                          <a:rPr lang="en-US" i="1" noProof="0">
                            <a:latin typeface="Cambria Math" panose="02040503050406030204" pitchFamily="18" charset="0"/>
                          </a:rPr>
                        </m:ctrlPr>
                      </m:dPr>
                      <m:e>
                        <m:r>
                          <a:rPr lang="en-US" i="1" noProof="0">
                            <a:latin typeface="Cambria Math" panose="02040503050406030204" pitchFamily="18" charset="0"/>
                          </a:rPr>
                          <m:t>𝑁</m:t>
                        </m:r>
                      </m:e>
                    </m:d>
                    <m:r>
                      <a:rPr lang="en-US" b="0" i="1" noProof="0" smtClean="0">
                        <a:latin typeface="Cambria Math" panose="02040503050406030204" pitchFamily="18" charset="0"/>
                      </a:rPr>
                      <m:t>.</m:t>
                    </m:r>
                  </m:oMath>
                </a14:m>
                <a:endParaRPr lang="en-US" noProof="0" dirty="0"/>
              </a:p>
              <a:p>
                <a:pPr>
                  <a:buNone/>
                </a:pPr>
                <a:endParaRPr lang="en-US" noProof="0" dirty="0"/>
              </a:p>
            </p:txBody>
          </p:sp>
        </mc:Choice>
        <mc:Fallback xmlns="">
          <p:sp>
            <p:nvSpPr>
              <p:cNvPr id="4" name="Content Placeholder 3">
                <a:extLst>
                  <a:ext uri="{FF2B5EF4-FFF2-40B4-BE49-F238E27FC236}">
                    <a16:creationId xmlns:a16="http://schemas.microsoft.com/office/drawing/2014/main" xmlns:a14="http://schemas.microsoft.com/office/drawing/2010/main" xmlns="" id="{497CF717-BAEF-4996-B918-CCF33575831F}"/>
                  </a:ext>
                </a:extLst>
              </p:cNvPr>
              <p:cNvSpPr>
                <a:spLocks noGrp="1" noRot="1" noChangeAspect="1" noMove="1" noResize="1" noEditPoints="1" noAdjustHandles="1" noChangeArrowheads="1" noChangeShapeType="1" noTextEdit="1"/>
              </p:cNvSpPr>
              <p:nvPr>
                <p:ph idx="1"/>
              </p:nvPr>
            </p:nvSpPr>
            <p:spPr>
              <a:xfrm>
                <a:off x="512956" y="1784195"/>
                <a:ext cx="8173844" cy="4388005"/>
              </a:xfrm>
              <a:blipFill rotWithShape="0">
                <a:blip r:embed="rId3"/>
                <a:stretch>
                  <a:fillRect l="-1715" t="-1806"/>
                </a:stretch>
              </a:blipFill>
            </p:spPr>
            <p:txBody>
              <a:bodyPr/>
              <a:lstStyle/>
              <a:p>
                <a:r>
                  <a:rPr lang="en-US">
                    <a:noFill/>
                  </a:rPr>
                  <a:t> </a:t>
                </a:r>
              </a:p>
            </p:txBody>
          </p:sp>
        </mc:Fallback>
      </mc:AlternateContent>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2296518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a:bodyPr>
          <a:lstStyle/>
          <a:p>
            <a:r>
              <a:rPr lang="en-US" sz="4000" noProof="0" dirty="0"/>
              <a:t>Proportions and Percentages </a:t>
            </a:r>
            <a:r>
              <a:rPr lang="en-US" sz="2400" noProof="0" dirty="0"/>
              <a:t>(3 of </a:t>
            </a:r>
            <a:r>
              <a:rPr lang="en-US" sz="2400" noProof="0" dirty="0" smtClean="0"/>
              <a:t>4)</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a:t>Obtained frequency different from actual </a:t>
            </a:r>
            <a:r>
              <a:rPr lang="en-US" noProof="0" dirty="0" smtClean="0"/>
              <a:t>frequency.</a:t>
            </a:r>
          </a:p>
          <a:p>
            <a:r>
              <a:rPr lang="en-US" noProof="0" dirty="0" smtClean="0"/>
              <a:t>To obtain correct frequency.</a:t>
            </a:r>
            <a:endParaRPr lang="en-US" noProof="0" dirty="0"/>
          </a:p>
          <a:p>
            <a:pPr marL="457200" lvl="1" indent="0">
              <a:buNone/>
            </a:pPr>
            <a:endParaRPr lang="en-US" sz="32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1942126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a:bodyPr>
          <a:lstStyle/>
          <a:p>
            <a:r>
              <a:rPr lang="en-US" sz="4000" noProof="0" dirty="0"/>
              <a:t>Proportions and Percentages </a:t>
            </a:r>
            <a:r>
              <a:rPr lang="en-US" sz="2400" noProof="0" dirty="0"/>
              <a:t>(4 of </a:t>
            </a:r>
            <a:r>
              <a:rPr lang="en-US" sz="2400" noProof="0" dirty="0" smtClean="0"/>
              <a:t>4)</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smtClean="0"/>
              <a:t>Percentage: Relative frequency.</a:t>
            </a:r>
          </a:p>
          <a:p>
            <a:r>
              <a:rPr lang="en-US" noProof="0" dirty="0" smtClean="0"/>
              <a:t>Frequency presented as percentages.</a:t>
            </a:r>
          </a:p>
          <a:p>
            <a:r>
              <a:rPr lang="en-US" noProof="0" dirty="0" smtClean="0"/>
              <a:t>Calculation of percentage.</a:t>
            </a:r>
            <a:endParaRPr lang="en-US" noProof="0" dirty="0"/>
          </a:p>
          <a:p>
            <a:r>
              <a:rPr lang="en-US" noProof="0" dirty="0" smtClean="0"/>
              <a:t>Formula.</a:t>
            </a:r>
            <a:endParaRPr lang="en-US" noProof="0" dirty="0"/>
          </a:p>
          <a:p>
            <a:endParaRPr lang="en-US" sz="35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3971546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a:bodyPr>
          <a:lstStyle/>
          <a:p>
            <a:r>
              <a:rPr lang="en-US" sz="4000" noProof="0" dirty="0" smtClean="0"/>
              <a:t>Percentage Distributions </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smtClean="0"/>
              <a:t>Table showing percentage of observations.</a:t>
            </a:r>
          </a:p>
          <a:p>
            <a:r>
              <a:rPr lang="en-US" noProof="0" dirty="0"/>
              <a:t>S</a:t>
            </a:r>
            <a:r>
              <a:rPr lang="en-US" noProof="0" dirty="0" smtClean="0"/>
              <a:t>hould </a:t>
            </a:r>
            <a:r>
              <a:rPr lang="en-US" noProof="0" dirty="0"/>
              <a:t>always show </a:t>
            </a:r>
            <a:r>
              <a:rPr lang="en-US" noProof="0" dirty="0" smtClean="0"/>
              <a:t>the base.</a:t>
            </a:r>
            <a:endParaRPr lang="en-US" sz="32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1866404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TotalTime>
  <Words>4476</Words>
  <Application>Microsoft Office PowerPoint</Application>
  <PresentationFormat>On-screen Show (4:3)</PresentationFormat>
  <Paragraphs>616</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Cambria Math</vt:lpstr>
      <vt:lpstr>Times New Roman</vt:lpstr>
      <vt:lpstr>Office Theme</vt:lpstr>
      <vt:lpstr> Chapter 2: The Organization and Graphic Presentation of Data </vt:lpstr>
      <vt:lpstr>Introduction </vt:lpstr>
      <vt:lpstr>Frequency Distributions (1 of 2)</vt:lpstr>
      <vt:lpstr>Frequency Distributions (2 of 2)</vt:lpstr>
      <vt:lpstr>Proportions and Percentages (1 of 4)</vt:lpstr>
      <vt:lpstr>Proportions and Percentages (2 of 4)</vt:lpstr>
      <vt:lpstr>Proportions and Percentages (3 of 4)</vt:lpstr>
      <vt:lpstr>Proportions and Percentages (4 of 4)</vt:lpstr>
      <vt:lpstr>Percentage Distributions </vt:lpstr>
      <vt:lpstr>The Constructions of Frequency Distributions (1 of 8)</vt:lpstr>
      <vt:lpstr>The Constructions of Frequency Distributions (2 of 8)</vt:lpstr>
      <vt:lpstr>The Constructions of Frequency Distributions (3 of 8)</vt:lpstr>
      <vt:lpstr>The Constructions of Frequency Distributions (4 of 8)</vt:lpstr>
      <vt:lpstr>The Constructions of Frequency Distributions (5 of 8)</vt:lpstr>
      <vt:lpstr>The Constructions of Frequency Distributions (6 of 8)</vt:lpstr>
      <vt:lpstr>The Constructions of Frequency Distributions (7 of 8)</vt:lpstr>
      <vt:lpstr>The Constructions of Frequency Distributions (8 of 8)</vt:lpstr>
      <vt:lpstr>Cumulative Distributions (1 of 3)</vt:lpstr>
      <vt:lpstr>Cumulative Distributions (2 of 3)</vt:lpstr>
      <vt:lpstr>Cumulative Distributions (3 of 3)</vt:lpstr>
      <vt:lpstr>Rates </vt:lpstr>
      <vt:lpstr>Graphic Presentation of Data </vt:lpstr>
      <vt:lpstr>The Pie Chart (1 of 2)</vt:lpstr>
      <vt:lpstr>The Pie Chart (2 of 2)</vt:lpstr>
      <vt:lpstr>The Bar Graph</vt:lpstr>
      <vt:lpstr>The Histogram</vt:lpstr>
      <vt:lpstr>The Statistical Map</vt:lpstr>
      <vt:lpstr>The Line Graph</vt:lpstr>
      <vt:lpstr>The Time-Series Chart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Ancheta, Katie</dc:creator>
  <cp:lastModifiedBy>Kelly DeRosa</cp:lastModifiedBy>
  <cp:revision>507</cp:revision>
  <dcterms:created xsi:type="dcterms:W3CDTF">2006-08-16T00:00:00Z</dcterms:created>
  <dcterms:modified xsi:type="dcterms:W3CDTF">2020-02-05T15:48:23Z</dcterms:modified>
</cp:coreProperties>
</file>