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78" r:id="rId3"/>
    <p:sldId id="281" r:id="rId4"/>
    <p:sldId id="282" r:id="rId5"/>
    <p:sldId id="283" r:id="rId6"/>
    <p:sldId id="284" r:id="rId7"/>
    <p:sldId id="292" r:id="rId8"/>
    <p:sldId id="293" r:id="rId9"/>
    <p:sldId id="296" r:id="rId10"/>
    <p:sldId id="298" r:id="rId11"/>
    <p:sldId id="303" r:id="rId12"/>
    <p:sldId id="305" r:id="rId13"/>
    <p:sldId id="326" r:id="rId14"/>
    <p:sldId id="327" r:id="rId15"/>
    <p:sldId id="311" r:id="rId16"/>
    <p:sldId id="319" r:id="rId17"/>
    <p:sldId id="320" r:id="rId18"/>
    <p:sldId id="322" r:id="rId19"/>
    <p:sldId id="323" r:id="rId20"/>
    <p:sldId id="324" r:id="rId21"/>
    <p:sldId id="325" r:id="rId22"/>
    <p:sldId id="32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itorial Integra" initials="EI" lastIdx="35" clrIdx="0">
    <p:extLst/>
  </p:cmAuthor>
  <p:cmAuthor id="2" name="Editorial, Integra-PDY, IN" initials="RBII" lastIdx="3" clrIdx="1">
    <p:extLst/>
  </p:cmAuthor>
  <p:cmAuthor id="3" name="Mridula Sahay, Integra-PDY, IN" initials="MSII" lastIdx="2" clrIdx="2">
    <p:extLst/>
  </p:cmAuthor>
  <p:cmAuthor id="4" name="Editorial Integra" initials="Q" lastIdx="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51" autoAdjust="0"/>
    <p:restoredTop sz="84263" autoAdjust="0"/>
  </p:normalViewPr>
  <p:slideViewPr>
    <p:cSldViewPr>
      <p:cViewPr varScale="1">
        <p:scale>
          <a:sx n="97" d="100"/>
          <a:sy n="97" d="100"/>
        </p:scale>
        <p:origin x="990" y="84"/>
      </p:cViewPr>
      <p:guideLst>
        <p:guide orient="horz" pos="2160"/>
        <p:guide pos="2880"/>
      </p:guideLst>
    </p:cSldViewPr>
  </p:slideViewPr>
  <p:outlineViewPr>
    <p:cViewPr>
      <p:scale>
        <a:sx n="50" d="100"/>
        <a:sy n="50" d="100"/>
      </p:scale>
      <p:origin x="54" y="19878"/>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422B10-FE80-4935-B9C9-55F2DE02CE53}" type="datetimeFigureOut">
              <a:rPr lang="en-US" smtClean="0"/>
              <a:pPr/>
              <a:t>2/5/2020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974C31-EB4A-4B21-8134-CB5741A1DC5F}" type="slidenum">
              <a:rPr lang="en-US" smtClean="0"/>
              <a:pPr/>
              <a:t>‹#›</a:t>
            </a:fld>
            <a:endParaRPr lang="en-US" dirty="0"/>
          </a:p>
        </p:txBody>
      </p:sp>
    </p:spTree>
    <p:extLst>
      <p:ext uri="{BB962C8B-B14F-4D97-AF65-F5344CB8AC3E}">
        <p14:creationId xmlns:p14="http://schemas.microsoft.com/office/powerpoint/2010/main" val="2113143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9974C31-EB4A-4B21-8134-CB5741A1DC5F}" type="slidenum">
              <a:rPr lang="en-US" smtClean="0"/>
              <a:pPr/>
              <a:t>1</a:t>
            </a:fld>
            <a:endParaRPr lang="en-US" dirty="0"/>
          </a:p>
        </p:txBody>
      </p:sp>
    </p:spTree>
    <p:extLst>
      <p:ext uri="{BB962C8B-B14F-4D97-AF65-F5344CB8AC3E}">
        <p14:creationId xmlns:p14="http://schemas.microsoft.com/office/powerpoint/2010/main" val="1930158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Identify and apply different sampling designs.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Steps to obtain: </a:t>
            </a:r>
            <a:r>
              <a:rPr lang="en-US" sz="1200" kern="1200" baseline="0" dirty="0" smtClean="0">
                <a:solidFill>
                  <a:schemeClr val="tx1"/>
                </a:solidFill>
                <a:latin typeface="+mn-lt"/>
                <a:ea typeface="+mn-ea"/>
                <a:cs typeface="+mn-cs"/>
              </a:rPr>
              <a:t>A </a:t>
            </a:r>
            <a:r>
              <a:rPr lang="en-US" sz="1200" kern="1200" baseline="0" dirty="0">
                <a:solidFill>
                  <a:schemeClr val="tx1"/>
                </a:solidFill>
                <a:latin typeface="+mn-lt"/>
                <a:ea typeface="+mn-ea"/>
                <a:cs typeface="+mn-cs"/>
              </a:rPr>
              <a:t>third type of probability sampling is the stratified random sample. We obtain a </a:t>
            </a:r>
            <a:r>
              <a:rPr lang="en-US" sz="1200" b="1" kern="1200" baseline="0" dirty="0">
                <a:solidFill>
                  <a:schemeClr val="tx1"/>
                </a:solidFill>
                <a:latin typeface="+mn-lt"/>
                <a:ea typeface="+mn-ea"/>
                <a:cs typeface="+mn-cs"/>
              </a:rPr>
              <a:t>stratified random sample </a:t>
            </a:r>
            <a:r>
              <a:rPr lang="en-US" sz="1200" kern="1200" baseline="0" dirty="0" smtClean="0">
                <a:solidFill>
                  <a:schemeClr val="tx1"/>
                </a:solidFill>
                <a:latin typeface="+mn-lt"/>
                <a:ea typeface="+mn-ea"/>
                <a:cs typeface="+mn-cs"/>
              </a:rPr>
              <a:t>by</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latin typeface="+mn-lt"/>
                <a:ea typeface="+mn-ea"/>
                <a:cs typeface="+mn-cs"/>
              </a:rPr>
              <a:t>Dividing </a:t>
            </a:r>
            <a:r>
              <a:rPr lang="en-US" sz="1200" kern="1200" baseline="0" dirty="0">
                <a:solidFill>
                  <a:schemeClr val="tx1"/>
                </a:solidFill>
                <a:latin typeface="+mn-lt"/>
                <a:ea typeface="+mn-ea"/>
                <a:cs typeface="+mn-cs"/>
              </a:rPr>
              <a:t>the population into subgroups based on one or more variables central to our analysis and </a:t>
            </a:r>
            <a:r>
              <a:rPr lang="en-US" sz="1200" kern="1200" baseline="0" dirty="0" smtClean="0">
                <a:solidFill>
                  <a:schemeClr val="tx1"/>
                </a:solidFill>
                <a:latin typeface="+mn-lt"/>
                <a:ea typeface="+mn-ea"/>
                <a:cs typeface="+mn-cs"/>
              </a:rPr>
              <a:t>then.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latin typeface="+mn-lt"/>
                <a:ea typeface="+mn-ea"/>
                <a:cs typeface="+mn-cs"/>
              </a:rPr>
              <a:t>Drawing </a:t>
            </a:r>
            <a:r>
              <a:rPr lang="en-US" sz="1200" kern="1200" baseline="0" dirty="0">
                <a:solidFill>
                  <a:schemeClr val="tx1"/>
                </a:solidFill>
                <a:latin typeface="+mn-lt"/>
                <a:ea typeface="+mn-ea"/>
                <a:cs typeface="+mn-cs"/>
              </a:rPr>
              <a:t>a simple random sample from each of the subgroups</a:t>
            </a:r>
            <a:r>
              <a:rPr lang="en-US" sz="1200" kern="1200" baseline="0" dirty="0" smtClean="0">
                <a:solidFill>
                  <a:schemeClr val="tx1"/>
                </a:solidFill>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a:t>
            </a:r>
            <a:r>
              <a:rPr lang="en-US" sz="1200" kern="1200" baseline="0" dirty="0">
                <a:solidFill>
                  <a:schemeClr val="tx1"/>
                </a:solidFill>
                <a:latin typeface="+mn-lt"/>
                <a:ea typeface="+mn-ea"/>
                <a:cs typeface="+mn-cs"/>
              </a:rPr>
              <a:t>choice of subgroups is based on what variables are known and what variables are of interest to </a:t>
            </a:r>
            <a:r>
              <a:rPr lang="en-US" sz="1200" kern="1200" baseline="0" dirty="0" smtClean="0">
                <a:solidFill>
                  <a:schemeClr val="tx1"/>
                </a:solidFill>
                <a:latin typeface="+mn-lt"/>
                <a:ea typeface="+mn-ea"/>
                <a:cs typeface="+mn-cs"/>
              </a:rPr>
              <a:t>us.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Proportionate stratified sample:</a:t>
            </a:r>
            <a:r>
              <a:rPr lang="en-US" sz="1200" kern="1200" dirty="0" smtClean="0">
                <a:solidFill>
                  <a:schemeClr val="tx1"/>
                </a:solidFill>
                <a:effectLst/>
                <a:latin typeface="+mn-lt"/>
                <a:ea typeface="+mn-ea"/>
                <a:cs typeface="+mn-cs"/>
              </a:rPr>
              <a:t> The size of the sample selected from each subgroup is proportional to the size of that subgroup in the entire population. </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Proportional sampling ensures the representation of the subgroup variable.</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Proportionate sampling can result in the sample having too few members from a small subgroup to yield reliable information about them.</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Disproportionate stratified sample</a:t>
            </a:r>
            <a:r>
              <a:rPr lang="en-US" sz="1200" b="0" kern="1200" dirty="0" smtClean="0">
                <a:solidFill>
                  <a:schemeClr val="tx1"/>
                </a:solidFill>
                <a:effectLst/>
                <a:latin typeface="+mn-lt"/>
                <a:ea typeface="+mn-ea"/>
                <a:cs typeface="+mn-cs"/>
              </a:rPr>
              <a:t>:</a:t>
            </a:r>
            <a:r>
              <a:rPr lang="en-US" sz="1200" b="0" kern="1200" baseline="0" dirty="0" smtClean="0">
                <a:solidFill>
                  <a:schemeClr val="tx1"/>
                </a:solidFill>
                <a:effectLst/>
                <a:latin typeface="+mn-lt"/>
                <a:ea typeface="+mn-ea"/>
                <a:cs typeface="+mn-cs"/>
              </a:rPr>
              <a:t> T</a:t>
            </a:r>
            <a:r>
              <a:rPr lang="en-US" sz="1200" kern="1200" dirty="0" smtClean="0">
                <a:solidFill>
                  <a:schemeClr val="tx1"/>
                </a:solidFill>
                <a:effectLst/>
                <a:latin typeface="+mn-lt"/>
                <a:ea typeface="+mn-ea"/>
                <a:cs typeface="+mn-cs"/>
              </a:rPr>
              <a:t>he size of the sample selected from each subgroup is deliberately made disproportional to the size of that subgroup in the population.</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In such a sampling design, although the sampling probabilities for each population member are not equal (they vary between groups), they are known, and therefore, we can make accurate estimates of error in the inference process.</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Disproportionate stratified sampling is especially useful when we want to compare subgroups with each other, and when the size of some of the subgroups in the population is relatively small.</a:t>
            </a:r>
            <a:endParaRPr lang="en-IN"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10</a:t>
            </a:fld>
            <a:endParaRPr lang="en-US" dirty="0"/>
          </a:p>
        </p:txBody>
      </p:sp>
    </p:spTree>
    <p:extLst>
      <p:ext uri="{BB962C8B-B14F-4D97-AF65-F5344CB8AC3E}">
        <p14:creationId xmlns:p14="http://schemas.microsoft.com/office/powerpoint/2010/main" val="619529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6.4</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Apply the concept of the sampling distribution.</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Generalize from sample to population: </a:t>
            </a:r>
            <a:r>
              <a:rPr lang="en-US" sz="1200" kern="1200" baseline="0" dirty="0" smtClean="0">
                <a:solidFill>
                  <a:schemeClr val="tx1"/>
                </a:solidFill>
                <a:latin typeface="+mn-lt"/>
                <a:ea typeface="+mn-ea"/>
                <a:cs typeface="+mn-cs"/>
              </a:rPr>
              <a:t>One </a:t>
            </a:r>
            <a:r>
              <a:rPr lang="en-US" sz="1200" kern="1200" baseline="0" dirty="0">
                <a:solidFill>
                  <a:schemeClr val="tx1"/>
                </a:solidFill>
                <a:latin typeface="+mn-lt"/>
                <a:ea typeface="+mn-ea"/>
                <a:cs typeface="+mn-cs"/>
              </a:rPr>
              <a:t>of the most important concepts in statistical inference is sampling distribution. The sampling distribution helps estimate the likelihood of our sample statistics and, therefore, enables us to generalize from the sample to the population</a:t>
            </a:r>
            <a:r>
              <a:rPr lang="en-US" sz="1200" kern="1200" baseline="0" dirty="0" smtClean="0">
                <a:solidFill>
                  <a:schemeClr val="tx1"/>
                </a:solidFill>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The population:</a:t>
            </a:r>
            <a:r>
              <a:rPr lang="en-US" sz="1200" baseline="0" dirty="0" smtClean="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Let’s consider as our population the 20 individuals.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Our variable, </a:t>
            </a:r>
            <a:r>
              <a:rPr lang="en-US" sz="1200" i="1" kern="1200" dirty="0" smtClean="0">
                <a:solidFill>
                  <a:schemeClr val="tx1"/>
                </a:solidFill>
                <a:effectLst/>
                <a:latin typeface="+mn-lt"/>
                <a:ea typeface="+mn-ea"/>
                <a:cs typeface="+mn-cs"/>
              </a:rPr>
              <a:t>Y</a:t>
            </a:r>
            <a:r>
              <a:rPr lang="en-US" sz="1200" kern="1200" dirty="0" smtClean="0">
                <a:solidFill>
                  <a:schemeClr val="tx1"/>
                </a:solidFill>
                <a:effectLst/>
                <a:latin typeface="+mn-lt"/>
                <a:ea typeface="+mn-ea"/>
                <a:cs typeface="+mn-cs"/>
              </a:rPr>
              <a:t>, is the income (in dollars) of these 20 individuals.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parameter we are trying to estimate is the mean income.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smtClean="0"/>
          </a:p>
          <a:p>
            <a:pPr lvl="1"/>
            <a:r>
              <a:rPr lang="en-US" sz="1200" kern="1200" dirty="0" smtClean="0">
                <a:solidFill>
                  <a:schemeClr val="tx1"/>
                </a:solidFill>
                <a:effectLst/>
                <a:latin typeface="+mn-lt"/>
                <a:ea typeface="+mn-ea"/>
                <a:cs typeface="+mn-cs"/>
              </a:rPr>
              <a:t>The sample</a:t>
            </a:r>
          </a:p>
          <a:p>
            <a:pPr lvl="2"/>
            <a:r>
              <a:rPr lang="en-US" sz="1200" b="1" kern="1200" dirty="0" smtClean="0">
                <a:solidFill>
                  <a:schemeClr val="tx1"/>
                </a:solidFill>
                <a:effectLst/>
                <a:latin typeface="+mn-lt"/>
                <a:ea typeface="+mn-ea"/>
                <a:cs typeface="+mn-cs"/>
              </a:rPr>
              <a:t>Sampling error </a:t>
            </a:r>
            <a:r>
              <a:rPr lang="en-US" sz="1200" kern="1200" dirty="0" smtClean="0">
                <a:solidFill>
                  <a:schemeClr val="tx1"/>
                </a:solidFill>
                <a:effectLst/>
                <a:latin typeface="+mn-lt"/>
                <a:ea typeface="+mn-ea"/>
                <a:cs typeface="+mn-cs"/>
              </a:rPr>
              <a:t>is the discrepancy between a sample estimate of a population parameter and the real population parameter.</a:t>
            </a:r>
          </a:p>
          <a:p>
            <a:pPr lvl="2"/>
            <a:r>
              <a:rPr lang="en-US" sz="1200" kern="1200" dirty="0" smtClean="0">
                <a:solidFill>
                  <a:schemeClr val="tx1"/>
                </a:solidFill>
                <a:effectLst/>
                <a:latin typeface="+mn-lt"/>
                <a:ea typeface="+mn-ea"/>
                <a:cs typeface="+mn-cs"/>
              </a:rPr>
              <a:t>By comparing the sample statistic with the population parameter, we can determine the sampling error.</a:t>
            </a:r>
          </a:p>
          <a:p>
            <a:pPr lvl="1"/>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The dilemma</a:t>
            </a:r>
          </a:p>
          <a:p>
            <a:pPr lvl="2"/>
            <a:r>
              <a:rPr lang="en-US" sz="1200" kern="1200" dirty="0" smtClean="0">
                <a:solidFill>
                  <a:schemeClr val="tx1"/>
                </a:solidFill>
                <a:effectLst/>
                <a:latin typeface="+mn-lt"/>
                <a:ea typeface="+mn-ea"/>
                <a:cs typeface="+mn-cs"/>
              </a:rPr>
              <a:t>Although comparing the sample estimates of the average income with the actual population average is a perfect way to evaluate the accuracy of our estimate, in practice, we rarely have information about the actual population parameter.</a:t>
            </a:r>
          </a:p>
          <a:p>
            <a:pPr lvl="2"/>
            <a:r>
              <a:rPr lang="en-US" sz="1200" kern="1200" dirty="0" smtClean="0">
                <a:solidFill>
                  <a:schemeClr val="tx1"/>
                </a:solidFill>
                <a:effectLst/>
                <a:latin typeface="+mn-lt"/>
                <a:ea typeface="+mn-ea"/>
                <a:cs typeface="+mn-cs"/>
              </a:rPr>
              <a:t>This, then, is our dilemma:</a:t>
            </a:r>
          </a:p>
          <a:p>
            <a:pPr lvl="3"/>
            <a:r>
              <a:rPr lang="en-US" sz="1200" kern="1200" dirty="0" smtClean="0">
                <a:solidFill>
                  <a:schemeClr val="tx1"/>
                </a:solidFill>
                <a:effectLst/>
                <a:latin typeface="+mn-lt"/>
                <a:ea typeface="+mn-ea"/>
                <a:cs typeface="+mn-cs"/>
              </a:rPr>
              <a:t>If sample estimates vary and if most estimates result in some sort of sampling error, how much confidence can we place in the estimate?</a:t>
            </a:r>
          </a:p>
          <a:p>
            <a:pPr lvl="3"/>
            <a:r>
              <a:rPr lang="en-US" sz="1200" kern="1200" dirty="0" smtClean="0">
                <a:solidFill>
                  <a:schemeClr val="tx1"/>
                </a:solidFill>
                <a:effectLst/>
                <a:latin typeface="+mn-lt"/>
                <a:ea typeface="+mn-ea"/>
                <a:cs typeface="+mn-cs"/>
              </a:rPr>
              <a:t>On what basis can we infer from the sample to the population?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11</a:t>
            </a:fld>
            <a:endParaRPr lang="en-US" dirty="0"/>
          </a:p>
        </p:txBody>
      </p:sp>
    </p:spTree>
    <p:extLst>
      <p:ext uri="{BB962C8B-B14F-4D97-AF65-F5344CB8AC3E}">
        <p14:creationId xmlns:p14="http://schemas.microsoft.com/office/powerpoint/2010/main" val="22681462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6.4</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Apply the concept of the sampling distribution.</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lvl="2"/>
            <a:r>
              <a:rPr lang="en-US" sz="1200" kern="1200" dirty="0" smtClean="0">
                <a:solidFill>
                  <a:schemeClr val="tx1"/>
                </a:solidFill>
                <a:effectLst/>
                <a:latin typeface="+mn-lt"/>
                <a:ea typeface="+mn-ea"/>
                <a:cs typeface="+mn-cs"/>
              </a:rPr>
              <a:t>The </a:t>
            </a:r>
            <a:r>
              <a:rPr lang="en-US" sz="1200" b="1" kern="1200" dirty="0" smtClean="0">
                <a:solidFill>
                  <a:schemeClr val="tx1"/>
                </a:solidFill>
                <a:effectLst/>
                <a:latin typeface="+mn-lt"/>
                <a:ea typeface="+mn-ea"/>
                <a:cs typeface="+mn-cs"/>
              </a:rPr>
              <a:t>sampling distribution </a:t>
            </a:r>
            <a:r>
              <a:rPr lang="en-US" sz="1200" kern="1200" dirty="0" smtClean="0">
                <a:solidFill>
                  <a:schemeClr val="tx1"/>
                </a:solidFill>
                <a:effectLst/>
                <a:latin typeface="+mn-lt"/>
                <a:ea typeface="+mn-ea"/>
                <a:cs typeface="+mn-cs"/>
              </a:rPr>
              <a:t>is a theoretical probability distribution of all possible sample values for the statistic in which we are interested.</a:t>
            </a:r>
          </a:p>
          <a:p>
            <a:pPr lvl="2"/>
            <a:r>
              <a:rPr lang="en-US" sz="1200" kern="1200" dirty="0" smtClean="0">
                <a:solidFill>
                  <a:schemeClr val="tx1"/>
                </a:solidFill>
                <a:effectLst/>
                <a:latin typeface="+mn-lt"/>
                <a:ea typeface="+mn-ea"/>
                <a:cs typeface="+mn-cs"/>
              </a:rPr>
              <a:t>If we were to draw all possible random samples of the same size from our population of interest, compute the statistic for each sample, and plot the frequency distribution for that statistic, we would obtain an approximation of the sampling distribution.</a:t>
            </a:r>
          </a:p>
          <a:p>
            <a:pPr lvl="2"/>
            <a:r>
              <a:rPr lang="en-US" sz="1200" kern="1200" dirty="0" smtClean="0">
                <a:solidFill>
                  <a:schemeClr val="tx1"/>
                </a:solidFill>
                <a:effectLst/>
                <a:latin typeface="+mn-lt"/>
                <a:ea typeface="+mn-ea"/>
                <a:cs typeface="+mn-cs"/>
              </a:rPr>
              <a:t>Every statistic, for example, a proportion, a mean, or a variance has a sampling distribution.</a:t>
            </a:r>
          </a:p>
          <a:p>
            <a:r>
              <a:rPr lang="en-US" sz="1200" kern="1200" dirty="0" smtClean="0">
                <a:solidFill>
                  <a:schemeClr val="tx1"/>
                </a:solidFill>
                <a:effectLst/>
                <a:latin typeface="+mn-lt"/>
                <a:ea typeface="+mn-ea"/>
                <a:cs typeface="+mn-cs"/>
              </a:rPr>
              <a:t>Because it includes all possible sample values, the sampling distribution enables us to compare our sample result with other sample values and determine the likelihood associated with that result.</a:t>
            </a:r>
            <a:endParaRPr lang="en-US" sz="14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12</a:t>
            </a:fld>
            <a:endParaRPr lang="en-US" dirty="0"/>
          </a:p>
        </p:txBody>
      </p:sp>
    </p:spTree>
    <p:extLst>
      <p:ext uri="{BB962C8B-B14F-4D97-AF65-F5344CB8AC3E}">
        <p14:creationId xmlns:p14="http://schemas.microsoft.com/office/powerpoint/2010/main" val="29085656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6.4: </a:t>
            </a:r>
            <a:r>
              <a:rPr lang="en-US" sz="1200" kern="1200" dirty="0" smtClean="0">
                <a:solidFill>
                  <a:schemeClr val="tx1"/>
                </a:solidFill>
                <a:effectLst/>
                <a:latin typeface="+mn-lt"/>
                <a:ea typeface="+mn-ea"/>
                <a:cs typeface="+mn-cs"/>
              </a:rPr>
              <a:t>Apply the concept of the sampling distribution.</a:t>
            </a:r>
          </a:p>
          <a:p>
            <a:endParaRPr lang="en-US" dirty="0" smtClean="0"/>
          </a:p>
          <a:p>
            <a:pPr lvl="1"/>
            <a:r>
              <a:rPr lang="en-US" sz="1200" kern="1200" dirty="0" smtClean="0">
                <a:solidFill>
                  <a:schemeClr val="tx1"/>
                </a:solidFill>
                <a:effectLst/>
                <a:latin typeface="+mn-lt"/>
                <a:ea typeface="+mn-ea"/>
                <a:cs typeface="+mn-cs"/>
              </a:rPr>
              <a:t>Sampling distributions are theoretical distributions, which means that they are never really observed.</a:t>
            </a:r>
          </a:p>
          <a:p>
            <a:pPr lvl="1"/>
            <a:r>
              <a:rPr lang="en-US" sz="1200" kern="1200" dirty="0" smtClean="0">
                <a:solidFill>
                  <a:schemeClr val="tx1"/>
                </a:solidFill>
                <a:effectLst/>
                <a:latin typeface="+mn-lt"/>
                <a:ea typeface="+mn-ea"/>
                <a:cs typeface="+mn-cs"/>
              </a:rPr>
              <a:t>Constructing an actual sampling distribution would involve taking all possible random samples of a fixed size from the population.</a:t>
            </a:r>
          </a:p>
          <a:p>
            <a:pPr lvl="1"/>
            <a:r>
              <a:rPr lang="en-US" sz="1200" kern="1200" dirty="0" smtClean="0">
                <a:solidFill>
                  <a:schemeClr val="tx1"/>
                </a:solidFill>
                <a:effectLst/>
                <a:latin typeface="+mn-lt"/>
                <a:ea typeface="+mn-ea"/>
                <a:cs typeface="+mn-cs"/>
              </a:rPr>
              <a:t>This process would be very tedious because it would involve a very large number of samples.</a:t>
            </a:r>
          </a:p>
          <a:p>
            <a:pPr lvl="1"/>
            <a:r>
              <a:rPr lang="en-US" sz="1200" kern="1200" dirty="0" smtClean="0">
                <a:solidFill>
                  <a:schemeClr val="tx1"/>
                </a:solidFill>
                <a:effectLst/>
                <a:latin typeface="+mn-lt"/>
                <a:ea typeface="+mn-ea"/>
                <a:cs typeface="+mn-cs"/>
              </a:rPr>
              <a:t>However, to help grasp the concept of the sampling distribution, let’s illustrate how one could be generated from a limited number of samples.</a:t>
            </a:r>
          </a:p>
          <a:p>
            <a:endParaRPr lang="en-US" dirty="0"/>
          </a:p>
        </p:txBody>
      </p:sp>
      <p:sp>
        <p:nvSpPr>
          <p:cNvPr id="4" name="Slide Number Placeholder 3"/>
          <p:cNvSpPr>
            <a:spLocks noGrp="1"/>
          </p:cNvSpPr>
          <p:nvPr>
            <p:ph type="sldNum" sz="quarter" idx="10"/>
          </p:nvPr>
        </p:nvSpPr>
        <p:spPr/>
        <p:txBody>
          <a:bodyPr/>
          <a:lstStyle/>
          <a:p>
            <a:fld id="{39974C31-EB4A-4B21-8134-CB5741A1DC5F}" type="slidenum">
              <a:rPr lang="en-US" smtClean="0"/>
              <a:pPr/>
              <a:t>13</a:t>
            </a:fld>
            <a:endParaRPr lang="en-US" dirty="0"/>
          </a:p>
        </p:txBody>
      </p:sp>
    </p:spTree>
    <p:extLst>
      <p:ext uri="{BB962C8B-B14F-4D97-AF65-F5344CB8AC3E}">
        <p14:creationId xmlns:p14="http://schemas.microsoft.com/office/powerpoint/2010/main" val="424991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6.4: </a:t>
            </a:r>
            <a:r>
              <a:rPr lang="en-US" sz="1200" kern="1200" dirty="0" smtClean="0">
                <a:solidFill>
                  <a:schemeClr val="tx1"/>
                </a:solidFill>
                <a:effectLst/>
                <a:latin typeface="+mn-lt"/>
                <a:ea typeface="+mn-ea"/>
                <a:cs typeface="+mn-cs"/>
              </a:rPr>
              <a:t>Apply the concept of the sampling distribution.</a:t>
            </a:r>
          </a:p>
          <a:p>
            <a:endParaRPr lang="en-US" dirty="0" smtClean="0"/>
          </a:p>
          <a:p>
            <a:pPr lvl="2"/>
            <a:r>
              <a:rPr lang="en-US" sz="1200" kern="1200" dirty="0" smtClean="0">
                <a:solidFill>
                  <a:schemeClr val="tx1"/>
                </a:solidFill>
                <a:effectLst/>
                <a:latin typeface="+mn-lt"/>
                <a:ea typeface="+mn-ea"/>
                <a:cs typeface="+mn-cs"/>
              </a:rPr>
              <a:t>The </a:t>
            </a:r>
            <a:r>
              <a:rPr lang="en-US" sz="1200" b="1" kern="1200" dirty="0" smtClean="0">
                <a:solidFill>
                  <a:schemeClr val="tx1"/>
                </a:solidFill>
                <a:effectLst/>
                <a:latin typeface="+mn-lt"/>
                <a:ea typeface="+mn-ea"/>
                <a:cs typeface="+mn-cs"/>
              </a:rPr>
              <a:t>sampling distribution of the mean</a:t>
            </a:r>
            <a:r>
              <a:rPr lang="en-US" sz="1200" kern="1200" dirty="0" smtClean="0">
                <a:solidFill>
                  <a:schemeClr val="tx1"/>
                </a:solidFill>
                <a:effectLst/>
                <a:latin typeface="+mn-lt"/>
                <a:ea typeface="+mn-ea"/>
                <a:cs typeface="+mn-cs"/>
              </a:rPr>
              <a:t> is a theoretical distribution of sample means that would be obtained by drawing from the population all possible samples of the same size.</a:t>
            </a:r>
          </a:p>
          <a:p>
            <a:pPr lvl="2"/>
            <a:r>
              <a:rPr lang="en-US" sz="1200" kern="1200" dirty="0" smtClean="0">
                <a:solidFill>
                  <a:schemeClr val="tx1"/>
                </a:solidFill>
                <a:effectLst/>
                <a:latin typeface="+mn-lt"/>
                <a:ea typeface="+mn-ea"/>
                <a:cs typeface="+mn-cs"/>
              </a:rPr>
              <a:t>Our population is made up of 20 individuals and their incomes.</a:t>
            </a:r>
          </a:p>
          <a:p>
            <a:pPr lvl="2"/>
            <a:r>
              <a:rPr lang="en-US" sz="1200" kern="1200" dirty="0" smtClean="0">
                <a:solidFill>
                  <a:schemeClr val="tx1"/>
                </a:solidFill>
                <a:effectLst/>
                <a:latin typeface="+mn-lt"/>
                <a:ea typeface="+mn-ea"/>
                <a:cs typeface="+mn-cs"/>
              </a:rPr>
              <a:t>From that population (Table 6.3), we now randomly draw 50 possible samples of size 3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 = 3), computing the mean income for each sample and replacing it before drawing another.</a:t>
            </a:r>
          </a:p>
          <a:p>
            <a:pPr lvl="2"/>
            <a:r>
              <a:rPr lang="en-US" sz="1200" kern="1200" dirty="0" smtClean="0">
                <a:solidFill>
                  <a:schemeClr val="tx1"/>
                </a:solidFill>
                <a:effectLst/>
                <a:latin typeface="+mn-lt"/>
                <a:ea typeface="+mn-ea"/>
                <a:cs typeface="+mn-cs"/>
              </a:rPr>
              <a:t>We repeat this process 48 more times, each time computing the sample mean and restoring the sample to the original list.</a:t>
            </a:r>
          </a:p>
          <a:p>
            <a:pPr lvl="2"/>
            <a:r>
              <a:rPr lang="en-US" sz="1200" kern="1200" dirty="0" smtClean="0">
                <a:solidFill>
                  <a:schemeClr val="tx1"/>
                </a:solidFill>
                <a:effectLst/>
                <a:latin typeface="+mn-lt"/>
                <a:ea typeface="+mn-ea"/>
                <a:cs typeface="+mn-cs"/>
              </a:rPr>
              <a:t>This distribution is an example of a sampling distribution of the mean.</a:t>
            </a:r>
          </a:p>
          <a:p>
            <a:r>
              <a:rPr lang="en-US" sz="1200" kern="1200" dirty="0" smtClean="0">
                <a:solidFill>
                  <a:schemeClr val="tx1"/>
                </a:solidFill>
                <a:effectLst/>
                <a:latin typeface="+mn-lt"/>
                <a:ea typeface="+mn-ea"/>
                <a:cs typeface="+mn-cs"/>
              </a:rPr>
              <a:t>Note that in its structure, the sampling distribution, resembles a frequency distribution of raw scores, except that here each score is a sample mean, and the corresponding frequencies are the number of samples with that particular mean value.</a:t>
            </a:r>
            <a:endParaRPr lang="en-US" dirty="0"/>
          </a:p>
        </p:txBody>
      </p:sp>
      <p:sp>
        <p:nvSpPr>
          <p:cNvPr id="4" name="Slide Number Placeholder 3"/>
          <p:cNvSpPr>
            <a:spLocks noGrp="1"/>
          </p:cNvSpPr>
          <p:nvPr>
            <p:ph type="sldNum" sz="quarter" idx="10"/>
          </p:nvPr>
        </p:nvSpPr>
        <p:spPr/>
        <p:txBody>
          <a:bodyPr/>
          <a:lstStyle/>
          <a:p>
            <a:fld id="{39974C31-EB4A-4B21-8134-CB5741A1DC5F}" type="slidenum">
              <a:rPr lang="en-US" smtClean="0"/>
              <a:pPr/>
              <a:t>14</a:t>
            </a:fld>
            <a:endParaRPr lang="en-US" dirty="0"/>
          </a:p>
        </p:txBody>
      </p:sp>
    </p:spTree>
    <p:extLst>
      <p:ext uri="{BB962C8B-B14F-4D97-AF65-F5344CB8AC3E}">
        <p14:creationId xmlns:p14="http://schemas.microsoft.com/office/powerpoint/2010/main" val="1391678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6.4</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Apply the concept of the sampling distribution.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population</a:t>
            </a:r>
            <a:r>
              <a:rPr lang="en-US" sz="1200" kern="1200" baseline="0" dirty="0">
                <a:solidFill>
                  <a:schemeClr val="tx1"/>
                </a:solidFill>
                <a:latin typeface="+mn-lt"/>
                <a:ea typeface="+mn-ea"/>
                <a:cs typeface="+mn-cs"/>
              </a:rPr>
              <a:t>: We began with the population distribution of 20 individuals. This distribution actually exists. It is an empirical distribution that is usually unknown to us. We are interested in estimating the mean income for this population.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sample</a:t>
            </a:r>
            <a:r>
              <a:rPr lang="en-US" sz="1200" kern="1200" baseline="0" dirty="0">
                <a:solidFill>
                  <a:schemeClr val="tx1"/>
                </a:solidFill>
                <a:latin typeface="+mn-lt"/>
                <a:ea typeface="+mn-ea"/>
                <a:cs typeface="+mn-cs"/>
              </a:rPr>
              <a:t>: We drew a sample from that population. The sample distribution is an empirical distribution that is known to us and is used to help us estimate the mean of the population. We selected 50 samples of </a:t>
            </a:r>
            <a:r>
              <a:rPr lang="en-US" sz="1200" i="1" kern="1200" baseline="0" dirty="0">
                <a:solidFill>
                  <a:schemeClr val="tx1"/>
                </a:solidFill>
                <a:latin typeface="+mn-lt"/>
                <a:ea typeface="+mn-ea"/>
                <a:cs typeface="+mn-cs"/>
              </a:rPr>
              <a:t>N</a:t>
            </a:r>
            <a:r>
              <a:rPr lang="en-US" sz="1200" kern="1200" baseline="0" dirty="0">
                <a:solidFill>
                  <a:schemeClr val="tx1"/>
                </a:solidFill>
                <a:latin typeface="+mn-lt"/>
                <a:ea typeface="+mn-ea"/>
                <a:cs typeface="+mn-cs"/>
              </a:rPr>
              <a:t> = 3 and calculated the mean income. We generally use the sample mean (</a:t>
            </a:r>
            <a:r>
              <a:rPr lang="en-US" sz="1200" i="1" kern="1200" baseline="0" dirty="0">
                <a:solidFill>
                  <a:schemeClr val="tx1"/>
                </a:solidFill>
                <a:latin typeface="+mn-lt"/>
                <a:ea typeface="+mn-ea"/>
                <a:cs typeface="+mn-cs"/>
              </a:rPr>
              <a:t>Y</a:t>
            </a:r>
            <a:r>
              <a:rPr lang="en-US" sz="1200" kern="1200" baseline="0" dirty="0">
                <a:solidFill>
                  <a:schemeClr val="tx1"/>
                </a:solidFill>
                <a:latin typeface="+mn-lt"/>
                <a:ea typeface="+mn-ea"/>
                <a:cs typeface="+mn-cs"/>
              </a:rPr>
              <a:t> ̅ ) as an estimate of the population mean (</a:t>
            </a:r>
            <a:r>
              <a:rPr lang="en-US" sz="1200" i="1" kern="1200" baseline="0" dirty="0">
                <a:solidFill>
                  <a:schemeClr val="tx1"/>
                </a:solidFill>
                <a:latin typeface="+mn-lt"/>
                <a:ea typeface="+mn-ea"/>
                <a:cs typeface="+mn-cs"/>
              </a:rPr>
              <a:t>μ</a:t>
            </a:r>
            <a:r>
              <a:rPr lang="en-US" sz="1200" kern="1200" baseline="0" dirty="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sampling distribution </a:t>
            </a:r>
            <a:r>
              <a:rPr lang="en-US" sz="1200" kern="1200" baseline="0" dirty="0">
                <a:solidFill>
                  <a:schemeClr val="tx1"/>
                </a:solidFill>
                <a:latin typeface="+mn-lt"/>
                <a:ea typeface="+mn-ea"/>
                <a:cs typeface="+mn-cs"/>
              </a:rPr>
              <a:t>of the </a:t>
            </a:r>
            <a:r>
              <a:rPr lang="en-US" sz="1200" kern="1200" baseline="0" dirty="0" smtClean="0">
                <a:solidFill>
                  <a:schemeClr val="tx1"/>
                </a:solidFill>
                <a:latin typeface="+mn-lt"/>
                <a:ea typeface="+mn-ea"/>
                <a:cs typeface="+mn-cs"/>
              </a:rPr>
              <a:t>mean</a:t>
            </a:r>
            <a:r>
              <a:rPr lang="en-US" sz="1200" kern="1200" baseline="0" dirty="0">
                <a:solidFill>
                  <a:schemeClr val="tx1"/>
                </a:solidFill>
                <a:latin typeface="+mn-lt"/>
                <a:ea typeface="+mn-ea"/>
                <a:cs typeface="+mn-cs"/>
              </a:rPr>
              <a:t>: For illustration, we generated an approximation of the sampling distribution of the mean, consisting of 50 samples of </a:t>
            </a:r>
            <a:r>
              <a:rPr lang="en-US" sz="1200" i="1" kern="1200" baseline="0" dirty="0">
                <a:solidFill>
                  <a:schemeClr val="tx1"/>
                </a:solidFill>
                <a:latin typeface="+mn-lt"/>
                <a:ea typeface="+mn-ea"/>
                <a:cs typeface="+mn-cs"/>
              </a:rPr>
              <a:t>N</a:t>
            </a:r>
            <a:r>
              <a:rPr lang="en-US" sz="1200" kern="1200" baseline="0" dirty="0">
                <a:solidFill>
                  <a:schemeClr val="tx1"/>
                </a:solidFill>
                <a:latin typeface="+mn-lt"/>
                <a:ea typeface="+mn-ea"/>
                <a:cs typeface="+mn-cs"/>
              </a:rPr>
              <a:t> = 3. The sampling distribution of the mean does not really exist. It is a theoretical distribution.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15</a:t>
            </a:fld>
            <a:endParaRPr lang="en-US" dirty="0"/>
          </a:p>
        </p:txBody>
      </p:sp>
    </p:spTree>
    <p:extLst>
      <p:ext uri="{BB962C8B-B14F-4D97-AF65-F5344CB8AC3E}">
        <p14:creationId xmlns:p14="http://schemas.microsoft.com/office/powerpoint/2010/main" val="25194678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6.4</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Apply the concept of the sampling distribution.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Figure 6.5: </a:t>
            </a:r>
            <a:r>
              <a:rPr lang="en-US" sz="1200" kern="1200" baseline="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he process of generating an empirical sampling distribution of the mean.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To help you understand the relationship among the population, the sample, and the sampling distribution, we have illustrated in Figure 6.5 the process of generating an empirical sampling distribution of the mean.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solidFill>
                  <a:schemeClr val="tx1"/>
                </a:solidFill>
                <a:latin typeface="+mn-lt"/>
                <a:ea typeface="+mn-ea"/>
                <a:cs typeface="+mn-cs"/>
              </a:rPr>
              <a:t>From a population of raw scores (</a:t>
            </a:r>
            <a:r>
              <a:rPr lang="en-US" sz="1200" i="1" kern="1200" baseline="0" dirty="0">
                <a:solidFill>
                  <a:schemeClr val="tx1"/>
                </a:solidFill>
                <a:latin typeface="+mn-lt"/>
                <a:ea typeface="+mn-ea"/>
                <a:cs typeface="+mn-cs"/>
              </a:rPr>
              <a:t>Y</a:t>
            </a:r>
            <a:r>
              <a:rPr lang="en-US" sz="1200" kern="1200" baseline="0" dirty="0">
                <a:solidFill>
                  <a:schemeClr val="tx1"/>
                </a:solidFill>
                <a:latin typeface="+mn-lt"/>
                <a:ea typeface="+mn-ea"/>
                <a:cs typeface="+mn-cs"/>
              </a:rPr>
              <a:t>s), we draw </a:t>
            </a:r>
            <a:r>
              <a:rPr lang="en-US" sz="1200" i="1" kern="1200" baseline="0" dirty="0">
                <a:solidFill>
                  <a:schemeClr val="tx1"/>
                </a:solidFill>
                <a:latin typeface="+mn-lt"/>
                <a:ea typeface="+mn-ea"/>
                <a:cs typeface="+mn-cs"/>
              </a:rPr>
              <a:t>M</a:t>
            </a:r>
            <a:r>
              <a:rPr lang="en-US" sz="1200" kern="1200" baseline="0" dirty="0">
                <a:solidFill>
                  <a:schemeClr val="tx1"/>
                </a:solidFill>
                <a:latin typeface="+mn-lt"/>
                <a:ea typeface="+mn-ea"/>
                <a:cs typeface="+mn-cs"/>
              </a:rPr>
              <a:t> samples of size </a:t>
            </a:r>
            <a:r>
              <a:rPr lang="en-US" sz="1200" i="1" kern="1200" baseline="0" dirty="0">
                <a:solidFill>
                  <a:schemeClr val="tx1"/>
                </a:solidFill>
                <a:latin typeface="+mn-lt"/>
                <a:ea typeface="+mn-ea"/>
                <a:cs typeface="+mn-cs"/>
              </a:rPr>
              <a:t>N</a:t>
            </a:r>
            <a:r>
              <a:rPr lang="en-US" sz="1200" kern="1200" baseline="0" dirty="0">
                <a:solidFill>
                  <a:schemeClr val="tx1"/>
                </a:solidFill>
                <a:latin typeface="+mn-lt"/>
                <a:ea typeface="+mn-ea"/>
                <a:cs typeface="+mn-cs"/>
              </a:rPr>
              <a:t> and calculate the mean of each sample.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solidFill>
                  <a:schemeClr val="tx1"/>
                </a:solidFill>
                <a:latin typeface="+mn-lt"/>
                <a:ea typeface="+mn-ea"/>
                <a:cs typeface="+mn-cs"/>
              </a:rPr>
              <a:t>The resulting sampling distribution of the mean, based on </a:t>
            </a:r>
            <a:r>
              <a:rPr lang="en-US" sz="1200" i="1" kern="1200" baseline="0" dirty="0">
                <a:solidFill>
                  <a:schemeClr val="tx1"/>
                </a:solidFill>
                <a:latin typeface="+mn-lt"/>
                <a:ea typeface="+mn-ea"/>
                <a:cs typeface="+mn-cs"/>
              </a:rPr>
              <a:t>M</a:t>
            </a:r>
            <a:r>
              <a:rPr lang="en-US" sz="1200" kern="1200" baseline="0" dirty="0">
                <a:solidFill>
                  <a:schemeClr val="tx1"/>
                </a:solidFill>
                <a:latin typeface="+mn-lt"/>
                <a:ea typeface="+mn-ea"/>
                <a:cs typeface="+mn-cs"/>
              </a:rPr>
              <a:t> samples of size </a:t>
            </a:r>
            <a:r>
              <a:rPr lang="en-US" sz="1200" i="1" kern="1200" baseline="0" dirty="0">
                <a:solidFill>
                  <a:schemeClr val="tx1"/>
                </a:solidFill>
                <a:latin typeface="+mn-lt"/>
                <a:ea typeface="+mn-ea"/>
                <a:cs typeface="+mn-cs"/>
              </a:rPr>
              <a:t>N</a:t>
            </a:r>
            <a:r>
              <a:rPr lang="en-US" sz="1200" kern="1200" baseline="0" dirty="0">
                <a:solidFill>
                  <a:schemeClr val="tx1"/>
                </a:solidFill>
                <a:latin typeface="+mn-lt"/>
                <a:ea typeface="+mn-ea"/>
                <a:cs typeface="+mn-cs"/>
              </a:rPr>
              <a:t>, shows the values that the mean could take and the frequency (number of samples) associated with each value.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solidFill>
                  <a:schemeClr val="tx1"/>
                </a:solidFill>
                <a:latin typeface="+mn-lt"/>
                <a:ea typeface="+mn-ea"/>
                <a:cs typeface="+mn-cs"/>
              </a:rPr>
              <a:t>The concept of the sampling distribution is crucial to understanding statistical inference. In this and the following chapter, we learn how to employ the sampling distribution to draw inferences about the population on the basis of sample statistics.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16</a:t>
            </a:fld>
            <a:endParaRPr lang="en-US" dirty="0"/>
          </a:p>
        </p:txBody>
      </p:sp>
    </p:spTree>
    <p:extLst>
      <p:ext uri="{BB962C8B-B14F-4D97-AF65-F5344CB8AC3E}">
        <p14:creationId xmlns:p14="http://schemas.microsoft.com/office/powerpoint/2010/main" val="41011026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6.4: </a:t>
                </a:r>
                <a:r>
                  <a:rPr lang="en-US" sz="1200" kern="1200" dirty="0">
                    <a:solidFill>
                      <a:schemeClr val="tx1"/>
                    </a:solidFill>
                    <a:effectLst/>
                    <a:latin typeface="+mn-lt"/>
                    <a:ea typeface="+mn-ea"/>
                    <a:cs typeface="+mn-cs"/>
                  </a:rPr>
                  <a:t>Apply the concept of the sampling distribution.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Mean and standard deviation: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sampling distribution can be described in terms of its mean and standard deviation.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Symbol </a:t>
                </a:r>
                <a:r>
                  <a:rPr lang="en-US" dirty="0" smtClean="0"/>
                  <a:t>𝜇𝑌</a:t>
                </a:r>
                <a:r>
                  <a:rPr lang="en-IN" dirty="0" smtClean="0"/>
                  <a:t> ̅</a:t>
                </a:r>
                <a:r>
                  <a:rPr lang="en-US" dirty="0" smtClean="0"/>
                  <a:t> </a:t>
                </a:r>
                <a:r>
                  <a:rPr lang="en-US" sz="1200" dirty="0" smtClean="0"/>
                  <a:t>: </a:t>
                </a:r>
                <a:r>
                  <a:rPr lang="en-US" sz="1200" kern="1200" dirty="0" smtClean="0">
                    <a:solidFill>
                      <a:schemeClr val="tx1"/>
                    </a:solidFill>
                    <a:effectLst/>
                    <a:latin typeface="+mn-lt"/>
                    <a:ea typeface="+mn-ea"/>
                    <a:cs typeface="+mn-cs"/>
                  </a:rPr>
                  <a:t>We </a:t>
                </a:r>
                <a:r>
                  <a:rPr lang="en-US" sz="1200" kern="1200" dirty="0">
                    <a:solidFill>
                      <a:schemeClr val="tx1"/>
                    </a:solidFill>
                    <a:effectLst/>
                    <a:latin typeface="+mn-lt"/>
                    <a:ea typeface="+mn-ea"/>
                    <a:cs typeface="+mn-cs"/>
                  </a:rPr>
                  <a:t>use the symbol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𝜇</m:t>
                        </m:r>
                      </m:e>
                      <m:sub>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sub>
                    </m:sSub>
                  </m:oMath>
                </a14:m>
                <a:r>
                  <a:rPr lang="en-US" sz="1200" kern="1200" dirty="0">
                    <a:solidFill>
                      <a:schemeClr val="tx1"/>
                    </a:solidFill>
                    <a:effectLst/>
                    <a:latin typeface="+mn-lt"/>
                    <a:ea typeface="+mn-ea"/>
                    <a:cs typeface="+mn-cs"/>
                  </a:rPr>
                  <a:t> to represent the mean of the sampling </a:t>
                </a:r>
                <a:r>
                  <a:rPr lang="en-US" sz="1200" kern="1200" dirty="0" smtClean="0">
                    <a:solidFill>
                      <a:schemeClr val="tx1"/>
                    </a:solidFill>
                    <a:effectLst/>
                    <a:latin typeface="+mn-lt"/>
                    <a:ea typeface="+mn-ea"/>
                    <a:cs typeface="+mn-cs"/>
                  </a:rPr>
                  <a:t>distribution.</a:t>
                </a:r>
                <a:r>
                  <a:rPr lang="en-IN"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subscript indicates the specific variable of this sampling distribution.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obtain the mean of the sampling </a:t>
                </a:r>
                <a:r>
                  <a:rPr lang="en-US" sz="1200" kern="1200" dirty="0" smtClean="0">
                    <a:solidFill>
                      <a:schemeClr val="tx1"/>
                    </a:solidFill>
                    <a:effectLst/>
                    <a:latin typeface="+mn-lt"/>
                    <a:ea typeface="+mn-ea"/>
                    <a:cs typeface="+mn-cs"/>
                  </a:rPr>
                  <a:t>distribution: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Add </a:t>
                </a:r>
                <a:r>
                  <a:rPr lang="en-US" sz="1200" kern="1200" dirty="0">
                    <a:solidFill>
                      <a:schemeClr val="tx1"/>
                    </a:solidFill>
                    <a:effectLst/>
                    <a:latin typeface="+mn-lt"/>
                    <a:ea typeface="+mn-ea"/>
                    <a:cs typeface="+mn-cs"/>
                  </a:rPr>
                  <a:t>all the individual sample means </a:t>
                </a:r>
                <a14:m>
                  <m:oMath xmlns:m="http://schemas.openxmlformats.org/officeDocument/2006/math">
                    <m:d>
                      <m:dPr>
                        <m:ctrlPr>
                          <a:rPr lang="en-IN" sz="1200" i="1" kern="1200">
                            <a:solidFill>
                              <a:schemeClr val="tx1"/>
                            </a:solidFill>
                            <a:effectLst/>
                            <a:latin typeface="Cambria Math" panose="02040503050406030204" pitchFamily="18" charset="0"/>
                            <a:ea typeface="+mn-ea"/>
                            <a:cs typeface="+mn-cs"/>
                          </a:rPr>
                        </m:ctrlPr>
                      </m:dPr>
                      <m:e>
                        <m:nary>
                          <m:naryPr>
                            <m:chr m:val="∑"/>
                            <m:limLoc m:val="undOvr"/>
                            <m:subHide m:val="on"/>
                            <m:supHide m:val="on"/>
                            <m:ctrlPr>
                              <a:rPr lang="en-IN" sz="1200" i="1" kern="1200">
                                <a:solidFill>
                                  <a:schemeClr val="tx1"/>
                                </a:solidFill>
                                <a:effectLst/>
                                <a:latin typeface="Cambria Math" panose="02040503050406030204" pitchFamily="18" charset="0"/>
                                <a:ea typeface="+mn-ea"/>
                                <a:cs typeface="+mn-cs"/>
                              </a:rPr>
                            </m:ctrlPr>
                          </m:naryPr>
                          <m:sub/>
                          <m:sup/>
                          <m:e>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nary>
                        <m:r>
                          <a:rPr lang="en-US" sz="1200" i="1" kern="1200">
                            <a:solidFill>
                              <a:schemeClr val="tx1"/>
                            </a:solidFill>
                            <a:effectLst/>
                            <a:latin typeface="Cambria Math" panose="02040503050406030204" pitchFamily="18" charset="0"/>
                            <a:ea typeface="+mn-ea"/>
                            <a:cs typeface="+mn-cs"/>
                          </a:rPr>
                          <m:t>=1237,482</m:t>
                        </m:r>
                      </m:e>
                    </m:d>
                  </m:oMath>
                </a14:m>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Divide </a:t>
                </a:r>
                <a:r>
                  <a:rPr lang="en-US" sz="1200" kern="1200" dirty="0">
                    <a:solidFill>
                      <a:schemeClr val="tx1"/>
                    </a:solidFill>
                    <a:effectLst/>
                    <a:latin typeface="+mn-lt"/>
                    <a:ea typeface="+mn-ea"/>
                    <a:cs typeface="+mn-cs"/>
                  </a:rPr>
                  <a:t>by the number of samples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𝑀</m:t>
                    </m:r>
                    <m:r>
                      <a:rPr lang="en-US" sz="1200" i="1" kern="1200">
                        <a:solidFill>
                          <a:schemeClr val="tx1"/>
                        </a:solidFill>
                        <a:effectLst/>
                        <a:latin typeface="Cambria Math" panose="02040503050406030204" pitchFamily="18" charset="0"/>
                        <a:ea typeface="+mn-ea"/>
                        <a:cs typeface="+mn-cs"/>
                      </a:rPr>
                      <m:t> = 50)</m:t>
                    </m:r>
                  </m:oMath>
                </a14:m>
                <a:r>
                  <a:rPr lang="en-US" sz="1200" kern="1200" dirty="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dirty="0" smtClean="0"/>
                  <a:t>Mean of means:</a:t>
                </a:r>
                <a:r>
                  <a:rPr lang="en-US" sz="1200" baseline="0" dirty="0" smtClean="0"/>
                  <a:t> </a:t>
                </a:r>
                <a:r>
                  <a:rPr lang="en-US" sz="1200" kern="1200" baseline="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he mean of the sampling distribution of the mean is actually the mean of mean:</a:t>
                </a:r>
                <a:r>
                  <a:rPr lang="en-US" sz="1200" kern="1200" baseline="0" dirty="0" smtClean="0">
                    <a:solidFill>
                      <a:schemeClr val="tx1"/>
                    </a:solidFill>
                    <a:effectLst/>
                    <a:latin typeface="+mn-lt"/>
                    <a:ea typeface="+mn-ea"/>
                    <a:cs typeface="+mn-cs"/>
                  </a:rPr>
                  <a:t>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𝜇</m:t>
                        </m:r>
                      </m:e>
                      <m:sub>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sub>
                    </m:sSub>
                    <m:r>
                      <a:rPr lang="en-US" sz="1200" kern="1200">
                        <a:solidFill>
                          <a:schemeClr val="tx1"/>
                        </a:solidFill>
                        <a:effectLst/>
                        <a:latin typeface="Cambria Math" panose="02040503050406030204" pitchFamily="18" charset="0"/>
                        <a:ea typeface="+mn-ea"/>
                        <a:cs typeface="+mn-cs"/>
                      </a:rPr>
                      <m:t>=</m:t>
                    </m:r>
                    <m:f>
                      <m:fPr>
                        <m:ctrlPr>
                          <a:rPr lang="en-IN" sz="1200" i="1" kern="1200">
                            <a:solidFill>
                              <a:schemeClr val="tx1"/>
                            </a:solidFill>
                            <a:effectLst/>
                            <a:latin typeface="Cambria Math" panose="02040503050406030204" pitchFamily="18" charset="0"/>
                            <a:ea typeface="+mn-ea"/>
                            <a:cs typeface="+mn-cs"/>
                          </a:rPr>
                        </m:ctrlPr>
                      </m:fPr>
                      <m:num>
                        <m:nary>
                          <m:naryPr>
                            <m:chr m:val="∑"/>
                            <m:limLoc m:val="undOvr"/>
                            <m:subHide m:val="on"/>
                            <m:supHide m:val="on"/>
                            <m:ctrlPr>
                              <a:rPr lang="en-IN" sz="1200" i="1" kern="1200">
                                <a:solidFill>
                                  <a:schemeClr val="tx1"/>
                                </a:solidFill>
                                <a:effectLst/>
                                <a:latin typeface="Cambria Math" panose="02040503050406030204" pitchFamily="18" charset="0"/>
                                <a:ea typeface="+mn-ea"/>
                                <a:cs typeface="+mn-cs"/>
                              </a:rPr>
                            </m:ctrlPr>
                          </m:naryPr>
                          <m:sub/>
                          <m:sup/>
                          <m:e>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nary>
                      </m:num>
                      <m:den>
                        <m:r>
                          <a:rPr lang="en-US" sz="1200" i="1" kern="1200">
                            <a:solidFill>
                              <a:schemeClr val="tx1"/>
                            </a:solidFill>
                            <a:effectLst/>
                            <a:latin typeface="Cambria Math" panose="02040503050406030204" pitchFamily="18" charset="0"/>
                            <a:ea typeface="+mn-ea"/>
                            <a:cs typeface="+mn-cs"/>
                          </a:rPr>
                          <m:t>𝑀</m:t>
                        </m:r>
                      </m:den>
                    </m:f>
                  </m:oMath>
                </a14:m>
                <a:r>
                  <a:rPr lang="en-IN" sz="1100" kern="1200" dirty="0" smtClean="0">
                    <a:solidFill>
                      <a:schemeClr val="tx1"/>
                    </a:solidFill>
                    <a:effectLst/>
                    <a:latin typeface="+mn-lt"/>
                    <a:ea typeface="+mn-ea"/>
                    <a:cs typeface="+mn-cs"/>
                  </a:rPr>
                  <a:t>.</a:t>
                </a:r>
                <a:endParaRPr lang="en-IN" sz="11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6.4</a:t>
                </a:r>
                <a:r>
                  <a:rPr lang="en-US" sz="1200" kern="1200" baseline="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Apply the concept of the sampling distribution.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Mean and standard deviation: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sampling distribution can be described in terms of its mean and standard deviation.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Symbol </a:t>
                </a:r>
                <a:r>
                  <a:rPr lang="en-US" dirty="0" smtClean="0"/>
                  <a:t>𝜇𝑌</a:t>
                </a:r>
                <a:r>
                  <a:rPr lang="en-IN" dirty="0" smtClean="0"/>
                  <a:t> ̅</a:t>
                </a:r>
                <a:r>
                  <a:rPr lang="en-US" dirty="0" smtClean="0"/>
                  <a:t> </a:t>
                </a:r>
                <a:r>
                  <a:rPr lang="en-US" sz="1200" dirty="0" smtClean="0"/>
                  <a:t>: </a:t>
                </a:r>
                <a:r>
                  <a:rPr lang="en-US" sz="1200" kern="1200" dirty="0" smtClean="0">
                    <a:solidFill>
                      <a:schemeClr val="tx1"/>
                    </a:solidFill>
                    <a:effectLst/>
                    <a:latin typeface="+mn-lt"/>
                    <a:ea typeface="+mn-ea"/>
                    <a:cs typeface="+mn-cs"/>
                  </a:rPr>
                  <a:t>We </a:t>
                </a:r>
                <a:r>
                  <a:rPr lang="en-US" sz="1200" kern="1200" dirty="0">
                    <a:solidFill>
                      <a:schemeClr val="tx1"/>
                    </a:solidFill>
                    <a:effectLst/>
                    <a:latin typeface="+mn-lt"/>
                    <a:ea typeface="+mn-ea"/>
                    <a:cs typeface="+mn-cs"/>
                  </a:rPr>
                  <a:t>use the symbol </a:t>
                </a:r>
                <a:r>
                  <a:rPr lang="en-US" sz="1200" i="0" kern="1200">
                    <a:solidFill>
                      <a:schemeClr val="tx1"/>
                    </a:solidFill>
                    <a:effectLst/>
                    <a:latin typeface="Cambria Math" panose="02040503050406030204" pitchFamily="18" charset="0"/>
                    <a:ea typeface="+mn-ea"/>
                    <a:cs typeface="+mn-cs"/>
                  </a:rPr>
                  <a:t>𝜇</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US" sz="1200" kern="1200" dirty="0">
                    <a:solidFill>
                      <a:schemeClr val="tx1"/>
                    </a:solidFill>
                    <a:effectLst/>
                    <a:latin typeface="+mn-lt"/>
                    <a:ea typeface="+mn-ea"/>
                    <a:cs typeface="+mn-cs"/>
                  </a:rPr>
                  <a:t> to represent the mean of the sampling </a:t>
                </a:r>
                <a:r>
                  <a:rPr lang="en-US" sz="1200" kern="1200" dirty="0" smtClean="0">
                    <a:solidFill>
                      <a:schemeClr val="tx1"/>
                    </a:solidFill>
                    <a:effectLst/>
                    <a:latin typeface="+mn-lt"/>
                    <a:ea typeface="+mn-ea"/>
                    <a:cs typeface="+mn-cs"/>
                  </a:rPr>
                  <a:t>distribution.</a:t>
                </a:r>
                <a:r>
                  <a:rPr lang="en-IN"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subscript indicates the specific variable of this sampling distribution.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obtain the mean of the sampling </a:t>
                </a:r>
                <a:r>
                  <a:rPr lang="en-US" sz="1200" kern="1200" dirty="0" smtClean="0">
                    <a:solidFill>
                      <a:schemeClr val="tx1"/>
                    </a:solidFill>
                    <a:effectLst/>
                    <a:latin typeface="+mn-lt"/>
                    <a:ea typeface="+mn-ea"/>
                    <a:cs typeface="+mn-cs"/>
                  </a:rPr>
                  <a:t>distribution: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Add </a:t>
                </a:r>
                <a:r>
                  <a:rPr lang="en-US" sz="1200" kern="1200" dirty="0">
                    <a:solidFill>
                      <a:schemeClr val="tx1"/>
                    </a:solidFill>
                    <a:effectLst/>
                    <a:latin typeface="+mn-lt"/>
                    <a:ea typeface="+mn-ea"/>
                    <a:cs typeface="+mn-cs"/>
                  </a:rPr>
                  <a:t>all the individual sample means </a:t>
                </a:r>
                <a:r>
                  <a:rPr lang="en-IN" sz="1200" i="0" kern="1200">
                    <a:solidFill>
                      <a:schemeClr val="tx1"/>
                    </a:solidFill>
                    <a:effectLst/>
                    <a:latin typeface="Cambria Math"/>
                    <a:ea typeface="+mn-ea"/>
                    <a:cs typeface="+mn-cs"/>
                  </a:rPr>
                  <a:t>(∑1</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=1237,482</a:t>
                </a:r>
                <a:r>
                  <a:rPr lang="en-US" sz="1200" i="0" kern="1200">
                    <a:solidFill>
                      <a:schemeClr val="tx1"/>
                    </a:solidFill>
                    <a:effectLst/>
                    <a:latin typeface="Cambria Math"/>
                    <a:ea typeface="+mn-ea"/>
                    <a:cs typeface="+mn-cs"/>
                  </a:rPr>
                  <a:t>)</a:t>
                </a:r>
                <a:r>
                  <a:rPr lang="en-US"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Divide </a:t>
                </a:r>
                <a:r>
                  <a:rPr lang="en-US" sz="1200" kern="1200" dirty="0">
                    <a:solidFill>
                      <a:schemeClr val="tx1"/>
                    </a:solidFill>
                    <a:effectLst/>
                    <a:latin typeface="+mn-lt"/>
                    <a:ea typeface="+mn-ea"/>
                    <a:cs typeface="+mn-cs"/>
                  </a:rPr>
                  <a:t>by the number of samples </a:t>
                </a:r>
                <a:r>
                  <a:rPr lang="en-US" sz="1200" i="0" kern="1200">
                    <a:solidFill>
                      <a:schemeClr val="tx1"/>
                    </a:solidFill>
                    <a:effectLst/>
                    <a:latin typeface="Cambria Math" panose="02040503050406030204" pitchFamily="18" charset="0"/>
                    <a:ea typeface="+mn-ea"/>
                    <a:cs typeface="+mn-cs"/>
                  </a:rPr>
                  <a:t>(𝑀 = 50)</a:t>
                </a:r>
                <a:r>
                  <a:rPr lang="en-US" sz="1200" kern="1200" dirty="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dirty="0" smtClean="0"/>
                  <a:t>Mean of means:</a:t>
                </a:r>
                <a:r>
                  <a:rPr lang="en-US" sz="1200" baseline="0" dirty="0" smtClean="0"/>
                  <a:t> </a:t>
                </a:r>
                <a:r>
                  <a:rPr lang="en-US" sz="1200" kern="1200" baseline="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he mean of the sampling distribution of the mean is actually the mean of mean:</a:t>
                </a:r>
                <a:r>
                  <a:rPr lang="en-US" sz="1200" kern="1200" baseline="0" dirty="0" smtClean="0">
                    <a:solidFill>
                      <a:schemeClr val="tx1"/>
                    </a:solidFill>
                    <a:effectLst/>
                    <a:latin typeface="+mn-lt"/>
                    <a:ea typeface="+mn-ea"/>
                    <a:cs typeface="+mn-cs"/>
                  </a:rPr>
                  <a:t> </a:t>
                </a:r>
                <a:r>
                  <a:rPr lang="en-US" sz="1200" i="0" kern="1200">
                    <a:solidFill>
                      <a:schemeClr val="tx1"/>
                    </a:solidFill>
                    <a:effectLst/>
                    <a:latin typeface="Cambria Math" panose="02040503050406030204" pitchFamily="18" charset="0"/>
                    <a:ea typeface="+mn-ea"/>
                    <a:cs typeface="+mn-cs"/>
                  </a:rPr>
                  <a:t>𝜇</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a:t>
                </a:r>
                <a:r>
                  <a:rPr lang="en-IN" sz="1200" i="0" kern="1200">
                    <a:solidFill>
                      <a:schemeClr val="tx1"/>
                    </a:solidFill>
                    <a:effectLst/>
                    <a:latin typeface="Cambria Math"/>
                    <a:ea typeface="+mn-ea"/>
                    <a:cs typeface="+mn-cs"/>
                  </a:rPr>
                  <a:t>(∑1</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𝑀</a:t>
                </a:r>
                <a:r>
                  <a:rPr lang="en-IN" sz="1100" kern="1200" dirty="0" smtClean="0">
                    <a:solidFill>
                      <a:schemeClr val="tx1"/>
                    </a:solidFill>
                    <a:effectLst/>
                    <a:latin typeface="+mn-lt"/>
                    <a:ea typeface="+mn-ea"/>
                    <a:cs typeface="+mn-cs"/>
                  </a:rPr>
                  <a:t>.</a:t>
                </a:r>
                <a:endParaRPr lang="en-IN" sz="11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mc:Fallback>
      </mc:AlternateContent>
      <p:sp>
        <p:nvSpPr>
          <p:cNvPr id="4" name="Slide Number Placeholder 3"/>
          <p:cNvSpPr>
            <a:spLocks noGrp="1"/>
          </p:cNvSpPr>
          <p:nvPr>
            <p:ph type="sldNum" sz="quarter" idx="5"/>
          </p:nvPr>
        </p:nvSpPr>
        <p:spPr/>
        <p:txBody>
          <a:bodyPr/>
          <a:lstStyle/>
          <a:p>
            <a:fld id="{39974C31-EB4A-4B21-8134-CB5741A1DC5F}" type="slidenum">
              <a:rPr lang="en-US" smtClean="0"/>
              <a:pPr/>
              <a:t>17</a:t>
            </a:fld>
            <a:endParaRPr lang="en-US" dirty="0"/>
          </a:p>
        </p:txBody>
      </p:sp>
    </p:spTree>
    <p:extLst>
      <p:ext uri="{BB962C8B-B14F-4D97-AF65-F5344CB8AC3E}">
        <p14:creationId xmlns:p14="http://schemas.microsoft.com/office/powerpoint/2010/main" val="12040352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6.4: </a:t>
                </a:r>
                <a:r>
                  <a:rPr lang="en-US" sz="1200" kern="1200" dirty="0">
                    <a:solidFill>
                      <a:schemeClr val="tx1"/>
                    </a:solidFill>
                    <a:effectLst/>
                    <a:latin typeface="+mn-lt"/>
                    <a:ea typeface="+mn-ea"/>
                    <a:cs typeface="+mn-cs"/>
                  </a:rPr>
                  <a:t>Apply the concept of the sampling distribution.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Standard error of the mean: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standard deviation of the sampling </a:t>
                </a:r>
                <a:r>
                  <a:rPr lang="en-US" sz="1200" kern="1200" dirty="0" smtClean="0">
                    <a:solidFill>
                      <a:schemeClr val="tx1"/>
                    </a:solidFill>
                    <a:effectLst/>
                    <a:latin typeface="+mn-lt"/>
                    <a:ea typeface="+mn-ea"/>
                    <a:cs typeface="+mn-cs"/>
                  </a:rPr>
                  <a:t>distribution.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Dispersion and variability: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standard error of the mean </a:t>
                </a:r>
                <a:r>
                  <a:rPr lang="en-US" sz="1200" kern="1200" dirty="0" smtClean="0">
                    <a:solidFill>
                      <a:schemeClr val="tx1"/>
                    </a:solidFill>
                    <a:effectLst/>
                    <a:latin typeface="+mn-lt"/>
                    <a:ea typeface="+mn-ea"/>
                    <a:cs typeface="+mn-cs"/>
                  </a:rPr>
                  <a:t>describes</a:t>
                </a:r>
                <a:endParaRPr lang="en-IN" sz="120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How </a:t>
                </a:r>
                <a:r>
                  <a:rPr lang="en-US" sz="1200" kern="1200" dirty="0">
                    <a:solidFill>
                      <a:schemeClr val="tx1"/>
                    </a:solidFill>
                    <a:effectLst/>
                    <a:latin typeface="+mn-lt"/>
                    <a:ea typeface="+mn-ea"/>
                    <a:cs typeface="+mn-cs"/>
                  </a:rPr>
                  <a:t>much dispersion there is in the sampling </a:t>
                </a:r>
                <a:r>
                  <a:rPr lang="en-US" sz="1200" kern="1200" dirty="0" smtClean="0">
                    <a:solidFill>
                      <a:schemeClr val="tx1"/>
                    </a:solidFill>
                    <a:effectLst/>
                    <a:latin typeface="+mn-lt"/>
                    <a:ea typeface="+mn-ea"/>
                    <a:cs typeface="+mn-cs"/>
                  </a:rPr>
                  <a:t>distribution.</a:t>
                </a:r>
                <a:endParaRPr lang="en-IN" sz="120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How </a:t>
                </a:r>
                <a:r>
                  <a:rPr lang="en-US" sz="1200" kern="1200" dirty="0">
                    <a:solidFill>
                      <a:schemeClr val="tx1"/>
                    </a:solidFill>
                    <a:effectLst/>
                    <a:latin typeface="+mn-lt"/>
                    <a:ea typeface="+mn-ea"/>
                    <a:cs typeface="+mn-cs"/>
                  </a:rPr>
                  <a:t>much variability there is in the value of the mean from sample to </a:t>
                </a:r>
                <a:r>
                  <a:rPr lang="en-US" sz="1200" kern="1200" dirty="0" smtClean="0">
                    <a:solidFill>
                      <a:schemeClr val="tx1"/>
                    </a:solidFill>
                    <a:effectLst/>
                    <a:latin typeface="+mn-lt"/>
                    <a:ea typeface="+mn-ea"/>
                    <a:cs typeface="+mn-cs"/>
                  </a:rPr>
                  <a:t>sample</a:t>
                </a:r>
                <a:r>
                  <a:rPr lang="en-IN" sz="1200" kern="1200" dirty="0" smtClean="0">
                    <a:solidFill>
                      <a:schemeClr val="tx1"/>
                    </a:solidFill>
                    <a:effectLst/>
                    <a:latin typeface="+mn-lt"/>
                    <a:ea typeface="+mn-ea"/>
                    <a:cs typeface="+mn-cs"/>
                  </a:rPr>
                  <a:t>:</a:t>
                </a:r>
                <a:r>
                  <a:rPr lang="en-IN" sz="1200" kern="1200" baseline="0" dirty="0" smtClean="0">
                    <a:solidFill>
                      <a:schemeClr val="tx1"/>
                    </a:solidFill>
                    <a:effectLst/>
                    <a:latin typeface="+mn-lt"/>
                    <a:ea typeface="+mn-ea"/>
                    <a:cs typeface="+mn-cs"/>
                  </a:rPr>
                  <a:t>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𝜎</m:t>
                        </m:r>
                      </m:e>
                      <m:sub>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sub>
                    </m:sSub>
                    <m:r>
                      <a:rPr lang="en-US" sz="1200" kern="1200">
                        <a:solidFill>
                          <a:schemeClr val="tx1"/>
                        </a:solidFill>
                        <a:effectLst/>
                        <a:latin typeface="Cambria Math" panose="02040503050406030204" pitchFamily="18" charset="0"/>
                        <a:ea typeface="+mn-ea"/>
                        <a:cs typeface="+mn-cs"/>
                      </a:rPr>
                      <m:t>=</m:t>
                    </m:r>
                    <m:f>
                      <m:fPr>
                        <m:ctrlPr>
                          <a:rPr lang="en-IN" sz="1200" i="1" kern="1200">
                            <a:solidFill>
                              <a:schemeClr val="tx1"/>
                            </a:solidFill>
                            <a:effectLst/>
                            <a:latin typeface="Cambria Math" panose="02040503050406030204" pitchFamily="18" charset="0"/>
                            <a:ea typeface="+mn-ea"/>
                            <a:cs typeface="+mn-cs"/>
                          </a:rPr>
                        </m:ctrlPr>
                      </m:fPr>
                      <m:num>
                        <m:r>
                          <a:rPr lang="en-US" sz="1200" i="1" kern="1200">
                            <a:solidFill>
                              <a:schemeClr val="tx1"/>
                            </a:solidFill>
                            <a:effectLst/>
                            <a:latin typeface="Cambria Math" panose="02040503050406030204" pitchFamily="18" charset="0"/>
                            <a:ea typeface="+mn-ea"/>
                            <a:cs typeface="+mn-cs"/>
                          </a:rPr>
                          <m:t>𝜎</m:t>
                        </m:r>
                      </m:num>
                      <m:den>
                        <m:rad>
                          <m:radPr>
                            <m:degHide m:val="on"/>
                            <m:ctrlPr>
                              <a:rPr lang="en-IN" sz="1200" i="1" kern="1200">
                                <a:solidFill>
                                  <a:schemeClr val="tx1"/>
                                </a:solidFill>
                                <a:effectLst/>
                                <a:latin typeface="Cambria Math" panose="02040503050406030204" pitchFamily="18" charset="0"/>
                                <a:ea typeface="+mn-ea"/>
                                <a:cs typeface="+mn-cs"/>
                              </a:rPr>
                            </m:ctrlPr>
                          </m:radPr>
                          <m:deg/>
                          <m:e>
                            <m:r>
                              <a:rPr lang="en-US" sz="1200" i="1" kern="1200">
                                <a:solidFill>
                                  <a:schemeClr val="tx1"/>
                                </a:solidFill>
                                <a:effectLst/>
                                <a:latin typeface="Cambria Math" panose="02040503050406030204" pitchFamily="18" charset="0"/>
                                <a:ea typeface="+mn-ea"/>
                                <a:cs typeface="+mn-cs"/>
                              </a:rPr>
                              <m:t>𝑁</m:t>
                            </m:r>
                          </m:e>
                        </m:rad>
                      </m:den>
                    </m:f>
                  </m:oMath>
                </a14:m>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formula tells us that the standard error of the mean is equal to the standard deviation of the population </a:t>
                </a:r>
                <a:r>
                  <a:rPr lang="en-US" sz="1200" i="1" kern="1200" dirty="0" smtClean="0">
                    <a:solidFill>
                      <a:schemeClr val="tx1"/>
                    </a:solidFill>
                    <a:effectLst/>
                    <a:latin typeface="+mn-lt"/>
                    <a:ea typeface="+mn-ea"/>
                    <a:cs typeface="+mn-cs"/>
                  </a:rPr>
                  <a:t>σ </a:t>
                </a:r>
                <a:r>
                  <a:rPr lang="en-US" sz="1200" kern="1200" dirty="0" smtClean="0">
                    <a:solidFill>
                      <a:schemeClr val="tx1"/>
                    </a:solidFill>
                    <a:effectLst/>
                    <a:latin typeface="+mn-lt"/>
                    <a:ea typeface="+mn-ea"/>
                    <a:cs typeface="+mn-cs"/>
                  </a:rPr>
                  <a:t>divided by the square root of the sample size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6.4</a:t>
                </a:r>
                <a:r>
                  <a:rPr lang="en-US" sz="1200" kern="1200" baseline="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Apply the concept of the sampling distribution.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Standard error of the mean: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standard deviation of the sampling </a:t>
                </a:r>
                <a:r>
                  <a:rPr lang="en-US" sz="1200" kern="1200" dirty="0" smtClean="0">
                    <a:solidFill>
                      <a:schemeClr val="tx1"/>
                    </a:solidFill>
                    <a:effectLst/>
                    <a:latin typeface="+mn-lt"/>
                    <a:ea typeface="+mn-ea"/>
                    <a:cs typeface="+mn-cs"/>
                  </a:rPr>
                  <a:t>distribution.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Dispersion and variability: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standard error of the mean </a:t>
                </a:r>
                <a:r>
                  <a:rPr lang="en-US" sz="1200" kern="1200" dirty="0" smtClean="0">
                    <a:solidFill>
                      <a:schemeClr val="tx1"/>
                    </a:solidFill>
                    <a:effectLst/>
                    <a:latin typeface="+mn-lt"/>
                    <a:ea typeface="+mn-ea"/>
                    <a:cs typeface="+mn-cs"/>
                  </a:rPr>
                  <a:t>describes</a:t>
                </a:r>
                <a:endParaRPr lang="en-IN" sz="120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How </a:t>
                </a:r>
                <a:r>
                  <a:rPr lang="en-US" sz="1200" kern="1200" dirty="0">
                    <a:solidFill>
                      <a:schemeClr val="tx1"/>
                    </a:solidFill>
                    <a:effectLst/>
                    <a:latin typeface="+mn-lt"/>
                    <a:ea typeface="+mn-ea"/>
                    <a:cs typeface="+mn-cs"/>
                  </a:rPr>
                  <a:t>much dispersion there is in the sampling </a:t>
                </a:r>
                <a:r>
                  <a:rPr lang="en-US" sz="1200" kern="1200" dirty="0" smtClean="0">
                    <a:solidFill>
                      <a:schemeClr val="tx1"/>
                    </a:solidFill>
                    <a:effectLst/>
                    <a:latin typeface="+mn-lt"/>
                    <a:ea typeface="+mn-ea"/>
                    <a:cs typeface="+mn-cs"/>
                  </a:rPr>
                  <a:t>distribution.</a:t>
                </a:r>
                <a:endParaRPr lang="en-IN" sz="120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How </a:t>
                </a:r>
                <a:r>
                  <a:rPr lang="en-US" sz="1200" kern="1200" dirty="0">
                    <a:solidFill>
                      <a:schemeClr val="tx1"/>
                    </a:solidFill>
                    <a:effectLst/>
                    <a:latin typeface="+mn-lt"/>
                    <a:ea typeface="+mn-ea"/>
                    <a:cs typeface="+mn-cs"/>
                  </a:rPr>
                  <a:t>much variability there is in the value of the mean from sample to </a:t>
                </a:r>
                <a:r>
                  <a:rPr lang="en-US" sz="1200" kern="1200" dirty="0" smtClean="0">
                    <a:solidFill>
                      <a:schemeClr val="tx1"/>
                    </a:solidFill>
                    <a:effectLst/>
                    <a:latin typeface="+mn-lt"/>
                    <a:ea typeface="+mn-ea"/>
                    <a:cs typeface="+mn-cs"/>
                  </a:rPr>
                  <a:t>sample</a:t>
                </a:r>
                <a:r>
                  <a:rPr lang="en-IN" sz="1200" kern="1200" dirty="0" smtClean="0">
                    <a:solidFill>
                      <a:schemeClr val="tx1"/>
                    </a:solidFill>
                    <a:effectLst/>
                    <a:latin typeface="+mn-lt"/>
                    <a:ea typeface="+mn-ea"/>
                    <a:cs typeface="+mn-cs"/>
                  </a:rPr>
                  <a:t>:</a:t>
                </a:r>
                <a:r>
                  <a:rPr lang="en-IN" sz="1200" kern="1200" baseline="0" dirty="0" smtClean="0">
                    <a:solidFill>
                      <a:schemeClr val="tx1"/>
                    </a:solidFill>
                    <a:effectLst/>
                    <a:latin typeface="+mn-lt"/>
                    <a:ea typeface="+mn-ea"/>
                    <a:cs typeface="+mn-cs"/>
                  </a:rPr>
                  <a:t> </a:t>
                </a:r>
                <a:r>
                  <a:rPr lang="en-US" sz="1200" i="0" kern="1200">
                    <a:solidFill>
                      <a:schemeClr val="tx1"/>
                    </a:solidFill>
                    <a:effectLst/>
                    <a:latin typeface="Cambria Math" panose="02040503050406030204" pitchFamily="18" charset="0"/>
                    <a:ea typeface="+mn-ea"/>
                    <a:cs typeface="+mn-cs"/>
                  </a:rPr>
                  <a:t>𝜎</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=𝜎</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formula tells us that the standard error of the mean is equal to the standard deviation of the population </a:t>
                </a:r>
                <a:r>
                  <a:rPr lang="en-US" sz="1200" i="1" kern="1200" dirty="0" smtClean="0">
                    <a:solidFill>
                      <a:schemeClr val="tx1"/>
                    </a:solidFill>
                    <a:effectLst/>
                    <a:latin typeface="+mn-lt"/>
                    <a:ea typeface="+mn-ea"/>
                    <a:cs typeface="+mn-cs"/>
                  </a:rPr>
                  <a:t>σ </a:t>
                </a:r>
                <a:r>
                  <a:rPr lang="en-US" sz="1200" kern="1200" dirty="0" smtClean="0">
                    <a:solidFill>
                      <a:schemeClr val="tx1"/>
                    </a:solidFill>
                    <a:effectLst/>
                    <a:latin typeface="+mn-lt"/>
                    <a:ea typeface="+mn-ea"/>
                    <a:cs typeface="+mn-cs"/>
                  </a:rPr>
                  <a:t>divided by the square root of the sample size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mc:Fallback>
      </mc:AlternateContent>
      <p:sp>
        <p:nvSpPr>
          <p:cNvPr id="4" name="Slide Number Placeholder 3"/>
          <p:cNvSpPr>
            <a:spLocks noGrp="1"/>
          </p:cNvSpPr>
          <p:nvPr>
            <p:ph type="sldNum" sz="quarter" idx="5"/>
          </p:nvPr>
        </p:nvSpPr>
        <p:spPr/>
        <p:txBody>
          <a:bodyPr/>
          <a:lstStyle/>
          <a:p>
            <a:fld id="{39974C31-EB4A-4B21-8134-CB5741A1DC5F}" type="slidenum">
              <a:rPr lang="en-US" smtClean="0"/>
              <a:pPr/>
              <a:t>18</a:t>
            </a:fld>
            <a:endParaRPr lang="en-US" dirty="0"/>
          </a:p>
        </p:txBody>
      </p:sp>
    </p:spTree>
    <p:extLst>
      <p:ext uri="{BB962C8B-B14F-4D97-AF65-F5344CB8AC3E}">
        <p14:creationId xmlns:p14="http://schemas.microsoft.com/office/powerpoint/2010/main" val="41249668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6.5</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Describe the central limit theorem.</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Figure 6.6a: </a:t>
                </a:r>
                <a:r>
                  <a:rPr lang="en-US" sz="1200" kern="1200" baseline="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opulation distribution of 20 incomes, with a mean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𝜇</m:t>
                    </m:r>
                    <m:r>
                      <a:rPr lang="en-US" sz="1200" kern="1200">
                        <a:solidFill>
                          <a:schemeClr val="tx1"/>
                        </a:solidFill>
                        <a:effectLst/>
                        <a:latin typeface="Cambria Math" panose="02040503050406030204" pitchFamily="18" charset="0"/>
                        <a:ea typeface="+mn-ea"/>
                        <a:cs typeface="+mn-cs"/>
                      </a:rPr>
                      <m:t>= </m:t>
                    </m:r>
                    <m:r>
                      <a:rPr lang="en-US" sz="1200" kern="1200">
                        <a:solidFill>
                          <a:schemeClr val="tx1"/>
                        </a:solidFill>
                        <a:effectLst/>
                        <a:latin typeface="Cambria Math" panose="02040503050406030204" pitchFamily="18" charset="0"/>
                        <a:ea typeface="+mn-ea"/>
                        <a:cs typeface="+mn-cs"/>
                      </a:rPr>
                      <m:t>22</m:t>
                    </m:r>
                    <m:r>
                      <a:rPr lang="en-US" sz="1200" kern="1200">
                        <a:solidFill>
                          <a:schemeClr val="tx1"/>
                        </a:solidFill>
                        <a:effectLst/>
                        <a:latin typeface="Cambria Math" panose="02040503050406030204" pitchFamily="18" charset="0"/>
                        <a:ea typeface="+mn-ea"/>
                        <a:cs typeface="+mn-cs"/>
                      </a:rPr>
                      <m:t>,</m:t>
                    </m:r>
                    <m:r>
                      <a:rPr lang="en-US" sz="1200" kern="1200">
                        <a:solidFill>
                          <a:schemeClr val="tx1"/>
                        </a:solidFill>
                        <a:effectLst/>
                        <a:latin typeface="Cambria Math" panose="02040503050406030204" pitchFamily="18" charset="0"/>
                        <a:ea typeface="+mn-ea"/>
                        <a:cs typeface="+mn-cs"/>
                      </a:rPr>
                      <m:t>766</m:t>
                    </m:r>
                  </m:oMath>
                </a14:m>
                <a:r>
                  <a:rPr lang="en-US" sz="1200" kern="1200" dirty="0">
                    <a:solidFill>
                      <a:schemeClr val="tx1"/>
                    </a:solidFill>
                    <a:effectLst/>
                    <a:latin typeface="+mn-lt"/>
                    <a:ea typeface="+mn-ea"/>
                    <a:cs typeface="+mn-cs"/>
                  </a:rPr>
                  <a:t> and a standard deviation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𝜎</m:t>
                    </m:r>
                    <m:r>
                      <a:rPr lang="en-US" sz="1200" kern="1200">
                        <a:solidFill>
                          <a:schemeClr val="tx1"/>
                        </a:solidFill>
                        <a:effectLst/>
                        <a:latin typeface="Cambria Math" panose="02040503050406030204" pitchFamily="18" charset="0"/>
                        <a:ea typeface="+mn-ea"/>
                        <a:cs typeface="+mn-cs"/>
                      </a:rPr>
                      <m:t>= </m:t>
                    </m:r>
                    <m:r>
                      <a:rPr lang="en-US" sz="1200" kern="1200">
                        <a:solidFill>
                          <a:schemeClr val="tx1"/>
                        </a:solidFill>
                        <a:effectLst/>
                        <a:latin typeface="Cambria Math" panose="02040503050406030204" pitchFamily="18" charset="0"/>
                        <a:ea typeface="+mn-ea"/>
                        <a:cs typeface="+mn-cs"/>
                      </a:rPr>
                      <m:t>14</m:t>
                    </m:r>
                    <m:r>
                      <a:rPr lang="en-US" sz="1200" kern="1200">
                        <a:solidFill>
                          <a:schemeClr val="tx1"/>
                        </a:solidFill>
                        <a:effectLst/>
                        <a:latin typeface="Cambria Math" panose="02040503050406030204" pitchFamily="18" charset="0"/>
                        <a:ea typeface="+mn-ea"/>
                        <a:cs typeface="+mn-cs"/>
                      </a:rPr>
                      <m:t>,</m:t>
                    </m:r>
                    <m:r>
                      <a:rPr lang="en-US" sz="1200" kern="1200">
                        <a:solidFill>
                          <a:schemeClr val="tx1"/>
                        </a:solidFill>
                        <a:effectLst/>
                        <a:latin typeface="Cambria Math" panose="02040503050406030204" pitchFamily="18" charset="0"/>
                        <a:ea typeface="+mn-ea"/>
                        <a:cs typeface="+mn-cs"/>
                      </a:rPr>
                      <m:t>687</m:t>
                    </m:r>
                  </m:oMath>
                </a14:m>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Figure 6.6b: </a:t>
                </a:r>
                <a:r>
                  <a:rPr lang="en-US" sz="1200" kern="1200" baseline="0" dirty="0">
                    <a:solidFill>
                      <a:schemeClr val="tx1"/>
                    </a:solidFill>
                    <a:effectLst/>
                    <a:latin typeface="+mn-lt"/>
                    <a:ea typeface="+mn-ea"/>
                    <a:cs typeface="+mn-cs"/>
                  </a:rPr>
                  <a:t>S</a:t>
                </a:r>
                <a:r>
                  <a:rPr lang="en-US" sz="1200" kern="1200" dirty="0">
                    <a:solidFill>
                      <a:schemeClr val="tx1"/>
                    </a:solidFill>
                    <a:effectLst/>
                    <a:latin typeface="+mn-lt"/>
                    <a:ea typeface="+mn-ea"/>
                    <a:cs typeface="+mn-cs"/>
                  </a:rPr>
                  <a:t>ampling distribution of the means from 50 samples of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𝑁</m:t>
                    </m:r>
                    <m:r>
                      <a:rPr lang="en-US" sz="1200" kern="1200">
                        <a:solidFill>
                          <a:schemeClr val="tx1"/>
                        </a:solidFill>
                        <a:effectLst/>
                        <a:latin typeface="Cambria Math" panose="02040503050406030204" pitchFamily="18" charset="0"/>
                        <a:ea typeface="+mn-ea"/>
                        <a:cs typeface="+mn-cs"/>
                      </a:rPr>
                      <m:t>= </m:t>
                    </m:r>
                    <m:r>
                      <a:rPr lang="en-US" sz="1200" kern="1200">
                        <a:solidFill>
                          <a:schemeClr val="tx1"/>
                        </a:solidFill>
                        <a:effectLst/>
                        <a:latin typeface="Cambria Math" panose="02040503050406030204" pitchFamily="18" charset="0"/>
                        <a:ea typeface="+mn-ea"/>
                        <a:cs typeface="+mn-cs"/>
                      </a:rPr>
                      <m:t>3</m:t>
                    </m:r>
                  </m:oMath>
                </a14:m>
                <a:r>
                  <a:rPr lang="en-US" sz="1200" kern="1200" dirty="0">
                    <a:solidFill>
                      <a:schemeClr val="tx1"/>
                    </a:solidFill>
                    <a:effectLst/>
                    <a:latin typeface="+mn-lt"/>
                    <a:ea typeface="+mn-ea"/>
                    <a:cs typeface="+mn-cs"/>
                  </a:rPr>
                  <a:t> with a mean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𝜇</m:t>
                        </m:r>
                      </m:e>
                      <m:sub>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sub>
                    </m:sSub>
                    <m:r>
                      <a:rPr lang="en-US" sz="1200" kern="1200">
                        <a:solidFill>
                          <a:schemeClr val="tx1"/>
                        </a:solidFill>
                        <a:effectLst/>
                        <a:latin typeface="Cambria Math" panose="02040503050406030204" pitchFamily="18" charset="0"/>
                        <a:ea typeface="+mn-ea"/>
                        <a:cs typeface="+mn-cs"/>
                      </a:rPr>
                      <m:t>= </m:t>
                    </m:r>
                    <m:r>
                      <a:rPr lang="en-US" sz="1200" kern="1200">
                        <a:solidFill>
                          <a:schemeClr val="tx1"/>
                        </a:solidFill>
                        <a:effectLst/>
                        <a:latin typeface="Cambria Math" panose="02040503050406030204" pitchFamily="18" charset="0"/>
                        <a:ea typeface="+mn-ea"/>
                        <a:cs typeface="+mn-cs"/>
                      </a:rPr>
                      <m:t>24</m:t>
                    </m:r>
                    <m:r>
                      <a:rPr lang="en-US" sz="1200" kern="1200">
                        <a:solidFill>
                          <a:schemeClr val="tx1"/>
                        </a:solidFill>
                        <a:effectLst/>
                        <a:latin typeface="Cambria Math" panose="02040503050406030204" pitchFamily="18" charset="0"/>
                        <a:ea typeface="+mn-ea"/>
                        <a:cs typeface="+mn-cs"/>
                      </a:rPr>
                      <m:t>,</m:t>
                    </m:r>
                    <m:r>
                      <a:rPr lang="en-US" sz="1200" kern="1200">
                        <a:solidFill>
                          <a:schemeClr val="tx1"/>
                        </a:solidFill>
                        <a:effectLst/>
                        <a:latin typeface="Cambria Math" panose="02040503050406030204" pitchFamily="18" charset="0"/>
                        <a:ea typeface="+mn-ea"/>
                        <a:cs typeface="+mn-cs"/>
                      </a:rPr>
                      <m:t>750</m:t>
                    </m:r>
                  </m:oMath>
                </a14:m>
                <a:r>
                  <a:rPr lang="en-US" sz="1200" kern="1200" dirty="0">
                    <a:solidFill>
                      <a:schemeClr val="tx1"/>
                    </a:solidFill>
                    <a:effectLst/>
                    <a:latin typeface="+mn-lt"/>
                    <a:ea typeface="+mn-ea"/>
                    <a:cs typeface="+mn-cs"/>
                  </a:rPr>
                  <a:t> and a standard deviation (the standard error of the mean).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𝜎</m:t>
                        </m:r>
                      </m:e>
                      <m:sub>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sub>
                    </m:sSub>
                    <m:r>
                      <a:rPr lang="en-US" sz="1200" kern="1200">
                        <a:solidFill>
                          <a:schemeClr val="tx1"/>
                        </a:solidFill>
                        <a:effectLst/>
                        <a:latin typeface="Cambria Math" panose="02040503050406030204" pitchFamily="18" charset="0"/>
                        <a:ea typeface="+mn-ea"/>
                        <a:cs typeface="+mn-cs"/>
                      </a:rPr>
                      <m:t>=</m:t>
                    </m:r>
                    <m:r>
                      <a:rPr lang="en-US" sz="1200" kern="1200">
                        <a:solidFill>
                          <a:schemeClr val="tx1"/>
                        </a:solidFill>
                        <a:effectLst/>
                        <a:latin typeface="Cambria Math" panose="02040503050406030204" pitchFamily="18" charset="0"/>
                        <a:ea typeface="+mn-ea"/>
                        <a:cs typeface="+mn-cs"/>
                      </a:rPr>
                      <m:t>8480</m:t>
                    </m:r>
                  </m:oMath>
                </a14:m>
                <a:r>
                  <a:rPr lang="en-US" sz="1200" kern="1200" dirty="0">
                    <a:solidFill>
                      <a:schemeClr val="tx1"/>
                    </a:solidFill>
                    <a:effectLst/>
                    <a:latin typeface="+mn-lt"/>
                    <a:ea typeface="+mn-ea"/>
                    <a:cs typeface="+mn-cs"/>
                  </a:rPr>
                  <a:t>.</a:t>
                </a: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These two figures illustrate some of the basic properties of sampling distributions in general and the sampling distribution of the mean in particular.</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solidFill>
                      <a:schemeClr val="tx1"/>
                    </a:solidFill>
                    <a:latin typeface="+mn-lt"/>
                    <a:ea typeface="+mn-ea"/>
                    <a:cs typeface="+mn-cs"/>
                  </a:rPr>
                  <a:t>In Figure 6.6a and b, we compare the histograms for the population and sampling distributions of Tables 6.3 and 6.4.</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In Figure 6.6a and b, the shapes of the two distributions differ considerably. Whereas the population distribution is skewed to the right, the sampling distribution of the mean is less skewed, that is, it is closer to a symmetrical, normal distribution.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Second, whereas only a few of the sample means coincide exactly with the population mean, $22,766, the sampling distribution centers on this value. The mean of the sampling distribution is a pretty good approximation of the population mean.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To distinguish among the different distributions, we use certain conventional symbols to refer to the means and standard deviations of the sample, the population, and the sampling distribution. Note that we use Greek letters to refer to both the sampling and the population distributions.</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population</a:t>
                </a:r>
                <a:r>
                  <a:rPr lang="en-IN"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We began with the population distribution of 20 individuals. This distribution actually exists. It is an empirical distribution that is usually unknown to us. We are interested in estimating the mean income for this population.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sample</a:t>
                </a:r>
                <a:r>
                  <a:rPr lang="en-US" sz="1200" kern="1200" dirty="0">
                    <a:solidFill>
                      <a:schemeClr val="tx1"/>
                    </a:solidFill>
                    <a:effectLst/>
                    <a:latin typeface="+mn-lt"/>
                    <a:ea typeface="+mn-ea"/>
                    <a:cs typeface="+mn-cs"/>
                  </a:rPr>
                  <a:t>: We drew a sample from that population. The sample distribution is an empirical distribution that is known to us and is used to help us estimate the mean of the population. We selected 50 samples of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 3 and calculated the mean income. We mostly use the sample mean as an estimate of the population mean </a:t>
                </a:r>
                <a:r>
                  <a:rPr lang="en-US" sz="1200" i="1" kern="1200" dirty="0">
                    <a:solidFill>
                      <a:schemeClr val="tx1"/>
                    </a:solidFill>
                    <a:effectLst/>
                    <a:latin typeface="+mn-lt"/>
                    <a:ea typeface="+mn-ea"/>
                    <a:cs typeface="+mn-cs"/>
                  </a:rPr>
                  <a:t>μ</a:t>
                </a:r>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sampling distribution </a:t>
                </a:r>
                <a:r>
                  <a:rPr lang="en-US" sz="1200" kern="1200" dirty="0">
                    <a:solidFill>
                      <a:schemeClr val="tx1"/>
                    </a:solidFill>
                    <a:effectLst/>
                    <a:latin typeface="+mn-lt"/>
                    <a:ea typeface="+mn-ea"/>
                    <a:cs typeface="+mn-cs"/>
                  </a:rPr>
                  <a:t>of the </a:t>
                </a:r>
                <a:r>
                  <a:rPr lang="en-US" sz="1200" kern="1200" dirty="0" smtClean="0">
                    <a:solidFill>
                      <a:schemeClr val="tx1"/>
                    </a:solidFill>
                    <a:effectLst/>
                    <a:latin typeface="+mn-lt"/>
                    <a:ea typeface="+mn-ea"/>
                    <a:cs typeface="+mn-cs"/>
                  </a:rPr>
                  <a:t>mean</a:t>
                </a:r>
                <a:r>
                  <a:rPr lang="en-US" sz="1200" kern="1200" dirty="0">
                    <a:solidFill>
                      <a:schemeClr val="tx1"/>
                    </a:solidFill>
                    <a:effectLst/>
                    <a:latin typeface="+mn-lt"/>
                    <a:ea typeface="+mn-ea"/>
                    <a:cs typeface="+mn-cs"/>
                  </a:rPr>
                  <a:t>: For illustration, we generated an approximation of the sampling distribution of the mean, consisting of 50 samples of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 3. The sampling distribution of the mean does not really exist. It is a theoretical distribution.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Third, the variability of the sampling distribution is considerably smaller than the variability of the population distribution. Note that the standard deviation for the sampling distribution σ_Y ̅ =</a:t>
                </a:r>
                <a:r>
                  <a:rPr lang="en-US" sz="1200" kern="1200" dirty="0" smtClean="0">
                    <a:solidFill>
                      <a:schemeClr val="tx1"/>
                    </a:solidFill>
                    <a:effectLst/>
                    <a:latin typeface="+mn-lt"/>
                    <a:ea typeface="+mn-ea"/>
                    <a:cs typeface="+mn-cs"/>
                  </a:rPr>
                  <a:t>8480 </a:t>
                </a:r>
                <a:r>
                  <a:rPr lang="en-US" sz="1200" kern="1200" dirty="0">
                    <a:solidFill>
                      <a:schemeClr val="tx1"/>
                    </a:solidFill>
                    <a:effectLst/>
                    <a:latin typeface="+mn-lt"/>
                    <a:ea typeface="+mn-ea"/>
                    <a:cs typeface="+mn-cs"/>
                  </a:rPr>
                  <a:t>is almost half that for the population (</a:t>
                </a:r>
                <a:r>
                  <a:rPr lang="en-US" sz="1200" i="1" kern="1200" dirty="0">
                    <a:solidFill>
                      <a:schemeClr val="tx1"/>
                    </a:solidFill>
                    <a:effectLst/>
                    <a:latin typeface="+mn-lt"/>
                    <a:ea typeface="+mn-ea"/>
                    <a:cs typeface="+mn-cs"/>
                  </a:rPr>
                  <a:t>σ</a:t>
                </a:r>
                <a:r>
                  <a:rPr lang="en-US" sz="1200" kern="1200" dirty="0">
                    <a:solidFill>
                      <a:schemeClr val="tx1"/>
                    </a:solidFill>
                    <a:effectLst/>
                    <a:latin typeface="+mn-lt"/>
                    <a:ea typeface="+mn-ea"/>
                    <a:cs typeface="+mn-cs"/>
                  </a:rPr>
                  <a:t> = 14,687).</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These properties of the sampling distribution are even more striking as the sample size increases.</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To illustrate the effect of a larger sample on the shape and properties of the sampling distribution, we went back to our population of 20 individual incomes and drew 50 additional samples of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𝑁</m:t>
                    </m:r>
                    <m:r>
                      <a:rPr lang="en-US" sz="1200" i="1" kern="1200">
                        <a:solidFill>
                          <a:schemeClr val="tx1"/>
                        </a:solidFill>
                        <a:effectLst/>
                        <a:latin typeface="Cambria Math" panose="02040503050406030204" pitchFamily="18" charset="0"/>
                        <a:ea typeface="+mn-ea"/>
                        <a:cs typeface="+mn-cs"/>
                      </a:rPr>
                      <m:t> = </m:t>
                    </m:r>
                    <m:r>
                      <a:rPr lang="en-US" sz="1200" i="1" kern="1200">
                        <a:solidFill>
                          <a:schemeClr val="tx1"/>
                        </a:solidFill>
                        <a:effectLst/>
                        <a:latin typeface="Cambria Math" panose="02040503050406030204" pitchFamily="18" charset="0"/>
                        <a:ea typeface="+mn-ea"/>
                        <a:cs typeface="+mn-cs"/>
                      </a:rPr>
                      <m:t>6</m:t>
                    </m:r>
                  </m:oMath>
                </a14:m>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We calculated the mean for each sample and constructed another sampling distribution. This sampling distribution is shown in Figure 6.6c. It has a mean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𝜇</m:t>
                        </m:r>
                      </m:e>
                      <m:sub>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sub>
                    </m:sSub>
                    <m:r>
                      <a:rPr lang="en-US" sz="1200" i="1" kern="1200">
                        <a:solidFill>
                          <a:schemeClr val="tx1"/>
                        </a:solidFill>
                        <a:effectLst/>
                        <a:latin typeface="Cambria Math" panose="02040503050406030204" pitchFamily="18" charset="0"/>
                        <a:ea typeface="+mn-ea"/>
                        <a:cs typeface="+mn-cs"/>
                      </a:rPr>
                      <m:t>= </m:t>
                    </m:r>
                    <m:r>
                      <a:rPr lang="en-US" sz="1200" i="1" kern="1200">
                        <a:solidFill>
                          <a:schemeClr val="tx1"/>
                        </a:solidFill>
                        <a:effectLst/>
                        <a:latin typeface="Cambria Math" panose="02040503050406030204" pitchFamily="18" charset="0"/>
                        <a:ea typeface="+mn-ea"/>
                        <a:cs typeface="+mn-cs"/>
                      </a:rPr>
                      <m:t>24</m:t>
                    </m:r>
                    <m:r>
                      <a:rPr lang="en-US" sz="1200" i="1"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064</m:t>
                    </m:r>
                  </m:oMath>
                </a14:m>
                <a:r>
                  <a:rPr lang="en-US" sz="1200" kern="1200" dirty="0">
                    <a:solidFill>
                      <a:schemeClr val="tx1"/>
                    </a:solidFill>
                    <a:effectLst/>
                    <a:latin typeface="+mn-lt"/>
                    <a:ea typeface="+mn-ea"/>
                    <a:cs typeface="+mn-cs"/>
                  </a:rPr>
                  <a:t> and a standard deviation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𝜎</m:t>
                        </m:r>
                      </m:e>
                      <m:sub>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sub>
                    </m:sSub>
                    <m:r>
                      <a:rPr lang="en-US" sz="1200" i="1"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5995</m:t>
                    </m:r>
                  </m:oMath>
                </a14:m>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Note that as the sample size increased, the sampling distribution became more compact. This decrease in the variability of the sampling distribution is reflected in a smaller standard </a:t>
                </a:r>
                <a:r>
                  <a:rPr lang="en-US" sz="1200" kern="1200" dirty="0" smtClean="0">
                    <a:solidFill>
                      <a:schemeClr val="tx1"/>
                    </a:solidFill>
                    <a:effectLst/>
                    <a:latin typeface="+mn-lt"/>
                    <a:ea typeface="+mn-ea"/>
                    <a:cs typeface="+mn-cs"/>
                  </a:rPr>
                  <a:t>deviation:</a:t>
                </a:r>
                <a:endParaRPr lang="en-IN" sz="1200" kern="1200" dirty="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With an increase in sample size from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𝑁</m:t>
                    </m:r>
                    <m:r>
                      <a:rPr lang="en-US" sz="1200" i="1" kern="1200">
                        <a:solidFill>
                          <a:schemeClr val="tx1"/>
                        </a:solidFill>
                        <a:effectLst/>
                        <a:latin typeface="Cambria Math" panose="02040503050406030204" pitchFamily="18" charset="0"/>
                        <a:ea typeface="+mn-ea"/>
                        <a:cs typeface="+mn-cs"/>
                      </a:rPr>
                      <m:t> = </m:t>
                    </m:r>
                    <m:r>
                      <a:rPr lang="en-US" sz="1200" i="1" kern="1200">
                        <a:solidFill>
                          <a:schemeClr val="tx1"/>
                        </a:solidFill>
                        <a:effectLst/>
                        <a:latin typeface="Cambria Math" panose="02040503050406030204" pitchFamily="18" charset="0"/>
                        <a:ea typeface="+mn-ea"/>
                        <a:cs typeface="+mn-cs"/>
                      </a:rPr>
                      <m:t>3</m:t>
                    </m:r>
                  </m:oMath>
                </a14:m>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to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𝑁</m:t>
                    </m:r>
                    <m:r>
                      <a:rPr lang="en-US" sz="1200" i="1" kern="1200">
                        <a:solidFill>
                          <a:schemeClr val="tx1"/>
                        </a:solidFill>
                        <a:effectLst/>
                        <a:latin typeface="Cambria Math" panose="02040503050406030204" pitchFamily="18" charset="0"/>
                        <a:ea typeface="+mn-ea"/>
                        <a:cs typeface="+mn-cs"/>
                      </a:rPr>
                      <m:t> = </m:t>
                    </m:r>
                    <m:r>
                      <a:rPr lang="en-US" sz="1200" i="1" kern="1200">
                        <a:solidFill>
                          <a:schemeClr val="tx1"/>
                        </a:solidFill>
                        <a:effectLst/>
                        <a:latin typeface="Cambria Math" panose="02040503050406030204" pitchFamily="18" charset="0"/>
                        <a:ea typeface="+mn-ea"/>
                        <a:cs typeface="+mn-cs"/>
                      </a:rPr>
                      <m:t>6</m:t>
                    </m:r>
                  </m:oMath>
                </a14:m>
                <a:r>
                  <a:rPr lang="en-US" sz="1200" kern="1200" dirty="0">
                    <a:solidFill>
                      <a:schemeClr val="tx1"/>
                    </a:solidFill>
                    <a:effectLst/>
                    <a:latin typeface="+mn-lt"/>
                    <a:ea typeface="+mn-ea"/>
                    <a:cs typeface="+mn-cs"/>
                  </a:rPr>
                  <a:t>, the standard deviation of the sampling distribution decreased from </a:t>
                </a:r>
                <a:r>
                  <a:rPr lang="en-US" sz="1200" kern="1200" dirty="0" smtClean="0">
                    <a:solidFill>
                      <a:schemeClr val="tx1"/>
                    </a:solidFill>
                    <a:effectLst/>
                    <a:latin typeface="+mn-lt"/>
                    <a:ea typeface="+mn-ea"/>
                    <a:cs typeface="+mn-cs"/>
                  </a:rPr>
                  <a:t>8480 </a:t>
                </a:r>
                <a:r>
                  <a:rPr lang="en-US" sz="1200" kern="1200" dirty="0">
                    <a:solidFill>
                      <a:schemeClr val="tx1"/>
                    </a:solidFill>
                    <a:effectLst/>
                    <a:latin typeface="+mn-lt"/>
                    <a:ea typeface="+mn-ea"/>
                    <a:cs typeface="+mn-cs"/>
                  </a:rPr>
                  <a:t>to </a:t>
                </a:r>
                <a:r>
                  <a:rPr lang="en-US" sz="1200" kern="1200" dirty="0" smtClean="0">
                    <a:solidFill>
                      <a:schemeClr val="tx1"/>
                    </a:solidFill>
                    <a:effectLst/>
                    <a:latin typeface="+mn-lt"/>
                    <a:ea typeface="+mn-ea"/>
                    <a:cs typeface="+mn-cs"/>
                  </a:rPr>
                  <a:t>5995</a:t>
                </a:r>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With a larger sample size, the sampling distribution of the mean is an even better approximation of the normal </a:t>
                </a:r>
                <a:r>
                  <a:rPr lang="en-US" sz="1200" kern="1200" dirty="0" smtClean="0">
                    <a:solidFill>
                      <a:schemeClr val="tx1"/>
                    </a:solidFill>
                    <a:effectLst/>
                    <a:latin typeface="+mn-lt"/>
                    <a:ea typeface="+mn-ea"/>
                    <a:cs typeface="+mn-cs"/>
                  </a:rPr>
                  <a:t>curve.</a:t>
                </a:r>
                <a:endParaRPr lang="en-US"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These properties of the sampling distribution of the mean are summarized more systematically in one of the most important statistical principles underlying statistical inference</a:t>
                </a:r>
                <a:r>
                  <a:rPr lang="en-US"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6.5</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Describe the central limit theorem.</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Figure 6.6a: </a:t>
                </a:r>
                <a:r>
                  <a:rPr lang="en-US" sz="1200" kern="1200" baseline="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opulation distribution of 20 incomes, with a mean </a:t>
                </a:r>
                <a:r>
                  <a:rPr lang="en-US" sz="1200" i="0" kern="1200">
                    <a:solidFill>
                      <a:schemeClr val="tx1"/>
                    </a:solidFill>
                    <a:effectLst/>
                    <a:latin typeface="Cambria Math" panose="02040503050406030204" pitchFamily="18" charset="0"/>
                    <a:ea typeface="+mn-ea"/>
                    <a:cs typeface="+mn-cs"/>
                  </a:rPr>
                  <a:t>𝜇= 22,766</a:t>
                </a:r>
                <a:r>
                  <a:rPr lang="en-US" sz="1200" kern="1200" dirty="0">
                    <a:solidFill>
                      <a:schemeClr val="tx1"/>
                    </a:solidFill>
                    <a:effectLst/>
                    <a:latin typeface="+mn-lt"/>
                    <a:ea typeface="+mn-ea"/>
                    <a:cs typeface="+mn-cs"/>
                  </a:rPr>
                  <a:t> and a standard deviation </a:t>
                </a:r>
                <a:r>
                  <a:rPr lang="en-US" sz="1200" i="0" kern="1200">
                    <a:solidFill>
                      <a:schemeClr val="tx1"/>
                    </a:solidFill>
                    <a:effectLst/>
                    <a:latin typeface="Cambria Math" panose="02040503050406030204" pitchFamily="18" charset="0"/>
                    <a:ea typeface="+mn-ea"/>
                    <a:cs typeface="+mn-cs"/>
                  </a:rPr>
                  <a:t>𝜎= 14,687</a:t>
                </a:r>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Figure 6.6b: </a:t>
                </a:r>
                <a:r>
                  <a:rPr lang="en-US" sz="1200" kern="1200" baseline="0" dirty="0">
                    <a:solidFill>
                      <a:schemeClr val="tx1"/>
                    </a:solidFill>
                    <a:effectLst/>
                    <a:latin typeface="+mn-lt"/>
                    <a:ea typeface="+mn-ea"/>
                    <a:cs typeface="+mn-cs"/>
                  </a:rPr>
                  <a:t>S</a:t>
                </a:r>
                <a:r>
                  <a:rPr lang="en-US" sz="1200" kern="1200" dirty="0">
                    <a:solidFill>
                      <a:schemeClr val="tx1"/>
                    </a:solidFill>
                    <a:effectLst/>
                    <a:latin typeface="+mn-lt"/>
                    <a:ea typeface="+mn-ea"/>
                    <a:cs typeface="+mn-cs"/>
                  </a:rPr>
                  <a:t>ampling distribution of the means from 50 samples of </a:t>
                </a:r>
                <a:r>
                  <a:rPr lang="en-US" sz="1200" i="0" kern="1200">
                    <a:solidFill>
                      <a:schemeClr val="tx1"/>
                    </a:solidFill>
                    <a:effectLst/>
                    <a:latin typeface="Cambria Math" panose="02040503050406030204" pitchFamily="18" charset="0"/>
                    <a:ea typeface="+mn-ea"/>
                    <a:cs typeface="+mn-cs"/>
                  </a:rPr>
                  <a:t>𝑁= 3</a:t>
                </a:r>
                <a:r>
                  <a:rPr lang="en-US" sz="1200" kern="1200" dirty="0">
                    <a:solidFill>
                      <a:schemeClr val="tx1"/>
                    </a:solidFill>
                    <a:effectLst/>
                    <a:latin typeface="+mn-lt"/>
                    <a:ea typeface="+mn-ea"/>
                    <a:cs typeface="+mn-cs"/>
                  </a:rPr>
                  <a:t> with a mean </a:t>
                </a:r>
                <a:r>
                  <a:rPr lang="en-US" sz="1200" i="0" kern="1200">
                    <a:solidFill>
                      <a:schemeClr val="tx1"/>
                    </a:solidFill>
                    <a:effectLst/>
                    <a:latin typeface="Cambria Math" panose="02040503050406030204" pitchFamily="18" charset="0"/>
                    <a:ea typeface="+mn-ea"/>
                    <a:cs typeface="+mn-cs"/>
                  </a:rPr>
                  <a:t>𝜇</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 24,750</a:t>
                </a:r>
                <a:r>
                  <a:rPr lang="en-US" sz="1200" kern="1200" dirty="0">
                    <a:solidFill>
                      <a:schemeClr val="tx1"/>
                    </a:solidFill>
                    <a:effectLst/>
                    <a:latin typeface="+mn-lt"/>
                    <a:ea typeface="+mn-ea"/>
                    <a:cs typeface="+mn-cs"/>
                  </a:rPr>
                  <a:t> and a standard deviation (the standard error of the mean). </a:t>
                </a:r>
                <a:r>
                  <a:rPr lang="en-US" sz="1200" i="0" kern="1200">
                    <a:solidFill>
                      <a:schemeClr val="tx1"/>
                    </a:solidFill>
                    <a:effectLst/>
                    <a:latin typeface="Cambria Math" panose="02040503050406030204" pitchFamily="18" charset="0"/>
                    <a:ea typeface="+mn-ea"/>
                    <a:cs typeface="+mn-cs"/>
                  </a:rPr>
                  <a:t>𝜎</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=8480</a:t>
                </a:r>
                <a:r>
                  <a:rPr lang="en-US" sz="1200" kern="1200" dirty="0">
                    <a:solidFill>
                      <a:schemeClr val="tx1"/>
                    </a:solidFill>
                    <a:effectLst/>
                    <a:latin typeface="+mn-lt"/>
                    <a:ea typeface="+mn-ea"/>
                    <a:cs typeface="+mn-cs"/>
                  </a:rPr>
                  <a:t>.</a:t>
                </a: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These two figures illustrate some of the basic properties of sampling distributions in general and the sampling distribution of the mean in particular.</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solidFill>
                      <a:schemeClr val="tx1"/>
                    </a:solidFill>
                    <a:latin typeface="+mn-lt"/>
                    <a:ea typeface="+mn-ea"/>
                    <a:cs typeface="+mn-cs"/>
                  </a:rPr>
                  <a:t>In Figure 6.6a and b, we compare the histograms for the population and sampling distributions of Tables 6.3 and 6.4.</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In Figure 6.6a and b, the shapes of the two distributions differ considerably. Whereas the population distribution is skewed to the right, the sampling distribution of the mean is less skewed, that is, it is closer to a symmetrical, normal distribution.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Second, whereas only a few of the sample means coincide exactly with the population mean, $22,766, the sampling distribution centers on this value. The mean of the sampling distribution is a pretty good approximation of the population mean.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To distinguish among the different distributions, we use certain conventional symbols to refer to the means and standard deviations of the sample, the population, and the sampling distribution. Note that we use Greek letters to refer to both the sampling and the population distributions.</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population</a:t>
                </a:r>
                <a:r>
                  <a:rPr lang="en-IN"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We began with the population distribution of 20 individuals. This distribution actually exists. It is an empirical distribution that is usually unknown to us. We are interested in estimating the mean income for this population.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sample</a:t>
                </a:r>
                <a:r>
                  <a:rPr lang="en-US" sz="1200" kern="1200" dirty="0">
                    <a:solidFill>
                      <a:schemeClr val="tx1"/>
                    </a:solidFill>
                    <a:effectLst/>
                    <a:latin typeface="+mn-lt"/>
                    <a:ea typeface="+mn-ea"/>
                    <a:cs typeface="+mn-cs"/>
                  </a:rPr>
                  <a:t>: We drew a sample from that population. The sample distribution is an empirical distribution that is known to us and is used to help us estimate the mean of the population. We selected 50 samples of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 3 and calculated the mean income. We mostly use the sample mean as an estimate of the population mean </a:t>
                </a:r>
                <a:r>
                  <a:rPr lang="en-US" sz="1200" i="1" kern="1200" dirty="0">
                    <a:solidFill>
                      <a:schemeClr val="tx1"/>
                    </a:solidFill>
                    <a:effectLst/>
                    <a:latin typeface="+mn-lt"/>
                    <a:ea typeface="+mn-ea"/>
                    <a:cs typeface="+mn-cs"/>
                  </a:rPr>
                  <a:t>μ</a:t>
                </a:r>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sampling distribution </a:t>
                </a:r>
                <a:r>
                  <a:rPr lang="en-US" sz="1200" kern="1200" dirty="0">
                    <a:solidFill>
                      <a:schemeClr val="tx1"/>
                    </a:solidFill>
                    <a:effectLst/>
                    <a:latin typeface="+mn-lt"/>
                    <a:ea typeface="+mn-ea"/>
                    <a:cs typeface="+mn-cs"/>
                  </a:rPr>
                  <a:t>of the </a:t>
                </a:r>
                <a:r>
                  <a:rPr lang="en-US" sz="1200" kern="1200" dirty="0" smtClean="0">
                    <a:solidFill>
                      <a:schemeClr val="tx1"/>
                    </a:solidFill>
                    <a:effectLst/>
                    <a:latin typeface="+mn-lt"/>
                    <a:ea typeface="+mn-ea"/>
                    <a:cs typeface="+mn-cs"/>
                  </a:rPr>
                  <a:t>mean</a:t>
                </a:r>
                <a:r>
                  <a:rPr lang="en-US" sz="1200" kern="1200" dirty="0">
                    <a:solidFill>
                      <a:schemeClr val="tx1"/>
                    </a:solidFill>
                    <a:effectLst/>
                    <a:latin typeface="+mn-lt"/>
                    <a:ea typeface="+mn-ea"/>
                    <a:cs typeface="+mn-cs"/>
                  </a:rPr>
                  <a:t>: For illustration, we generated an approximation of the sampling distribution of the mean, consisting of 50 samples of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 3. The sampling distribution of the mean does not really exist. It is a theoretical distribution.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Third, the variability of the sampling distribution is considerably smaller than the variability of the population distribution. Note that the standard deviation for the sampling distribution σ_Y ̅ =</a:t>
                </a:r>
                <a:r>
                  <a:rPr lang="en-US" sz="1200" kern="1200" dirty="0" smtClean="0">
                    <a:solidFill>
                      <a:schemeClr val="tx1"/>
                    </a:solidFill>
                    <a:effectLst/>
                    <a:latin typeface="+mn-lt"/>
                    <a:ea typeface="+mn-ea"/>
                    <a:cs typeface="+mn-cs"/>
                  </a:rPr>
                  <a:t>8480 </a:t>
                </a:r>
                <a:r>
                  <a:rPr lang="en-US" sz="1200" kern="1200" dirty="0">
                    <a:solidFill>
                      <a:schemeClr val="tx1"/>
                    </a:solidFill>
                    <a:effectLst/>
                    <a:latin typeface="+mn-lt"/>
                    <a:ea typeface="+mn-ea"/>
                    <a:cs typeface="+mn-cs"/>
                  </a:rPr>
                  <a:t>is almost half that for the population (</a:t>
                </a:r>
                <a:r>
                  <a:rPr lang="en-US" sz="1200" i="1" kern="1200" dirty="0">
                    <a:solidFill>
                      <a:schemeClr val="tx1"/>
                    </a:solidFill>
                    <a:effectLst/>
                    <a:latin typeface="+mn-lt"/>
                    <a:ea typeface="+mn-ea"/>
                    <a:cs typeface="+mn-cs"/>
                  </a:rPr>
                  <a:t>σ</a:t>
                </a:r>
                <a:r>
                  <a:rPr lang="en-US" sz="1200" kern="1200" dirty="0">
                    <a:solidFill>
                      <a:schemeClr val="tx1"/>
                    </a:solidFill>
                    <a:effectLst/>
                    <a:latin typeface="+mn-lt"/>
                    <a:ea typeface="+mn-ea"/>
                    <a:cs typeface="+mn-cs"/>
                  </a:rPr>
                  <a:t> = 14,687).</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These properties of the sampling distribution are even more striking as the sample size increases.</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To illustrate the effect of a larger sample on the shape and properties of the sampling distribution, we went back to our population of 20 individual incomes and drew 50 additional samples of </a:t>
                </a:r>
                <a:r>
                  <a:rPr lang="en-US" sz="1200" i="0" kern="1200">
                    <a:solidFill>
                      <a:schemeClr val="tx1"/>
                    </a:solidFill>
                    <a:effectLst/>
                    <a:latin typeface="Cambria Math" panose="02040503050406030204" pitchFamily="18" charset="0"/>
                    <a:ea typeface="+mn-ea"/>
                    <a:cs typeface="+mn-cs"/>
                  </a:rPr>
                  <a:t>𝑁 = 6</a:t>
                </a:r>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We calculated the mean for each sample and constructed another sampling distribution. This sampling distribution is shown in Figure 6.6c. It has a mean </a:t>
                </a:r>
                <a:r>
                  <a:rPr lang="en-US" sz="1200" i="0" kern="1200">
                    <a:solidFill>
                      <a:schemeClr val="tx1"/>
                    </a:solidFill>
                    <a:effectLst/>
                    <a:latin typeface="Cambria Math" panose="02040503050406030204" pitchFamily="18" charset="0"/>
                    <a:ea typeface="+mn-ea"/>
                    <a:cs typeface="+mn-cs"/>
                  </a:rPr>
                  <a:t>𝜇</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 24,064</a:t>
                </a:r>
                <a:r>
                  <a:rPr lang="en-US" sz="1200" kern="1200" dirty="0">
                    <a:solidFill>
                      <a:schemeClr val="tx1"/>
                    </a:solidFill>
                    <a:effectLst/>
                    <a:latin typeface="+mn-lt"/>
                    <a:ea typeface="+mn-ea"/>
                    <a:cs typeface="+mn-cs"/>
                  </a:rPr>
                  <a:t> and a standard deviation </a:t>
                </a:r>
                <a:r>
                  <a:rPr lang="en-US" sz="1200" i="0" kern="1200">
                    <a:solidFill>
                      <a:schemeClr val="tx1"/>
                    </a:solidFill>
                    <a:effectLst/>
                    <a:latin typeface="Cambria Math" panose="02040503050406030204" pitchFamily="18" charset="0"/>
                    <a:ea typeface="+mn-ea"/>
                    <a:cs typeface="+mn-cs"/>
                  </a:rPr>
                  <a:t>𝜎</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=5</a:t>
                </a:r>
                <a:r>
                  <a:rPr lang="en-US" sz="1200" i="0" kern="1200" smtClean="0">
                    <a:solidFill>
                      <a:schemeClr val="tx1"/>
                    </a:solidFill>
                    <a:effectLst/>
                    <a:latin typeface="Cambria Math" panose="02040503050406030204" pitchFamily="18" charset="0"/>
                    <a:ea typeface="+mn-ea"/>
                    <a:cs typeface="+mn-cs"/>
                  </a:rPr>
                  <a:t>9</a:t>
                </a:r>
                <a:r>
                  <a:rPr lang="en-US" sz="1200" i="0" kern="1200">
                    <a:solidFill>
                      <a:schemeClr val="tx1"/>
                    </a:solidFill>
                    <a:effectLst/>
                    <a:latin typeface="Cambria Math" panose="02040503050406030204" pitchFamily="18" charset="0"/>
                    <a:ea typeface="+mn-ea"/>
                    <a:cs typeface="+mn-cs"/>
                  </a:rPr>
                  <a:t>95</a:t>
                </a:r>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Note that as the sample size increased, the sampling distribution became more compact. This decrease in the variability of the sampling distribution is reflected in a smaller standard </a:t>
                </a:r>
                <a:r>
                  <a:rPr lang="en-US" sz="1200" kern="1200" dirty="0" smtClean="0">
                    <a:solidFill>
                      <a:schemeClr val="tx1"/>
                    </a:solidFill>
                    <a:effectLst/>
                    <a:latin typeface="+mn-lt"/>
                    <a:ea typeface="+mn-ea"/>
                    <a:cs typeface="+mn-cs"/>
                  </a:rPr>
                  <a:t>deviation:</a:t>
                </a:r>
                <a:endParaRPr lang="en-IN" sz="1200" kern="1200" dirty="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With an increase in sample size from </a:t>
                </a:r>
                <a:r>
                  <a:rPr lang="en-US" sz="1200" i="0" kern="1200">
                    <a:solidFill>
                      <a:schemeClr val="tx1"/>
                    </a:solidFill>
                    <a:effectLst/>
                    <a:latin typeface="Cambria Math" panose="02040503050406030204" pitchFamily="18" charset="0"/>
                    <a:ea typeface="+mn-ea"/>
                    <a:cs typeface="+mn-cs"/>
                  </a:rPr>
                  <a:t>𝑁 = 3</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to </a:t>
                </a:r>
                <a:r>
                  <a:rPr lang="en-US" sz="1200" i="0" kern="1200">
                    <a:solidFill>
                      <a:schemeClr val="tx1"/>
                    </a:solidFill>
                    <a:effectLst/>
                    <a:latin typeface="Cambria Math" panose="02040503050406030204" pitchFamily="18" charset="0"/>
                    <a:ea typeface="+mn-ea"/>
                    <a:cs typeface="+mn-cs"/>
                  </a:rPr>
                  <a:t>𝑁 = 6</a:t>
                </a:r>
                <a:r>
                  <a:rPr lang="en-US" sz="1200" kern="1200" dirty="0">
                    <a:solidFill>
                      <a:schemeClr val="tx1"/>
                    </a:solidFill>
                    <a:effectLst/>
                    <a:latin typeface="+mn-lt"/>
                    <a:ea typeface="+mn-ea"/>
                    <a:cs typeface="+mn-cs"/>
                  </a:rPr>
                  <a:t>, the standard deviation of the sampling distribution decreased from </a:t>
                </a:r>
                <a:r>
                  <a:rPr lang="en-US" sz="1200" kern="1200" dirty="0" smtClean="0">
                    <a:solidFill>
                      <a:schemeClr val="tx1"/>
                    </a:solidFill>
                    <a:effectLst/>
                    <a:latin typeface="+mn-lt"/>
                    <a:ea typeface="+mn-ea"/>
                    <a:cs typeface="+mn-cs"/>
                  </a:rPr>
                  <a:t>8480 </a:t>
                </a:r>
                <a:r>
                  <a:rPr lang="en-US" sz="1200" kern="1200" dirty="0">
                    <a:solidFill>
                      <a:schemeClr val="tx1"/>
                    </a:solidFill>
                    <a:effectLst/>
                    <a:latin typeface="+mn-lt"/>
                    <a:ea typeface="+mn-ea"/>
                    <a:cs typeface="+mn-cs"/>
                  </a:rPr>
                  <a:t>to </a:t>
                </a:r>
                <a:r>
                  <a:rPr lang="en-US" sz="1200" kern="1200" dirty="0" smtClean="0">
                    <a:solidFill>
                      <a:schemeClr val="tx1"/>
                    </a:solidFill>
                    <a:effectLst/>
                    <a:latin typeface="+mn-lt"/>
                    <a:ea typeface="+mn-ea"/>
                    <a:cs typeface="+mn-cs"/>
                  </a:rPr>
                  <a:t>5995</a:t>
                </a:r>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With a larger sample size, the sampling distribution of the mean is an even better approximation of the normal </a:t>
                </a:r>
                <a:r>
                  <a:rPr lang="en-US" sz="1200" kern="1200" dirty="0" smtClean="0">
                    <a:solidFill>
                      <a:schemeClr val="tx1"/>
                    </a:solidFill>
                    <a:effectLst/>
                    <a:latin typeface="+mn-lt"/>
                    <a:ea typeface="+mn-ea"/>
                    <a:cs typeface="+mn-cs"/>
                  </a:rPr>
                  <a:t>curve.</a:t>
                </a:r>
                <a:endParaRPr lang="en-US"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These properties of the sampling distribution of the mean are summarized more systematically in one of the most important statistical principles underlying statistical inference</a:t>
                </a:r>
                <a:r>
                  <a:rPr lang="en-US"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5"/>
          </p:nvPr>
        </p:nvSpPr>
        <p:spPr/>
        <p:txBody>
          <a:bodyPr/>
          <a:lstStyle/>
          <a:p>
            <a:fld id="{39974C31-EB4A-4B21-8134-CB5741A1DC5F}" type="slidenum">
              <a:rPr lang="en-US" smtClean="0"/>
              <a:pPr/>
              <a:t>19</a:t>
            </a:fld>
            <a:endParaRPr lang="en-US" dirty="0"/>
          </a:p>
        </p:txBody>
      </p:sp>
    </p:spTree>
    <p:extLst>
      <p:ext uri="{BB962C8B-B14F-4D97-AF65-F5344CB8AC3E}">
        <p14:creationId xmlns:p14="http://schemas.microsoft.com/office/powerpoint/2010/main" val="2440747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6.1: Describe the aims of sampling and basic principles of probability.</a:t>
            </a: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Time or money to collect all information: </a:t>
            </a:r>
            <a:r>
              <a:rPr lang="en-US" sz="1200" kern="1200" baseline="0" dirty="0" smtClean="0">
                <a:solidFill>
                  <a:schemeClr val="tx1"/>
                </a:solidFill>
                <a:latin typeface="+mn-lt"/>
                <a:ea typeface="+mn-ea"/>
                <a:cs typeface="+mn-cs"/>
              </a:rPr>
              <a:t>Researchers </a:t>
            </a:r>
            <a:r>
              <a:rPr lang="en-US" sz="1200" kern="1200" baseline="0" dirty="0">
                <a:solidFill>
                  <a:schemeClr val="tx1"/>
                </a:solidFill>
                <a:latin typeface="+mn-lt"/>
                <a:ea typeface="+mn-ea"/>
                <a:cs typeface="+mn-cs"/>
              </a:rPr>
              <a:t>in the social sciences rarely have enough time or money to collect information about the entire group that interests them.</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latin typeface="+mn-lt"/>
                <a:ea typeface="+mn-ea"/>
                <a:cs typeface="+mn-cs"/>
              </a:rPr>
              <a:t>Population</a:t>
            </a:r>
            <a:r>
              <a:rPr lang="en-US" sz="1200" b="1" kern="1200" baseline="0" dirty="0">
                <a:solidFill>
                  <a:schemeClr val="tx1"/>
                </a:solidFill>
                <a:latin typeface="+mn-lt"/>
                <a:ea typeface="+mn-ea"/>
                <a:cs typeface="+mn-cs"/>
              </a:rPr>
              <a:t>:</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Group </a:t>
            </a:r>
            <a:r>
              <a:rPr lang="en-US" sz="1200" kern="1200" baseline="0" dirty="0">
                <a:solidFill>
                  <a:schemeClr val="tx1"/>
                </a:solidFill>
                <a:latin typeface="+mn-lt"/>
                <a:ea typeface="+mn-ea"/>
                <a:cs typeface="+mn-cs"/>
              </a:rPr>
              <a:t>includes all the cases (individuals, groups, or objects) in which the researcher is interested.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latin typeface="+mn-lt"/>
                <a:ea typeface="+mn-ea"/>
                <a:cs typeface="+mn-cs"/>
              </a:rPr>
              <a:t>Sample: </a:t>
            </a:r>
            <a:r>
              <a:rPr lang="en-US" sz="1200" b="0" kern="1200" baseline="0" dirty="0" smtClean="0">
                <a:solidFill>
                  <a:schemeClr val="tx1"/>
                </a:solidFill>
                <a:latin typeface="+mn-lt"/>
                <a:ea typeface="+mn-ea"/>
                <a:cs typeface="+mn-cs"/>
              </a:rPr>
              <a:t>The subset of a population is known as sample.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latin typeface="+mn-lt"/>
                <a:ea typeface="+mn-ea"/>
                <a:cs typeface="+mn-cs"/>
              </a:rPr>
              <a:t>Process </a:t>
            </a:r>
            <a:r>
              <a:rPr lang="en-US" sz="1200" b="1" kern="1200" baseline="0" dirty="0">
                <a:solidFill>
                  <a:schemeClr val="tx1"/>
                </a:solidFill>
                <a:latin typeface="+mn-lt"/>
                <a:ea typeface="+mn-ea"/>
                <a:cs typeface="+mn-cs"/>
              </a:rPr>
              <a:t>of </a:t>
            </a:r>
            <a:r>
              <a:rPr lang="en-US" sz="1200" b="1" kern="1200" baseline="0" dirty="0" smtClean="0">
                <a:solidFill>
                  <a:schemeClr val="tx1"/>
                </a:solidFill>
                <a:latin typeface="+mn-lt"/>
                <a:ea typeface="+mn-ea"/>
                <a:cs typeface="+mn-cs"/>
              </a:rPr>
              <a:t>sampling</a:t>
            </a:r>
            <a:r>
              <a:rPr lang="en-US" sz="1200" b="0" kern="1200" baseline="0" dirty="0">
                <a:solidFill>
                  <a:schemeClr val="tx1"/>
                </a:solidFill>
                <a:latin typeface="+mn-lt"/>
                <a:ea typeface="+mn-ea"/>
                <a:cs typeface="+mn-cs"/>
              </a:rPr>
              <a:t>:</a:t>
            </a:r>
            <a:r>
              <a:rPr lang="en-US" sz="1200" kern="1200" baseline="0" dirty="0" smtClean="0">
                <a:solidFill>
                  <a:schemeClr val="tx1"/>
                </a:solidFill>
                <a:latin typeface="+mn-lt"/>
                <a:ea typeface="+mn-ea"/>
                <a:cs typeface="+mn-cs"/>
              </a:rPr>
              <a:t> </a:t>
            </a:r>
            <a:r>
              <a:rPr lang="en-US" sz="1200" kern="1200" baseline="0" dirty="0">
                <a:solidFill>
                  <a:schemeClr val="tx1"/>
                </a:solidFill>
                <a:latin typeface="+mn-lt"/>
                <a:ea typeface="+mn-ea"/>
                <a:cs typeface="+mn-cs"/>
              </a:rPr>
              <a:t>S</a:t>
            </a:r>
            <a:r>
              <a:rPr lang="en-US" sz="1200" kern="1200" baseline="0" dirty="0" smtClean="0">
                <a:solidFill>
                  <a:schemeClr val="tx1"/>
                </a:solidFill>
                <a:latin typeface="+mn-lt"/>
                <a:ea typeface="+mn-ea"/>
                <a:cs typeface="+mn-cs"/>
              </a:rPr>
              <a:t>electing </a:t>
            </a:r>
            <a:r>
              <a:rPr lang="en-US" sz="1200" kern="1200" baseline="0" dirty="0">
                <a:solidFill>
                  <a:schemeClr val="tx1"/>
                </a:solidFill>
                <a:latin typeface="+mn-lt"/>
                <a:ea typeface="+mn-ea"/>
                <a:cs typeface="+mn-cs"/>
              </a:rPr>
              <a:t>a subset of observations from the population, we attempt to generalize the characteristics of the larger group (population) based on what we learn from the smaller group (the sample</a:t>
            </a:r>
            <a:r>
              <a:rPr lang="en-US" sz="1200" kern="1200" baseline="0" dirty="0" smtClean="0">
                <a:solidFill>
                  <a:schemeClr val="tx1"/>
                </a:solidFill>
                <a:latin typeface="+mn-lt"/>
                <a:ea typeface="+mn-ea"/>
                <a:cs typeface="+mn-cs"/>
              </a:rPr>
              <a:t>).</a:t>
            </a: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2</a:t>
            </a:fld>
            <a:endParaRPr lang="en-US" dirty="0"/>
          </a:p>
        </p:txBody>
      </p:sp>
    </p:spTree>
    <p:extLst>
      <p:ext uri="{BB962C8B-B14F-4D97-AF65-F5344CB8AC3E}">
        <p14:creationId xmlns:p14="http://schemas.microsoft.com/office/powerpoint/2010/main" val="33687118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6.5</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Describe the central limit theorem.</a:t>
                </a: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Central limit theorem</a:t>
                </a:r>
                <a:r>
                  <a:rPr lang="en-US" sz="1200" kern="1200" dirty="0">
                    <a:solidFill>
                      <a:schemeClr val="tx1"/>
                    </a:solidFill>
                    <a:effectLst/>
                    <a:latin typeface="+mn-lt"/>
                    <a:ea typeface="+mn-ea"/>
                    <a:cs typeface="+mn-cs"/>
                  </a:rPr>
                  <a:t>: It states that if all possible random samples of size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are drawn from a population with a mean </a:t>
                </a:r>
                <a:r>
                  <a:rPr lang="en-US" sz="1200" i="1" kern="1200" dirty="0">
                    <a:solidFill>
                      <a:schemeClr val="tx1"/>
                    </a:solidFill>
                    <a:effectLst/>
                    <a:latin typeface="+mn-lt"/>
                    <a:ea typeface="+mn-ea"/>
                    <a:cs typeface="+mn-cs"/>
                  </a:rPr>
                  <a:t>μ</a:t>
                </a:r>
                <a:r>
                  <a:rPr lang="en-US" sz="1200" kern="1200" dirty="0">
                    <a:solidFill>
                      <a:schemeClr val="tx1"/>
                    </a:solidFill>
                    <a:effectLst/>
                    <a:latin typeface="+mn-lt"/>
                    <a:ea typeface="+mn-ea"/>
                    <a:cs typeface="+mn-cs"/>
                  </a:rPr>
                  <a:t> and a standard deviation </a:t>
                </a:r>
                <a:r>
                  <a:rPr lang="en-US" sz="1200" i="1" kern="1200" dirty="0">
                    <a:solidFill>
                      <a:schemeClr val="tx1"/>
                    </a:solidFill>
                    <a:effectLst/>
                    <a:latin typeface="+mn-lt"/>
                    <a:ea typeface="+mn-ea"/>
                    <a:cs typeface="+mn-cs"/>
                  </a:rPr>
                  <a:t>σ</a:t>
                </a:r>
                <a:r>
                  <a:rPr lang="en-US" sz="1200" kern="1200" dirty="0">
                    <a:solidFill>
                      <a:schemeClr val="tx1"/>
                    </a:solidFill>
                    <a:effectLst/>
                    <a:latin typeface="+mn-lt"/>
                    <a:ea typeface="+mn-ea"/>
                    <a:cs typeface="+mn-cs"/>
                  </a:rPr>
                  <a:t>, then as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becomes larger, the sampling distribution of sample means becomes approximately normal, with mean </a:t>
                </a:r>
                <a:r>
                  <a:rPr lang="en-US" sz="1200" i="1" kern="1200" dirty="0" smtClean="0">
                    <a:solidFill>
                      <a:schemeClr val="tx1"/>
                    </a:solidFill>
                    <a:effectLst/>
                    <a:latin typeface="+mn-lt"/>
                    <a:ea typeface="+mn-ea"/>
                    <a:cs typeface="+mn-cs"/>
                  </a:rPr>
                  <a:t>μY</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 equal to the population mean and a standard deviation equal to</a:t>
                </a:r>
                <a:endParaRPr lang="en-IN" sz="1200" kern="1200" dirty="0">
                  <a:solidFill>
                    <a:schemeClr val="tx1"/>
                  </a:solidFill>
                  <a:effectLst/>
                  <a:latin typeface="+mn-lt"/>
                  <a:ea typeface="+mn-ea"/>
                  <a:cs typeface="+mn-cs"/>
                </a:endParaRPr>
              </a:p>
              <a:p>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𝜎</m:t>
                        </m:r>
                      </m:e>
                      <m:sub>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sub>
                    </m:sSub>
                    <m:r>
                      <a:rPr lang="en-US" sz="1200" kern="1200">
                        <a:solidFill>
                          <a:schemeClr val="tx1"/>
                        </a:solidFill>
                        <a:effectLst/>
                        <a:latin typeface="Cambria Math" panose="02040503050406030204" pitchFamily="18" charset="0"/>
                        <a:ea typeface="+mn-ea"/>
                        <a:cs typeface="+mn-cs"/>
                      </a:rPr>
                      <m:t>=</m:t>
                    </m:r>
                    <m:f>
                      <m:fPr>
                        <m:ctrlPr>
                          <a:rPr lang="en-IN" sz="1200" i="1" kern="1200">
                            <a:solidFill>
                              <a:schemeClr val="tx1"/>
                            </a:solidFill>
                            <a:effectLst/>
                            <a:latin typeface="Cambria Math" panose="02040503050406030204" pitchFamily="18" charset="0"/>
                            <a:ea typeface="+mn-ea"/>
                            <a:cs typeface="+mn-cs"/>
                          </a:rPr>
                        </m:ctrlPr>
                      </m:fPr>
                      <m:num>
                        <m:r>
                          <a:rPr lang="en-US" sz="1200" i="1" kern="1200">
                            <a:solidFill>
                              <a:schemeClr val="tx1"/>
                            </a:solidFill>
                            <a:effectLst/>
                            <a:latin typeface="Cambria Math" panose="02040503050406030204" pitchFamily="18" charset="0"/>
                            <a:ea typeface="+mn-ea"/>
                            <a:cs typeface="+mn-cs"/>
                          </a:rPr>
                          <m:t>𝜎</m:t>
                        </m:r>
                      </m:num>
                      <m:den>
                        <m:rad>
                          <m:radPr>
                            <m:degHide m:val="on"/>
                            <m:ctrlPr>
                              <a:rPr lang="en-IN" sz="1200" i="1" kern="1200">
                                <a:solidFill>
                                  <a:schemeClr val="tx1"/>
                                </a:solidFill>
                                <a:effectLst/>
                                <a:latin typeface="Cambria Math" panose="02040503050406030204" pitchFamily="18" charset="0"/>
                                <a:ea typeface="+mn-ea"/>
                                <a:cs typeface="+mn-cs"/>
                              </a:rPr>
                            </m:ctrlPr>
                          </m:radPr>
                          <m:deg/>
                          <m:e>
                            <m:r>
                              <a:rPr lang="en-US" sz="1200" i="1" kern="1200">
                                <a:solidFill>
                                  <a:schemeClr val="tx1"/>
                                </a:solidFill>
                                <a:effectLst/>
                                <a:latin typeface="Cambria Math" panose="02040503050406030204" pitchFamily="18" charset="0"/>
                                <a:ea typeface="+mn-ea"/>
                                <a:cs typeface="+mn-cs"/>
                              </a:rPr>
                              <m:t>𝑁</m:t>
                            </m:r>
                          </m:e>
                        </m:rad>
                      </m:den>
                    </m:f>
                  </m:oMath>
                </a14:m>
                <a:r>
                  <a:rPr lang="en-IN"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Skewed population distribution:</a:t>
                </a:r>
                <a:r>
                  <a:rPr lang="en-US" baseline="0" dirty="0" smtClean="0"/>
                  <a:t> </a:t>
                </a:r>
                <a:r>
                  <a:rPr lang="en-US" sz="1200" kern="1200" dirty="0" smtClean="0">
                    <a:solidFill>
                      <a:schemeClr val="tx1"/>
                    </a:solidFill>
                    <a:effectLst/>
                    <a:latin typeface="+mn-lt"/>
                    <a:ea typeface="+mn-ea"/>
                    <a:cs typeface="+mn-cs"/>
                  </a:rPr>
                  <a:t>When the population distribution is skewed, we can still assume that the sampling distribution of the mean is normal, given random samples of large enough size.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Assures certain conditions:</a:t>
                </a:r>
                <a:r>
                  <a:rPr lang="en-US" baseline="0" dirty="0" smtClean="0"/>
                  <a:t> </a:t>
                </a:r>
                <a:r>
                  <a:rPr lang="en-US" sz="1200" kern="1200" baseline="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he central limit theorem also assures us that (a) as the sample size gets larger, the mean of the sampling distribution becomes equal to the population mean; and (b) as the sample size gets larger, the standard error of the mean (the standard deviation of the sampling distribution of the mean) decreases in size.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Standard error of mean and sample: </a:t>
                </a:r>
                <a:r>
                  <a:rPr lang="en-US" sz="1200" kern="1200" dirty="0" smtClean="0">
                    <a:solidFill>
                      <a:schemeClr val="tx1"/>
                    </a:solidFill>
                    <a:effectLst/>
                    <a:latin typeface="+mn-lt"/>
                    <a:ea typeface="+mn-ea"/>
                    <a:cs typeface="+mn-cs"/>
                  </a:rPr>
                  <a:t>The standard error of the mean tells how much variability in the sample estimates there is from sample to sample. The smaller the standard error of the mean, the closer the sample means will be to the population mean. Thus, the larger the sample, the more closely the sample statistic clusters around the population parameter.</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6.5</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Describe the central limit theorem.</a:t>
                </a: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Central limit theorem</a:t>
                </a:r>
                <a:r>
                  <a:rPr lang="en-US" sz="1200" kern="1200" dirty="0">
                    <a:solidFill>
                      <a:schemeClr val="tx1"/>
                    </a:solidFill>
                    <a:effectLst/>
                    <a:latin typeface="+mn-lt"/>
                    <a:ea typeface="+mn-ea"/>
                    <a:cs typeface="+mn-cs"/>
                  </a:rPr>
                  <a:t>: It states that if all possible random samples of size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are drawn from a population with a mean </a:t>
                </a:r>
                <a:r>
                  <a:rPr lang="en-US" sz="1200" i="1" kern="1200" dirty="0">
                    <a:solidFill>
                      <a:schemeClr val="tx1"/>
                    </a:solidFill>
                    <a:effectLst/>
                    <a:latin typeface="+mn-lt"/>
                    <a:ea typeface="+mn-ea"/>
                    <a:cs typeface="+mn-cs"/>
                  </a:rPr>
                  <a:t>μ</a:t>
                </a:r>
                <a:r>
                  <a:rPr lang="en-US" sz="1200" kern="1200" dirty="0">
                    <a:solidFill>
                      <a:schemeClr val="tx1"/>
                    </a:solidFill>
                    <a:effectLst/>
                    <a:latin typeface="+mn-lt"/>
                    <a:ea typeface="+mn-ea"/>
                    <a:cs typeface="+mn-cs"/>
                  </a:rPr>
                  <a:t> and a standard deviation </a:t>
                </a:r>
                <a:r>
                  <a:rPr lang="en-US" sz="1200" i="1" kern="1200" dirty="0">
                    <a:solidFill>
                      <a:schemeClr val="tx1"/>
                    </a:solidFill>
                    <a:effectLst/>
                    <a:latin typeface="+mn-lt"/>
                    <a:ea typeface="+mn-ea"/>
                    <a:cs typeface="+mn-cs"/>
                  </a:rPr>
                  <a:t>σ</a:t>
                </a:r>
                <a:r>
                  <a:rPr lang="en-US" sz="1200" kern="1200" dirty="0">
                    <a:solidFill>
                      <a:schemeClr val="tx1"/>
                    </a:solidFill>
                    <a:effectLst/>
                    <a:latin typeface="+mn-lt"/>
                    <a:ea typeface="+mn-ea"/>
                    <a:cs typeface="+mn-cs"/>
                  </a:rPr>
                  <a:t>, then as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becomes larger, the sampling distribution of sample means becomes approximately normal, with mean </a:t>
                </a:r>
                <a:r>
                  <a:rPr lang="en-US" sz="1200" i="1" kern="1200" dirty="0" smtClean="0">
                    <a:solidFill>
                      <a:schemeClr val="tx1"/>
                    </a:solidFill>
                    <a:effectLst/>
                    <a:latin typeface="+mn-lt"/>
                    <a:ea typeface="+mn-ea"/>
                    <a:cs typeface="+mn-cs"/>
                  </a:rPr>
                  <a:t>μY</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 equal to the population mean and a standard deviation equal to</a:t>
                </a:r>
                <a:endParaRPr lang="en-IN" sz="1200" kern="1200" dirty="0">
                  <a:solidFill>
                    <a:schemeClr val="tx1"/>
                  </a:solidFill>
                  <a:effectLst/>
                  <a:latin typeface="+mn-lt"/>
                  <a:ea typeface="+mn-ea"/>
                  <a:cs typeface="+mn-cs"/>
                </a:endParaRPr>
              </a:p>
              <a:p>
                <a:r>
                  <a:rPr lang="en-US" sz="1200" i="0" kern="1200">
                    <a:solidFill>
                      <a:schemeClr val="tx1"/>
                    </a:solidFill>
                    <a:effectLst/>
                    <a:latin typeface="Cambria Math" panose="02040503050406030204" pitchFamily="18" charset="0"/>
                    <a:ea typeface="+mn-ea"/>
                    <a:cs typeface="+mn-cs"/>
                  </a:rPr>
                  <a:t>𝜎</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=𝜎</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IN"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Skewed population distribution:</a:t>
                </a:r>
                <a:r>
                  <a:rPr lang="en-US" baseline="0" dirty="0" smtClean="0"/>
                  <a:t> </a:t>
                </a:r>
                <a:r>
                  <a:rPr lang="en-US" sz="1200" kern="1200" dirty="0" smtClean="0">
                    <a:solidFill>
                      <a:schemeClr val="tx1"/>
                    </a:solidFill>
                    <a:effectLst/>
                    <a:latin typeface="+mn-lt"/>
                    <a:ea typeface="+mn-ea"/>
                    <a:cs typeface="+mn-cs"/>
                  </a:rPr>
                  <a:t>When the population distribution is skewed, we can still assume that the sampling distribution of the mean is normal, given random samples of large enough size.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Assures certain conditions:</a:t>
                </a:r>
                <a:r>
                  <a:rPr lang="en-US" baseline="0" dirty="0" smtClean="0"/>
                  <a:t> </a:t>
                </a:r>
                <a:r>
                  <a:rPr lang="en-US" sz="1200" kern="1200" baseline="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he central limit theorem also assures us that (a) as the sample size gets larger, the mean of the sampling distribution becomes equal to the population </a:t>
                </a:r>
                <a:r>
                  <a:rPr lang="en-US" sz="1200" kern="1200" dirty="0" smtClean="0">
                    <a:solidFill>
                      <a:schemeClr val="tx1"/>
                    </a:solidFill>
                    <a:effectLst/>
                    <a:latin typeface="+mn-lt"/>
                    <a:ea typeface="+mn-ea"/>
                    <a:cs typeface="+mn-cs"/>
                  </a:rPr>
                  <a:t>mean; </a:t>
                </a:r>
                <a:r>
                  <a:rPr lang="en-US" sz="1200" kern="1200" dirty="0" smtClean="0">
                    <a:solidFill>
                      <a:schemeClr val="tx1"/>
                    </a:solidFill>
                    <a:effectLst/>
                    <a:latin typeface="+mn-lt"/>
                    <a:ea typeface="+mn-ea"/>
                    <a:cs typeface="+mn-cs"/>
                  </a:rPr>
                  <a:t>and (b) as the sample size gets larger, the standard error of the mean (the standard deviation of the sampling distribution of the mean) decreases in size.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Standard error of mean and sample: </a:t>
                </a:r>
                <a:r>
                  <a:rPr lang="en-US" sz="1200" kern="1200" dirty="0" smtClean="0">
                    <a:solidFill>
                      <a:schemeClr val="tx1"/>
                    </a:solidFill>
                    <a:effectLst/>
                    <a:latin typeface="+mn-lt"/>
                    <a:ea typeface="+mn-ea"/>
                    <a:cs typeface="+mn-cs"/>
                  </a:rPr>
                  <a:t>The standard error of the mean tells how much variability in the sample estimates there is from sample to sample. The smaller the standard error of the mean, the closer the sample means will be to the population mean. Thus, the larger the sample, the more closely the sample statistic clusters around the population parameter.</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5"/>
          </p:nvPr>
        </p:nvSpPr>
        <p:spPr/>
        <p:txBody>
          <a:bodyPr/>
          <a:lstStyle/>
          <a:p>
            <a:fld id="{39974C31-EB4A-4B21-8134-CB5741A1DC5F}" type="slidenum">
              <a:rPr lang="en-US" smtClean="0"/>
              <a:pPr/>
              <a:t>20</a:t>
            </a:fld>
            <a:endParaRPr lang="en-US" dirty="0"/>
          </a:p>
        </p:txBody>
      </p:sp>
    </p:spTree>
    <p:extLst>
      <p:ext uri="{BB962C8B-B14F-4D97-AF65-F5344CB8AC3E}">
        <p14:creationId xmlns:p14="http://schemas.microsoft.com/office/powerpoint/2010/main" val="4024155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6.5</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Describe the central limit theorem.</a:t>
                </a: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The size of the sample: A </a:t>
                </a:r>
                <a:r>
                  <a:rPr lang="en-US" sz="1200" kern="1200" dirty="0">
                    <a:solidFill>
                      <a:schemeClr val="tx1"/>
                    </a:solidFill>
                    <a:effectLst/>
                    <a:latin typeface="+mn-lt"/>
                    <a:ea typeface="+mn-ea"/>
                    <a:cs typeface="+mn-cs"/>
                  </a:rPr>
                  <a:t>general rule of thumb is that when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is 50 or more, the sampling distribution of the mean will be approximately normal regardless of the shape of the distribution. However, we can assume that the sampling distribution will be normal even with samples as small as 30 if we know that the population distribution approximates normality.</a:t>
                </a:r>
                <a:endParaRPr lang="en-IN" sz="1200" kern="1200" dirty="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The significance </a:t>
                </a:r>
                <a:r>
                  <a:rPr lang="en-US" sz="1200" kern="1200" dirty="0">
                    <a:solidFill>
                      <a:schemeClr val="tx1"/>
                    </a:solidFill>
                    <a:effectLst/>
                    <a:latin typeface="+mn-lt"/>
                    <a:ea typeface="+mn-ea"/>
                    <a:cs typeface="+mn-cs"/>
                  </a:rPr>
                  <a:t>of </a:t>
                </a:r>
                <a:r>
                  <a:rPr lang="en-US" sz="1200" kern="1200" dirty="0" smtClean="0">
                    <a:solidFill>
                      <a:schemeClr val="tx1"/>
                    </a:solidFill>
                    <a:effectLst/>
                    <a:latin typeface="+mn-lt"/>
                    <a:ea typeface="+mn-ea"/>
                    <a:cs typeface="+mn-cs"/>
                  </a:rPr>
                  <a:t>sampling distribution </a:t>
                </a:r>
                <a:r>
                  <a:rPr lang="en-US" sz="1200" kern="1200" dirty="0">
                    <a:solidFill>
                      <a:schemeClr val="tx1"/>
                    </a:solidFill>
                    <a:effectLst/>
                    <a:latin typeface="+mn-lt"/>
                    <a:ea typeface="+mn-ea"/>
                    <a:cs typeface="+mn-cs"/>
                  </a:rPr>
                  <a:t>and </a:t>
                </a:r>
                <a:r>
                  <a:rPr lang="en-US" sz="1200" kern="1200" dirty="0" smtClean="0">
                    <a:solidFill>
                      <a:schemeClr val="tx1"/>
                    </a:solidFill>
                    <a:effectLst/>
                    <a:latin typeface="+mn-lt"/>
                    <a:ea typeface="+mn-ea"/>
                    <a:cs typeface="+mn-cs"/>
                  </a:rPr>
                  <a:t>central limit theorem:</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When </a:t>
                </a:r>
                <a:r>
                  <a:rPr lang="en-US" sz="1200" kern="1200" dirty="0">
                    <a:solidFill>
                      <a:schemeClr val="tx1"/>
                    </a:solidFill>
                    <a:effectLst/>
                    <a:latin typeface="+mn-lt"/>
                    <a:ea typeface="+mn-ea"/>
                    <a:cs typeface="+mn-cs"/>
                  </a:rPr>
                  <a:t>we selected different samples, we found each time that the sample mean differed from the population mean. These discrepancies are due to sampling </a:t>
                </a:r>
                <a:r>
                  <a:rPr lang="en-US" sz="1200" kern="1200" dirty="0" smtClean="0">
                    <a:solidFill>
                      <a:schemeClr val="tx1"/>
                    </a:solidFill>
                    <a:effectLst/>
                    <a:latin typeface="+mn-lt"/>
                    <a:ea typeface="+mn-ea"/>
                    <a:cs typeface="+mn-cs"/>
                  </a:rPr>
                  <a:t>errors.</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solution to the dilemma lies in the sampling distribution and its properties. Because the sampling distribution is a theoretical distribution that includes all possible sample outcomes, we can compare our sample outcome with it and estimate the likelihood of its </a:t>
                </a:r>
                <a:r>
                  <a:rPr lang="en-US" sz="1200" kern="1200" dirty="0" smtClean="0">
                    <a:solidFill>
                      <a:schemeClr val="tx1"/>
                    </a:solidFill>
                    <a:effectLst/>
                    <a:latin typeface="+mn-lt"/>
                    <a:ea typeface="+mn-ea"/>
                    <a:cs typeface="+mn-cs"/>
                  </a:rPr>
                  <a:t>occurrence.</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Our </a:t>
                </a:r>
                <a:r>
                  <a:rPr lang="en-US" sz="1200" kern="1200" dirty="0">
                    <a:solidFill>
                      <a:schemeClr val="tx1"/>
                    </a:solidFill>
                    <a:effectLst/>
                    <a:latin typeface="+mn-lt"/>
                    <a:ea typeface="+mn-ea"/>
                    <a:cs typeface="+mn-cs"/>
                  </a:rPr>
                  <a:t>knowledge is based on what the central limit theorem tells </a:t>
                </a:r>
                <a:r>
                  <a:rPr lang="en-US" sz="1200" kern="1200" dirty="0" smtClean="0">
                    <a:solidFill>
                      <a:schemeClr val="tx1"/>
                    </a:solidFill>
                    <a:effectLst/>
                    <a:latin typeface="+mn-lt"/>
                    <a:ea typeface="+mn-ea"/>
                    <a:cs typeface="+mn-cs"/>
                  </a:rPr>
                  <a:t>us about </a:t>
                </a:r>
                <a:r>
                  <a:rPr lang="en-US" sz="1200" kern="1200" dirty="0">
                    <a:solidFill>
                      <a:schemeClr val="tx1"/>
                    </a:solidFill>
                    <a:effectLst/>
                    <a:latin typeface="+mn-lt"/>
                    <a:ea typeface="+mn-ea"/>
                    <a:cs typeface="+mn-cs"/>
                  </a:rPr>
                  <a:t>the properties of the sampling distribution of the </a:t>
                </a:r>
                <a:r>
                  <a:rPr lang="en-US" sz="1200" kern="1200" dirty="0" smtClean="0">
                    <a:solidFill>
                      <a:schemeClr val="tx1"/>
                    </a:solidFill>
                    <a:effectLst/>
                    <a:latin typeface="+mn-lt"/>
                    <a:ea typeface="+mn-ea"/>
                    <a:cs typeface="+mn-cs"/>
                  </a:rPr>
                  <a:t>mean.</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If </a:t>
                </a:r>
                <a:r>
                  <a:rPr lang="en-US" sz="1200" kern="1200" dirty="0">
                    <a:solidFill>
                      <a:schemeClr val="tx1"/>
                    </a:solidFill>
                    <a:effectLst/>
                    <a:latin typeface="+mn-lt"/>
                    <a:ea typeface="+mn-ea"/>
                    <a:cs typeface="+mn-cs"/>
                  </a:rPr>
                  <a:t>our sample size is large enough (at least 50 cases), most sample means will be quite close to the true population </a:t>
                </a:r>
                <a:r>
                  <a:rPr lang="en-US" sz="1200" kern="1200" dirty="0" smtClean="0">
                    <a:solidFill>
                      <a:schemeClr val="tx1"/>
                    </a:solidFill>
                    <a:effectLst/>
                    <a:latin typeface="+mn-lt"/>
                    <a:ea typeface="+mn-ea"/>
                    <a:cs typeface="+mn-cs"/>
                  </a:rPr>
                  <a:t>mean.</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It </a:t>
                </a:r>
                <a:r>
                  <a:rPr lang="en-US" sz="1200" kern="1200" dirty="0">
                    <a:solidFill>
                      <a:schemeClr val="tx1"/>
                    </a:solidFill>
                    <a:effectLst/>
                    <a:latin typeface="+mn-lt"/>
                    <a:ea typeface="+mn-ea"/>
                    <a:cs typeface="+mn-cs"/>
                  </a:rPr>
                  <a:t>is highly unlikely that our sample mean would deviate much from the actual population </a:t>
                </a:r>
                <a:r>
                  <a:rPr lang="en-US" sz="1200" kern="1200" dirty="0" smtClean="0">
                    <a:solidFill>
                      <a:schemeClr val="tx1"/>
                    </a:solidFill>
                    <a:effectLst/>
                    <a:latin typeface="+mn-lt"/>
                    <a:ea typeface="+mn-ea"/>
                    <a:cs typeface="+mn-cs"/>
                  </a:rPr>
                  <a:t>mean.</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In </a:t>
                </a:r>
                <a:r>
                  <a:rPr lang="en-US" sz="1200" kern="1200" dirty="0">
                    <a:solidFill>
                      <a:schemeClr val="tx1"/>
                    </a:solidFill>
                    <a:effectLst/>
                    <a:latin typeface="+mn-lt"/>
                    <a:ea typeface="+mn-ea"/>
                    <a:cs typeface="+mn-cs"/>
                  </a:rPr>
                  <a:t>all normal curves, a constant proportion of the area under the curve lies between the mean and any given distance from the mean when measured in standard deviation units, or Z scores. We can find this proportion in the standard normal table (Appendix B</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Knowing </a:t>
                </a:r>
                <a:r>
                  <a:rPr lang="en-US" sz="1200" kern="1200" dirty="0">
                    <a:solidFill>
                      <a:schemeClr val="tx1"/>
                    </a:solidFill>
                    <a:effectLst/>
                    <a:latin typeface="+mn-lt"/>
                    <a:ea typeface="+mn-ea"/>
                    <a:cs typeface="+mn-cs"/>
                  </a:rPr>
                  <a:t>that the sampling distribution of the means is approximately normal, with a mean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𝜇</m:t>
                        </m:r>
                      </m:e>
                      <m:sub>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sub>
                    </m:sSub>
                  </m:oMath>
                </a14:m>
                <a:r>
                  <a:rPr lang="en-US" sz="1200" kern="1200" dirty="0" smtClean="0">
                    <a:solidFill>
                      <a:schemeClr val="tx1"/>
                    </a:solidFill>
                    <a:effectLst/>
                    <a:latin typeface="+mn-lt"/>
                    <a:ea typeface="+mn-ea"/>
                    <a:cs typeface="+mn-cs"/>
                  </a:rPr>
                  <a:t> and </a:t>
                </a:r>
                <a:r>
                  <a:rPr lang="en-US" sz="1200" kern="1200" dirty="0">
                    <a:solidFill>
                      <a:schemeClr val="tx1"/>
                    </a:solidFill>
                    <a:effectLst/>
                    <a:latin typeface="+mn-lt"/>
                    <a:ea typeface="+mn-ea"/>
                    <a:cs typeface="+mn-cs"/>
                  </a:rPr>
                  <a:t>a standard deviation </a:t>
                </a:r>
                <a14:m>
                  <m:oMath xmlns:m="http://schemas.openxmlformats.org/officeDocument/2006/math">
                    <m:f>
                      <m:fPr>
                        <m:type m:val="lin"/>
                        <m:ctrlPr>
                          <a:rPr lang="en-IN" sz="1200" i="1" kern="1200">
                            <a:solidFill>
                              <a:schemeClr val="tx1"/>
                            </a:solidFill>
                            <a:effectLst/>
                            <a:latin typeface="Cambria Math" panose="02040503050406030204" pitchFamily="18" charset="0"/>
                            <a:ea typeface="+mn-ea"/>
                            <a:cs typeface="+mn-cs"/>
                          </a:rPr>
                        </m:ctrlPr>
                      </m:fPr>
                      <m:num>
                        <m:r>
                          <a:rPr lang="en-US" sz="1200" i="1" kern="1200">
                            <a:solidFill>
                              <a:schemeClr val="tx1"/>
                            </a:solidFill>
                            <a:effectLst/>
                            <a:latin typeface="Cambria Math" panose="02040503050406030204" pitchFamily="18" charset="0"/>
                            <a:ea typeface="+mn-ea"/>
                            <a:cs typeface="+mn-cs"/>
                          </a:rPr>
                          <m:t>𝜎</m:t>
                        </m:r>
                      </m:num>
                      <m:den>
                        <m:rad>
                          <m:radPr>
                            <m:degHide m:val="on"/>
                            <m:ctrlPr>
                              <a:rPr lang="en-IN" sz="1200" i="1" kern="1200">
                                <a:solidFill>
                                  <a:schemeClr val="tx1"/>
                                </a:solidFill>
                                <a:effectLst/>
                                <a:latin typeface="Cambria Math" panose="02040503050406030204" pitchFamily="18" charset="0"/>
                                <a:ea typeface="+mn-ea"/>
                                <a:cs typeface="+mn-cs"/>
                              </a:rPr>
                            </m:ctrlPr>
                          </m:radPr>
                          <m:deg/>
                          <m:e>
                            <m:r>
                              <a:rPr lang="en-US" sz="1200" i="1" kern="1200">
                                <a:solidFill>
                                  <a:schemeClr val="tx1"/>
                                </a:solidFill>
                                <a:effectLst/>
                                <a:latin typeface="Cambria Math" panose="02040503050406030204" pitchFamily="18" charset="0"/>
                                <a:ea typeface="+mn-ea"/>
                                <a:cs typeface="+mn-cs"/>
                              </a:rPr>
                              <m:t>𝑁</m:t>
                            </m:r>
                          </m:e>
                        </m:rad>
                      </m:den>
                    </m:f>
                  </m:oMath>
                </a14:m>
                <a:r>
                  <a:rPr lang="en-US" sz="1200" kern="1200" dirty="0">
                    <a:solidFill>
                      <a:schemeClr val="tx1"/>
                    </a:solidFill>
                    <a:effectLst/>
                    <a:latin typeface="+mn-lt"/>
                    <a:ea typeface="+mn-ea"/>
                    <a:cs typeface="+mn-cs"/>
                  </a:rPr>
                  <a:t> (the standard error of the mean), we can use Appendix B to determine the probability that a sample mean will fall within a certain distance measured in standard deviation units, or </a:t>
                </a:r>
                <a:r>
                  <a:rPr lang="en-US" sz="1200" i="1" kern="1200" dirty="0">
                    <a:solidFill>
                      <a:schemeClr val="tx1"/>
                    </a:solidFill>
                    <a:effectLst/>
                    <a:latin typeface="+mn-lt"/>
                    <a:ea typeface="+mn-ea"/>
                    <a:cs typeface="+mn-cs"/>
                  </a:rPr>
                  <a:t>Z </a:t>
                </a:r>
                <a:r>
                  <a:rPr lang="en-US" sz="1200" kern="1200" dirty="0">
                    <a:solidFill>
                      <a:schemeClr val="tx1"/>
                    </a:solidFill>
                    <a:effectLst/>
                    <a:latin typeface="+mn-lt"/>
                    <a:ea typeface="+mn-ea"/>
                    <a:cs typeface="+mn-cs"/>
                  </a:rPr>
                  <a:t>scores (of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𝜇</m:t>
                        </m:r>
                      </m:e>
                      <m:sub>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sub>
                    </m:sSub>
                  </m:oMath>
                </a14:m>
                <a:r>
                  <a:rPr lang="en-US" sz="1200" kern="1200" dirty="0">
                    <a:solidFill>
                      <a:schemeClr val="tx1"/>
                    </a:solidFill>
                    <a:effectLst/>
                    <a:latin typeface="+mn-lt"/>
                    <a:ea typeface="+mn-ea"/>
                    <a:cs typeface="+mn-cs"/>
                  </a:rPr>
                  <a:t> or </a:t>
                </a:r>
                <a:r>
                  <a:rPr lang="en-US" sz="1200" i="1" kern="1200" dirty="0" smtClean="0">
                    <a:solidFill>
                      <a:schemeClr val="tx1"/>
                    </a:solidFill>
                    <a:effectLst/>
                    <a:latin typeface="+mn-lt"/>
                    <a:ea typeface="+mn-ea"/>
                    <a:cs typeface="+mn-cs"/>
                  </a:rPr>
                  <a:t>μ</a:t>
                </a:r>
                <a:r>
                  <a:rPr lang="en-US"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baseline="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6.5</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Describe the central limit theorem.</a:t>
                </a: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size </a:t>
                </a:r>
                <a:r>
                  <a:rPr lang="en-US" sz="1200" kern="1200" dirty="0" smtClean="0">
                    <a:solidFill>
                      <a:schemeClr val="tx1"/>
                    </a:solidFill>
                    <a:effectLst/>
                    <a:latin typeface="+mn-lt"/>
                    <a:ea typeface="+mn-ea"/>
                    <a:cs typeface="+mn-cs"/>
                  </a:rPr>
                  <a:t>of the </a:t>
                </a:r>
                <a:r>
                  <a:rPr lang="en-US" sz="1200" kern="1200" dirty="0" smtClean="0">
                    <a:solidFill>
                      <a:schemeClr val="tx1"/>
                    </a:solidFill>
                    <a:effectLst/>
                    <a:latin typeface="+mn-lt"/>
                    <a:ea typeface="+mn-ea"/>
                    <a:cs typeface="+mn-cs"/>
                  </a:rPr>
                  <a:t>sample</a:t>
                </a:r>
                <a:r>
                  <a:rPr lang="en-US" sz="1200" kern="1200" dirty="0" smtClean="0">
                    <a:solidFill>
                      <a:schemeClr val="tx1"/>
                    </a:solidFill>
                    <a:effectLst/>
                    <a:latin typeface="+mn-lt"/>
                    <a:ea typeface="+mn-ea"/>
                    <a:cs typeface="+mn-cs"/>
                  </a:rPr>
                  <a:t>: A </a:t>
                </a:r>
                <a:r>
                  <a:rPr lang="en-US" sz="1200" kern="1200" dirty="0">
                    <a:solidFill>
                      <a:schemeClr val="tx1"/>
                    </a:solidFill>
                    <a:effectLst/>
                    <a:latin typeface="+mn-lt"/>
                    <a:ea typeface="+mn-ea"/>
                    <a:cs typeface="+mn-cs"/>
                  </a:rPr>
                  <a:t>general rule of thumb is that when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is 50 or more, the sampling distribution of the mean will be approximately normal regardless of the shape of the distribution. However, we can assume that the sampling distribution will be normal even with samples as small as 30 if we know that the population distribution approximates normality.</a:t>
                </a:r>
                <a:endParaRPr lang="en-IN" sz="1200" kern="1200" dirty="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significance </a:t>
                </a:r>
                <a:r>
                  <a:rPr lang="en-US" sz="1200" kern="1200" dirty="0">
                    <a:solidFill>
                      <a:schemeClr val="tx1"/>
                    </a:solidFill>
                    <a:effectLst/>
                    <a:latin typeface="+mn-lt"/>
                    <a:ea typeface="+mn-ea"/>
                    <a:cs typeface="+mn-cs"/>
                  </a:rPr>
                  <a:t>of </a:t>
                </a:r>
                <a:r>
                  <a:rPr lang="en-US" sz="1200" kern="1200" dirty="0" smtClean="0">
                    <a:solidFill>
                      <a:schemeClr val="tx1"/>
                    </a:solidFill>
                    <a:effectLst/>
                    <a:latin typeface="+mn-lt"/>
                    <a:ea typeface="+mn-ea"/>
                    <a:cs typeface="+mn-cs"/>
                  </a:rPr>
                  <a:t>sampling distribution </a:t>
                </a:r>
                <a:r>
                  <a:rPr lang="en-US" sz="1200" kern="1200" dirty="0">
                    <a:solidFill>
                      <a:schemeClr val="tx1"/>
                    </a:solidFill>
                    <a:effectLst/>
                    <a:latin typeface="+mn-lt"/>
                    <a:ea typeface="+mn-ea"/>
                    <a:cs typeface="+mn-cs"/>
                  </a:rPr>
                  <a:t>and </a:t>
                </a:r>
                <a:r>
                  <a:rPr lang="en-US" sz="1200" kern="1200" dirty="0" smtClean="0">
                    <a:solidFill>
                      <a:schemeClr val="tx1"/>
                    </a:solidFill>
                    <a:effectLst/>
                    <a:latin typeface="+mn-lt"/>
                    <a:ea typeface="+mn-ea"/>
                    <a:cs typeface="+mn-cs"/>
                  </a:rPr>
                  <a:t>central limit theorem</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When </a:t>
                </a:r>
                <a:r>
                  <a:rPr lang="en-US" sz="1200" kern="1200" dirty="0">
                    <a:solidFill>
                      <a:schemeClr val="tx1"/>
                    </a:solidFill>
                    <a:effectLst/>
                    <a:latin typeface="+mn-lt"/>
                    <a:ea typeface="+mn-ea"/>
                    <a:cs typeface="+mn-cs"/>
                  </a:rPr>
                  <a:t>we selected different samples, we found each time that the sample mean differed from the population mean. These discrepancies are due to sampling </a:t>
                </a:r>
                <a:r>
                  <a:rPr lang="en-US" sz="1200" kern="1200" dirty="0" smtClean="0">
                    <a:solidFill>
                      <a:schemeClr val="tx1"/>
                    </a:solidFill>
                    <a:effectLst/>
                    <a:latin typeface="+mn-lt"/>
                    <a:ea typeface="+mn-ea"/>
                    <a:cs typeface="+mn-cs"/>
                  </a:rPr>
                  <a:t>errors.</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solution to the dilemma lies in the sampling distribution and its properties. Because the sampling distribution is a theoretical distribution that includes all possible sample outcomes, we can compare our sample outcome with it and estimate the likelihood of its </a:t>
                </a:r>
                <a:r>
                  <a:rPr lang="en-US" sz="1200" kern="1200" dirty="0" smtClean="0">
                    <a:solidFill>
                      <a:schemeClr val="tx1"/>
                    </a:solidFill>
                    <a:effectLst/>
                    <a:latin typeface="+mn-lt"/>
                    <a:ea typeface="+mn-ea"/>
                    <a:cs typeface="+mn-cs"/>
                  </a:rPr>
                  <a:t>occurrence.</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Our </a:t>
                </a:r>
                <a:r>
                  <a:rPr lang="en-US" sz="1200" kern="1200" dirty="0">
                    <a:solidFill>
                      <a:schemeClr val="tx1"/>
                    </a:solidFill>
                    <a:effectLst/>
                    <a:latin typeface="+mn-lt"/>
                    <a:ea typeface="+mn-ea"/>
                    <a:cs typeface="+mn-cs"/>
                  </a:rPr>
                  <a:t>knowledge is based on what the central limit theorem tells </a:t>
                </a:r>
                <a:r>
                  <a:rPr lang="en-US" sz="1200" kern="1200" dirty="0" smtClean="0">
                    <a:solidFill>
                      <a:schemeClr val="tx1"/>
                    </a:solidFill>
                    <a:effectLst/>
                    <a:latin typeface="+mn-lt"/>
                    <a:ea typeface="+mn-ea"/>
                    <a:cs typeface="+mn-cs"/>
                  </a:rPr>
                  <a:t>us about </a:t>
                </a:r>
                <a:r>
                  <a:rPr lang="en-US" sz="1200" kern="1200" dirty="0">
                    <a:solidFill>
                      <a:schemeClr val="tx1"/>
                    </a:solidFill>
                    <a:effectLst/>
                    <a:latin typeface="+mn-lt"/>
                    <a:ea typeface="+mn-ea"/>
                    <a:cs typeface="+mn-cs"/>
                  </a:rPr>
                  <a:t>the properties of the sampling distribution of the </a:t>
                </a:r>
                <a:r>
                  <a:rPr lang="en-US" sz="1200" kern="1200" dirty="0" smtClean="0">
                    <a:solidFill>
                      <a:schemeClr val="tx1"/>
                    </a:solidFill>
                    <a:effectLst/>
                    <a:latin typeface="+mn-lt"/>
                    <a:ea typeface="+mn-ea"/>
                    <a:cs typeface="+mn-cs"/>
                  </a:rPr>
                  <a:t>mean.</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If </a:t>
                </a:r>
                <a:r>
                  <a:rPr lang="en-US" sz="1200" kern="1200" dirty="0">
                    <a:solidFill>
                      <a:schemeClr val="tx1"/>
                    </a:solidFill>
                    <a:effectLst/>
                    <a:latin typeface="+mn-lt"/>
                    <a:ea typeface="+mn-ea"/>
                    <a:cs typeface="+mn-cs"/>
                  </a:rPr>
                  <a:t>our sample size is large enough (at least 50 cases), most sample means will be quite close to the true population </a:t>
                </a:r>
                <a:r>
                  <a:rPr lang="en-US" sz="1200" kern="1200" dirty="0" smtClean="0">
                    <a:solidFill>
                      <a:schemeClr val="tx1"/>
                    </a:solidFill>
                    <a:effectLst/>
                    <a:latin typeface="+mn-lt"/>
                    <a:ea typeface="+mn-ea"/>
                    <a:cs typeface="+mn-cs"/>
                  </a:rPr>
                  <a:t>mean.</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It </a:t>
                </a:r>
                <a:r>
                  <a:rPr lang="en-US" sz="1200" kern="1200" dirty="0">
                    <a:solidFill>
                      <a:schemeClr val="tx1"/>
                    </a:solidFill>
                    <a:effectLst/>
                    <a:latin typeface="+mn-lt"/>
                    <a:ea typeface="+mn-ea"/>
                    <a:cs typeface="+mn-cs"/>
                  </a:rPr>
                  <a:t>is highly unlikely that our sample mean would deviate much from the actual population </a:t>
                </a:r>
                <a:r>
                  <a:rPr lang="en-US" sz="1200" kern="1200" dirty="0" smtClean="0">
                    <a:solidFill>
                      <a:schemeClr val="tx1"/>
                    </a:solidFill>
                    <a:effectLst/>
                    <a:latin typeface="+mn-lt"/>
                    <a:ea typeface="+mn-ea"/>
                    <a:cs typeface="+mn-cs"/>
                  </a:rPr>
                  <a:t>mean.</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In </a:t>
                </a:r>
                <a:r>
                  <a:rPr lang="en-US" sz="1200" kern="1200" dirty="0">
                    <a:solidFill>
                      <a:schemeClr val="tx1"/>
                    </a:solidFill>
                    <a:effectLst/>
                    <a:latin typeface="+mn-lt"/>
                    <a:ea typeface="+mn-ea"/>
                    <a:cs typeface="+mn-cs"/>
                  </a:rPr>
                  <a:t>all normal curves, a constant proportion of the area under the curve lies between the mean and any given distance from the mean when measured in standard deviation units, or Z scores. We can find this proportion in the standard normal table (Appendix B</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Knowing </a:t>
                </a:r>
                <a:r>
                  <a:rPr lang="en-US" sz="1200" kern="1200" dirty="0">
                    <a:solidFill>
                      <a:schemeClr val="tx1"/>
                    </a:solidFill>
                    <a:effectLst/>
                    <a:latin typeface="+mn-lt"/>
                    <a:ea typeface="+mn-ea"/>
                    <a:cs typeface="+mn-cs"/>
                  </a:rPr>
                  <a:t>that the sampling distribution of the means is approximately normal, with a mean </a:t>
                </a:r>
                <a:r>
                  <a:rPr lang="en-US" sz="1200" i="0" kern="1200">
                    <a:solidFill>
                      <a:schemeClr val="tx1"/>
                    </a:solidFill>
                    <a:effectLst/>
                    <a:latin typeface="Cambria Math" panose="02040503050406030204" pitchFamily="18" charset="0"/>
                    <a:ea typeface="+mn-ea"/>
                    <a:cs typeface="+mn-cs"/>
                  </a:rPr>
                  <a:t>𝜇</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US" sz="1200" kern="1200" dirty="0" smtClean="0">
                    <a:solidFill>
                      <a:schemeClr val="tx1"/>
                    </a:solidFill>
                    <a:effectLst/>
                    <a:latin typeface="+mn-lt"/>
                    <a:ea typeface="+mn-ea"/>
                    <a:cs typeface="+mn-cs"/>
                  </a:rPr>
                  <a:t> and </a:t>
                </a:r>
                <a:r>
                  <a:rPr lang="en-US" sz="1200" kern="1200" dirty="0">
                    <a:solidFill>
                      <a:schemeClr val="tx1"/>
                    </a:solidFill>
                    <a:effectLst/>
                    <a:latin typeface="+mn-lt"/>
                    <a:ea typeface="+mn-ea"/>
                    <a:cs typeface="+mn-cs"/>
                  </a:rPr>
                  <a:t>a standard deviation </a:t>
                </a:r>
                <a:r>
                  <a:rPr lang="en-US" sz="1200" i="0" kern="1200">
                    <a:solidFill>
                      <a:schemeClr val="tx1"/>
                    </a:solidFill>
                    <a:effectLst/>
                    <a:latin typeface="Cambria Math" panose="02040503050406030204" pitchFamily="18" charset="0"/>
                    <a:ea typeface="+mn-ea"/>
                    <a:cs typeface="+mn-cs"/>
                  </a:rPr>
                  <a:t>𝜎</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US" sz="1200" kern="1200" dirty="0">
                    <a:solidFill>
                      <a:schemeClr val="tx1"/>
                    </a:solidFill>
                    <a:effectLst/>
                    <a:latin typeface="+mn-lt"/>
                    <a:ea typeface="+mn-ea"/>
                    <a:cs typeface="+mn-cs"/>
                  </a:rPr>
                  <a:t> (the standard error of the mean), we can use Appendix B to determine the probability that a sample mean will fall within a certain distance measured in standard deviation units, or </a:t>
                </a:r>
                <a:r>
                  <a:rPr lang="en-US" sz="1200" i="1" kern="1200" dirty="0">
                    <a:solidFill>
                      <a:schemeClr val="tx1"/>
                    </a:solidFill>
                    <a:effectLst/>
                    <a:latin typeface="+mn-lt"/>
                    <a:ea typeface="+mn-ea"/>
                    <a:cs typeface="+mn-cs"/>
                  </a:rPr>
                  <a:t>Z </a:t>
                </a:r>
                <a:r>
                  <a:rPr lang="en-US" sz="1200" kern="1200" dirty="0">
                    <a:solidFill>
                      <a:schemeClr val="tx1"/>
                    </a:solidFill>
                    <a:effectLst/>
                    <a:latin typeface="+mn-lt"/>
                    <a:ea typeface="+mn-ea"/>
                    <a:cs typeface="+mn-cs"/>
                  </a:rPr>
                  <a:t>scores (of </a:t>
                </a:r>
                <a:r>
                  <a:rPr lang="en-US" sz="1200" i="0" kern="1200">
                    <a:solidFill>
                      <a:schemeClr val="tx1"/>
                    </a:solidFill>
                    <a:effectLst/>
                    <a:latin typeface="Cambria Math" panose="02040503050406030204" pitchFamily="18" charset="0"/>
                    <a:ea typeface="+mn-ea"/>
                    <a:cs typeface="+mn-cs"/>
                  </a:rPr>
                  <a:t>𝜇</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US" sz="1200" kern="1200" dirty="0">
                    <a:solidFill>
                      <a:schemeClr val="tx1"/>
                    </a:solidFill>
                    <a:effectLst/>
                    <a:latin typeface="+mn-lt"/>
                    <a:ea typeface="+mn-ea"/>
                    <a:cs typeface="+mn-cs"/>
                  </a:rPr>
                  <a:t> or </a:t>
                </a:r>
                <a:r>
                  <a:rPr lang="en-US" sz="1200" i="1" kern="1200" dirty="0" smtClean="0">
                    <a:solidFill>
                      <a:schemeClr val="tx1"/>
                    </a:solidFill>
                    <a:effectLst/>
                    <a:latin typeface="+mn-lt"/>
                    <a:ea typeface="+mn-ea"/>
                    <a:cs typeface="+mn-cs"/>
                  </a:rPr>
                  <a:t>μ</a:t>
                </a:r>
                <a:r>
                  <a:rPr lang="en-US"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baseline="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5"/>
          </p:nvPr>
        </p:nvSpPr>
        <p:spPr/>
        <p:txBody>
          <a:bodyPr/>
          <a:lstStyle/>
          <a:p>
            <a:fld id="{39974C31-EB4A-4B21-8134-CB5741A1DC5F}" type="slidenum">
              <a:rPr lang="en-US" smtClean="0"/>
              <a:pPr/>
              <a:t>21</a:t>
            </a:fld>
            <a:endParaRPr lang="en-US" dirty="0"/>
          </a:p>
        </p:txBody>
      </p:sp>
    </p:spTree>
    <p:extLst>
      <p:ext uri="{BB962C8B-B14F-4D97-AF65-F5344CB8AC3E}">
        <p14:creationId xmlns:p14="http://schemas.microsoft.com/office/powerpoint/2010/main" val="13090123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kern="1200" dirty="0" smtClean="0">
                <a:solidFill>
                  <a:schemeClr val="tx1"/>
                </a:solidFill>
                <a:effectLst/>
                <a:latin typeface="+mn-lt"/>
                <a:ea typeface="+mn-ea"/>
                <a:cs typeface="+mn-cs"/>
              </a:rPr>
              <a:t>There are numerous applications of the central limit theorem in research, business, medicine, and popular media. The data are all derived from relatively small random samples taken from considerably larger and varied populations.</a:t>
            </a:r>
          </a:p>
          <a:p>
            <a:pPr lvl="2"/>
            <a:r>
              <a:rPr lang="en-US" sz="1200" kern="1200" dirty="0" smtClean="0">
                <a:solidFill>
                  <a:schemeClr val="tx1"/>
                </a:solidFill>
                <a:effectLst/>
                <a:latin typeface="+mn-lt"/>
                <a:ea typeface="+mn-ea"/>
                <a:cs typeface="+mn-cs"/>
              </a:rPr>
              <a:t>The data have consequences, informing our understanding of the social world, influencing decisions, shaping social policy, and predicting social behavior.</a:t>
            </a:r>
          </a:p>
          <a:p>
            <a:pPr lvl="1"/>
            <a:r>
              <a:rPr lang="en-US" sz="1200" kern="1200" dirty="0" smtClean="0">
                <a:solidFill>
                  <a:schemeClr val="tx1"/>
                </a:solidFill>
                <a:effectLst/>
                <a:latin typeface="+mn-lt"/>
                <a:ea typeface="+mn-ea"/>
                <a:cs typeface="+mn-cs"/>
              </a:rPr>
              <a:t>Election of President Trump in 2016 was not through the popular vote, and the election outcome shocked many who had conducted pre-election polls.</a:t>
            </a:r>
          </a:p>
          <a:p>
            <a:pPr lvl="1"/>
            <a:r>
              <a:rPr lang="en-US" sz="1200" kern="1200" dirty="0" smtClean="0">
                <a:solidFill>
                  <a:schemeClr val="tx1"/>
                </a:solidFill>
                <a:effectLst/>
                <a:latin typeface="+mn-lt"/>
                <a:ea typeface="+mn-ea"/>
                <a:cs typeface="+mn-cs"/>
              </a:rPr>
              <a:t>Multiple reasons for the inaccuracy of the polls:</a:t>
            </a:r>
          </a:p>
          <a:p>
            <a:pPr lvl="2"/>
            <a:r>
              <a:rPr lang="en-US" sz="1200" kern="1200" dirty="0" smtClean="0">
                <a:solidFill>
                  <a:schemeClr val="tx1"/>
                </a:solidFill>
                <a:effectLst/>
                <a:latin typeface="+mn-lt"/>
                <a:ea typeface="+mn-ea"/>
                <a:cs typeface="+mn-cs"/>
              </a:rPr>
              <a:t>Nonresponse bias: Occurs when certain kinds of people systematically do not respond to surveys despite equal opportunity outreach.</a:t>
            </a:r>
          </a:p>
          <a:p>
            <a:pPr lvl="2"/>
            <a:r>
              <a:rPr lang="en-US" sz="1200" kern="1200" dirty="0" smtClean="0">
                <a:solidFill>
                  <a:schemeClr val="tx1"/>
                </a:solidFill>
                <a:effectLst/>
                <a:latin typeface="+mn-lt"/>
                <a:ea typeface="+mn-ea"/>
                <a:cs typeface="+mn-cs"/>
              </a:rPr>
              <a:t>Lack of honesty by survey respondents: Respondents worried about socially undesirable response of saying they would vote for Trump.</a:t>
            </a:r>
          </a:p>
          <a:p>
            <a:pPr lvl="2"/>
            <a:r>
              <a:rPr lang="en-US" sz="1200" kern="1200" dirty="0" smtClean="0">
                <a:solidFill>
                  <a:schemeClr val="tx1"/>
                </a:solidFill>
                <a:effectLst/>
                <a:latin typeface="+mn-lt"/>
                <a:ea typeface="+mn-ea"/>
                <a:cs typeface="+mn-cs"/>
              </a:rPr>
              <a:t>Pollsters inaccurately predicting which likely voters would actually vote.</a:t>
            </a:r>
          </a:p>
          <a:p>
            <a:pPr lvl="1"/>
            <a:r>
              <a:rPr lang="en-US" sz="1200" kern="1200" dirty="0" smtClean="0">
                <a:solidFill>
                  <a:schemeClr val="tx1"/>
                </a:solidFill>
                <a:effectLst/>
                <a:latin typeface="+mn-lt"/>
                <a:ea typeface="+mn-ea"/>
                <a:cs typeface="+mn-cs"/>
              </a:rPr>
              <a:t>Research methodologists will study what happened in the 2016 election to improve future election predictions.</a:t>
            </a:r>
          </a:p>
          <a:p>
            <a:endParaRPr lang="en-US" dirty="0"/>
          </a:p>
        </p:txBody>
      </p:sp>
      <p:sp>
        <p:nvSpPr>
          <p:cNvPr id="4" name="Slide Number Placeholder 3"/>
          <p:cNvSpPr>
            <a:spLocks noGrp="1"/>
          </p:cNvSpPr>
          <p:nvPr>
            <p:ph type="sldNum" sz="quarter" idx="10"/>
          </p:nvPr>
        </p:nvSpPr>
        <p:spPr/>
        <p:txBody>
          <a:bodyPr/>
          <a:lstStyle/>
          <a:p>
            <a:fld id="{39974C31-EB4A-4B21-8134-CB5741A1DC5F}" type="slidenum">
              <a:rPr lang="en-US" smtClean="0"/>
              <a:pPr/>
              <a:t>22</a:t>
            </a:fld>
            <a:endParaRPr lang="en-US" dirty="0"/>
          </a:p>
        </p:txBody>
      </p:sp>
    </p:spTree>
    <p:extLst>
      <p:ext uri="{BB962C8B-B14F-4D97-AF65-F5344CB8AC3E}">
        <p14:creationId xmlns:p14="http://schemas.microsoft.com/office/powerpoint/2010/main" val="3181470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6.1: Describe the aims of sampling and basic principles of probability.</a:t>
            </a: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Inferential statistics: Making predictions or inferences about a population from observations based on a sample. Thus, it is important how we select our sample.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Parameter</a:t>
            </a:r>
            <a:r>
              <a:rPr lang="en-US" sz="1200" b="0" kern="1200" dirty="0" smtClean="0">
                <a:solidFill>
                  <a:schemeClr val="tx1"/>
                </a:solidFill>
                <a:effectLst/>
                <a:latin typeface="+mn-lt"/>
                <a:ea typeface="+mn-ea"/>
                <a:cs typeface="+mn-cs"/>
              </a:rPr>
              <a:t>:</a:t>
            </a:r>
            <a:r>
              <a:rPr lang="en-US" sz="1200" b="0" kern="1200" baseline="0" dirty="0" smtClean="0">
                <a:solidFill>
                  <a:schemeClr val="tx1"/>
                </a:solidFill>
                <a:effectLst/>
                <a:latin typeface="+mn-lt"/>
                <a:ea typeface="+mn-ea"/>
                <a:cs typeface="+mn-cs"/>
              </a:rPr>
              <a:t> R</a:t>
            </a:r>
            <a:r>
              <a:rPr lang="en-US" sz="1200" kern="1200" dirty="0" smtClean="0">
                <a:solidFill>
                  <a:schemeClr val="tx1"/>
                </a:solidFill>
                <a:effectLst/>
                <a:latin typeface="+mn-lt"/>
                <a:ea typeface="+mn-ea"/>
                <a:cs typeface="+mn-cs"/>
              </a:rPr>
              <a:t>efers to measures used to describe the population we are interested in. It</a:t>
            </a:r>
            <a:r>
              <a:rPr lang="en-US" sz="1200" kern="1200" baseline="0" dirty="0" smtClean="0">
                <a:solidFill>
                  <a:schemeClr val="tx1"/>
                </a:solidFill>
                <a:effectLst/>
                <a:latin typeface="+mn-lt"/>
                <a:ea typeface="+mn-ea"/>
                <a:cs typeface="+mn-cs"/>
              </a:rPr>
              <a:t> is </a:t>
            </a:r>
            <a:r>
              <a:rPr lang="en-US" sz="1200" kern="1200" dirty="0" smtClean="0">
                <a:solidFill>
                  <a:schemeClr val="tx1"/>
                </a:solidFill>
                <a:effectLst/>
                <a:latin typeface="+mn-lt"/>
                <a:ea typeface="+mn-ea"/>
                <a:cs typeface="+mn-cs"/>
              </a:rPr>
              <a:t>associated with the population</a:t>
            </a:r>
            <a:r>
              <a:rPr lang="en-IN" sz="1200" kern="1200" dirty="0" smtClean="0">
                <a:solidFill>
                  <a:schemeClr val="tx1"/>
                </a:solidFill>
                <a:effectLst/>
                <a:latin typeface="+mn-lt"/>
                <a:ea typeface="+mn-ea"/>
                <a:cs typeface="+mn-cs"/>
              </a:rPr>
              <a:t>.</a:t>
            </a:r>
            <a:r>
              <a:rPr lang="en-IN" sz="1200" kern="1200" baseline="0" dirty="0" smtClean="0">
                <a:solidFill>
                  <a:schemeClr val="tx1"/>
                </a:solidFill>
                <a:effectLst/>
                <a:latin typeface="+mn-lt"/>
                <a:ea typeface="+mn-ea"/>
                <a:cs typeface="+mn-cs"/>
              </a:rPr>
              <a:t> </a:t>
            </a:r>
            <a:r>
              <a:rPr lang="en-US" sz="1200" kern="1200" baseline="0" dirty="0" smtClean="0">
                <a:solidFill>
                  <a:schemeClr val="tx1"/>
                </a:solidFill>
                <a:latin typeface="+mn-lt"/>
                <a:ea typeface="+mn-ea"/>
                <a:cs typeface="+mn-cs"/>
              </a:rPr>
              <a:t>When </a:t>
            </a:r>
            <a:r>
              <a:rPr lang="en-US" sz="1200" kern="1200" baseline="0" dirty="0">
                <a:solidFill>
                  <a:schemeClr val="tx1"/>
                </a:solidFill>
                <a:latin typeface="+mn-lt"/>
                <a:ea typeface="+mn-ea"/>
                <a:cs typeface="+mn-cs"/>
              </a:rPr>
              <a:t>used to describe the population distribution, measures such as a proportion, a mean, or a standard deviation are referred to as parameters. Thus, a population mean, a population proportion, and a population standard deviation are all parameters.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latin typeface="+mn-lt"/>
                <a:ea typeface="+mn-ea"/>
                <a:cs typeface="+mn-cs"/>
              </a:rPr>
              <a:t>Statistic: </a:t>
            </a:r>
            <a:r>
              <a:rPr lang="en-US" sz="1200" kern="1200" baseline="0" dirty="0" smtClean="0">
                <a:solidFill>
                  <a:schemeClr val="tx1"/>
                </a:solidFill>
                <a:latin typeface="+mn-lt"/>
                <a:ea typeface="+mn-ea"/>
                <a:cs typeface="+mn-cs"/>
              </a:rPr>
              <a:t>Refers </a:t>
            </a:r>
            <a:r>
              <a:rPr lang="en-US" sz="1200" kern="1200" baseline="0" dirty="0">
                <a:solidFill>
                  <a:schemeClr val="tx1"/>
                </a:solidFill>
                <a:latin typeface="+mn-lt"/>
                <a:ea typeface="+mn-ea"/>
                <a:cs typeface="+mn-cs"/>
              </a:rPr>
              <a:t>to a corresponding characteristic calculated for the sample. A sample mean, a sample proportion, and a sample standard deviation are all statistics.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We </a:t>
            </a:r>
            <a:r>
              <a:rPr lang="en-US" sz="1200" kern="1200" baseline="0" dirty="0">
                <a:solidFill>
                  <a:schemeClr val="tx1"/>
                </a:solidFill>
                <a:latin typeface="+mn-lt"/>
                <a:ea typeface="+mn-ea"/>
                <a:cs typeface="+mn-cs"/>
              </a:rPr>
              <a:t>discuss some of the principles involved in generalizing results from samples to the population. We will use different notations when referring to sample statistics and population parameters in our discussion.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3</a:t>
            </a:fld>
            <a:endParaRPr lang="en-US" dirty="0"/>
          </a:p>
        </p:txBody>
      </p:sp>
    </p:spTree>
    <p:extLst>
      <p:ext uri="{BB962C8B-B14F-4D97-AF65-F5344CB8AC3E}">
        <p14:creationId xmlns:p14="http://schemas.microsoft.com/office/powerpoint/2010/main" val="123448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Satisfies Learning Objective 6.2</a:t>
            </a:r>
            <a:r>
              <a:rPr lang="en-US" dirty="0"/>
              <a:t>: Explain the relationship between a sample and a population.</a:t>
            </a:r>
          </a:p>
          <a:p>
            <a:endParaRPr lang="en-IN" dirty="0"/>
          </a:p>
          <a:p>
            <a:r>
              <a:rPr lang="en-IN" dirty="0"/>
              <a:t>Table 6.1: </a:t>
            </a:r>
            <a:r>
              <a:rPr lang="en-US" dirty="0"/>
              <a:t>The </a:t>
            </a:r>
            <a:r>
              <a:rPr lang="en-US" dirty="0" smtClean="0"/>
              <a:t>Sample Notation </a:t>
            </a:r>
            <a:r>
              <a:rPr lang="en-US" dirty="0"/>
              <a:t>and the </a:t>
            </a:r>
            <a:r>
              <a:rPr lang="en-US" dirty="0" smtClean="0"/>
              <a:t>Corresponding Population Notation</a:t>
            </a:r>
            <a:r>
              <a:rPr lang="en-US" dirty="0"/>
              <a:t>.</a:t>
            </a:r>
          </a:p>
          <a:p>
            <a:endParaRPr lang="en-US"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4</a:t>
            </a:fld>
            <a:endParaRPr lang="en-US" dirty="0"/>
          </a:p>
        </p:txBody>
      </p:sp>
    </p:spTree>
    <p:extLst>
      <p:ext uri="{BB962C8B-B14F-4D97-AF65-F5344CB8AC3E}">
        <p14:creationId xmlns:p14="http://schemas.microsoft.com/office/powerpoint/2010/main" val="2043349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Satisfies Learning Objective 6.2</a:t>
            </a:r>
            <a:r>
              <a:rPr lang="en-US" dirty="0"/>
              <a:t>: Explain the relationship between a sample and a population.</a:t>
            </a:r>
          </a:p>
          <a:p>
            <a:endParaRPr lang="en-US" dirty="0"/>
          </a:p>
          <a:p>
            <a:r>
              <a:rPr lang="en-IN" dirty="0"/>
              <a:t>Figure 6.1: </a:t>
            </a:r>
            <a:r>
              <a:rPr lang="en-US" dirty="0"/>
              <a:t>The distinctions between a sample and a population and between a parameter and a </a:t>
            </a:r>
            <a:r>
              <a:rPr lang="en-US" dirty="0" smtClean="0"/>
              <a:t>statistic.</a:t>
            </a:r>
            <a:endParaRPr lang="en-US" dirty="0"/>
          </a:p>
          <a:p>
            <a:endParaRPr lang="en-US" dirty="0"/>
          </a:p>
          <a:p>
            <a:r>
              <a:rPr lang="en-US" dirty="0"/>
              <a:t>Figure 6.1 illustrates the distinctions between a sample and a population and between a parameter and a </a:t>
            </a:r>
            <a:r>
              <a:rPr lang="en-US" dirty="0" smtClean="0"/>
              <a:t>statistic.</a:t>
            </a:r>
            <a:endParaRPr lang="en-US" dirty="0"/>
          </a:p>
          <a:p>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5</a:t>
            </a:fld>
            <a:endParaRPr lang="en-US" dirty="0"/>
          </a:p>
        </p:txBody>
      </p:sp>
    </p:spTree>
    <p:extLst>
      <p:ext uri="{BB962C8B-B14F-4D97-AF65-F5344CB8AC3E}">
        <p14:creationId xmlns:p14="http://schemas.microsoft.com/office/powerpoint/2010/main" val="2495180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Satisfies Learning Objective 6.2: Explain the relationship between a sample and a population.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Concept of probability: </a:t>
            </a:r>
            <a:r>
              <a:rPr lang="en-US" sz="1200" kern="1200" baseline="0" dirty="0" smtClean="0">
                <a:solidFill>
                  <a:schemeClr val="tx1"/>
                </a:solidFill>
                <a:latin typeface="+mn-lt"/>
                <a:ea typeface="+mn-ea"/>
                <a:cs typeface="+mn-cs"/>
              </a:rPr>
              <a:t>We </a:t>
            </a:r>
            <a:r>
              <a:rPr lang="en-US" sz="1200" kern="1200" baseline="0" dirty="0">
                <a:solidFill>
                  <a:schemeClr val="tx1"/>
                </a:solidFill>
                <a:latin typeface="+mn-lt"/>
                <a:ea typeface="+mn-ea"/>
                <a:cs typeface="+mn-cs"/>
              </a:rPr>
              <a:t>all use the concept of probability in everyday conversation. In the study of statistics, probability has a far more precise meaning.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Technique to select samples: </a:t>
            </a:r>
            <a:r>
              <a:rPr lang="en-US" sz="1200" kern="1200" baseline="0" dirty="0" smtClean="0">
                <a:solidFill>
                  <a:schemeClr val="tx1"/>
                </a:solidFill>
                <a:latin typeface="+mn-lt"/>
                <a:ea typeface="+mn-ea"/>
                <a:cs typeface="+mn-cs"/>
              </a:rPr>
              <a:t>A </a:t>
            </a:r>
            <a:r>
              <a:rPr lang="en-US" sz="1200" kern="1200" baseline="0" dirty="0">
                <a:solidFill>
                  <a:schemeClr val="tx1"/>
                </a:solidFill>
                <a:latin typeface="+mn-lt"/>
                <a:ea typeface="+mn-ea"/>
                <a:cs typeface="+mn-cs"/>
              </a:rPr>
              <a:t>variety of techniques are adopted by social scientists to select samples from populations. The techniques follow a general approach called probability </a:t>
            </a:r>
            <a:r>
              <a:rPr lang="en-US" sz="1200" kern="1200" baseline="0" dirty="0" smtClean="0">
                <a:solidFill>
                  <a:schemeClr val="tx1"/>
                </a:solidFill>
                <a:latin typeface="+mn-lt"/>
                <a:ea typeface="+mn-ea"/>
                <a:cs typeface="+mn-cs"/>
              </a:rPr>
              <a:t>sampling.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Principles of probability:</a:t>
            </a:r>
            <a:r>
              <a:rPr lang="en-US" sz="1200" baseline="0" dirty="0" smtClean="0"/>
              <a:t> </a:t>
            </a:r>
            <a:r>
              <a:rPr lang="en-US" sz="1200" kern="1200" dirty="0" smtClean="0">
                <a:solidFill>
                  <a:schemeClr val="tx1"/>
                </a:solidFill>
                <a:effectLst/>
                <a:latin typeface="+mn-lt"/>
                <a:ea typeface="+mn-ea"/>
                <a:cs typeface="+mn-cs"/>
              </a:rPr>
              <a:t>We will briefly review some theories and principles of probability.</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1" kern="1200" dirty="0" smtClean="0">
                <a:solidFill>
                  <a:schemeClr val="tx1"/>
                </a:solidFill>
                <a:effectLst/>
                <a:latin typeface="+mn-lt"/>
                <a:ea typeface="+mn-ea"/>
                <a:cs typeface="+mn-cs"/>
              </a:rPr>
              <a:t>Probability:</a:t>
            </a:r>
            <a:r>
              <a:rPr lang="en-US" sz="1200" b="1" kern="1200" baseline="0" dirty="0" smtClean="0">
                <a:solidFill>
                  <a:schemeClr val="tx1"/>
                </a:solidFill>
                <a:effectLst/>
                <a:latin typeface="+mn-lt"/>
                <a:ea typeface="+mn-ea"/>
                <a:cs typeface="+mn-cs"/>
              </a:rPr>
              <a:t> </a:t>
            </a:r>
            <a:r>
              <a:rPr lang="en-US" sz="1200" b="0" kern="1200" baseline="0" dirty="0" smtClean="0">
                <a:solidFill>
                  <a:schemeClr val="tx1"/>
                </a:solidFill>
                <a:effectLst/>
                <a:latin typeface="+mn-lt"/>
                <a:ea typeface="+mn-ea"/>
                <a:cs typeface="+mn-cs"/>
              </a:rPr>
              <a:t>Q</a:t>
            </a:r>
            <a:r>
              <a:rPr lang="en-US" sz="1200" kern="1200" dirty="0" smtClean="0">
                <a:solidFill>
                  <a:schemeClr val="tx1"/>
                </a:solidFill>
                <a:effectLst/>
                <a:latin typeface="+mn-lt"/>
                <a:ea typeface="+mn-ea"/>
                <a:cs typeface="+mn-cs"/>
              </a:rPr>
              <a:t>uantitative measure that a particular event will occur.</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It is expressed as a ratio of the number of times an event will occur relative to the set of all possible and equally likely outcomes.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Probability is represented by a lower case </a:t>
            </a:r>
            <a:r>
              <a:rPr lang="en-US" sz="1200" i="1" kern="1200" dirty="0" smtClean="0">
                <a:solidFill>
                  <a:schemeClr val="tx1"/>
                </a:solidFill>
                <a:effectLst/>
                <a:latin typeface="+mn-lt"/>
                <a:ea typeface="+mn-ea"/>
                <a:cs typeface="+mn-cs"/>
              </a:rPr>
              <a:t>p</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1" kern="1200" dirty="0" smtClean="0">
                <a:solidFill>
                  <a:schemeClr val="tx1"/>
                </a:solidFill>
                <a:effectLst/>
                <a:latin typeface="+mn-lt"/>
                <a:ea typeface="+mn-ea"/>
                <a:cs typeface="+mn-cs"/>
              </a:rPr>
              <a:t>p </a:t>
            </a:r>
            <a:r>
              <a:rPr lang="en-US" sz="1200" kern="1200" dirty="0" smtClean="0">
                <a:solidFill>
                  <a:schemeClr val="tx1"/>
                </a:solidFill>
                <a:effectLst/>
                <a:latin typeface="+mn-lt"/>
                <a:ea typeface="+mn-ea"/>
                <a:cs typeface="+mn-cs"/>
              </a:rPr>
              <a:t>= Number of times an event will occur/Total number of events.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Probabilities range in value from 0 (the event will not occur) to 1 (the event will certainly occur).</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Probabilities can be expressed as proportions or percentages.</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dirty="0" smtClean="0"/>
              <a:t>Relative frequency method:</a:t>
            </a:r>
            <a:r>
              <a:rPr lang="en-US" sz="1200" baseline="0" dirty="0" smtClean="0"/>
              <a:t> </a:t>
            </a:r>
            <a:r>
              <a:rPr lang="en-US" sz="1200" kern="1200" dirty="0" smtClean="0">
                <a:solidFill>
                  <a:schemeClr val="tx1"/>
                </a:solidFill>
                <a:effectLst/>
                <a:latin typeface="+mn-lt"/>
                <a:ea typeface="+mn-ea"/>
                <a:cs typeface="+mn-cs"/>
              </a:rPr>
              <a:t>Sometimes we use information from past events to help us predict the likelihood of future events. Such a method is called the relative frequency method.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observed relative frequencies are just an approximation of the true probability of occurrence of an observation.</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true probabilities can only be determined if we were to repeat the study many times under the same conditions.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Then, our long-run relative frequency (or probability) will approximate the true probability.</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p:txBody>
      </p:sp>
      <p:sp>
        <p:nvSpPr>
          <p:cNvPr id="4" name="Slide Number Placeholder 3"/>
          <p:cNvSpPr>
            <a:spLocks noGrp="1"/>
          </p:cNvSpPr>
          <p:nvPr>
            <p:ph type="sldNum" sz="quarter" idx="5"/>
          </p:nvPr>
        </p:nvSpPr>
        <p:spPr/>
        <p:txBody>
          <a:bodyPr/>
          <a:lstStyle/>
          <a:p>
            <a:fld id="{39974C31-EB4A-4B21-8134-CB5741A1DC5F}" type="slidenum">
              <a:rPr lang="en-US" smtClean="0"/>
              <a:pPr/>
              <a:t>6</a:t>
            </a:fld>
            <a:endParaRPr lang="en-US" dirty="0"/>
          </a:p>
        </p:txBody>
      </p:sp>
    </p:spTree>
    <p:extLst>
      <p:ext uri="{BB962C8B-B14F-4D97-AF65-F5344CB8AC3E}">
        <p14:creationId xmlns:p14="http://schemas.microsoft.com/office/powerpoint/2010/main" val="4227032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Identify and apply different sampling designs.</a:t>
            </a:r>
            <a:endParaRPr lang="en-US" sz="1200" kern="1200" baseline="0" dirty="0">
              <a:solidFill>
                <a:schemeClr val="tx1"/>
              </a:solidFill>
              <a:effectLst/>
              <a:latin typeface="+mn-lt"/>
              <a:ea typeface="+mn-ea"/>
              <a:cs typeface="+mn-cs"/>
            </a:endParaRPr>
          </a:p>
          <a:p>
            <a:pPr lvl="0"/>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General approach: </a:t>
            </a:r>
            <a:r>
              <a:rPr lang="en-US" sz="1200" kern="1200" dirty="0" smtClean="0">
                <a:solidFill>
                  <a:schemeClr val="tx1"/>
                </a:solidFill>
                <a:effectLst/>
                <a:latin typeface="+mn-lt"/>
                <a:ea typeface="+mn-ea"/>
                <a:cs typeface="+mn-cs"/>
              </a:rPr>
              <a:t>Only </a:t>
            </a:r>
            <a:r>
              <a:rPr lang="en-US" sz="1200" kern="1200" dirty="0">
                <a:solidFill>
                  <a:schemeClr val="tx1"/>
                </a:solidFill>
                <a:effectLst/>
                <a:latin typeface="+mn-lt"/>
                <a:ea typeface="+mn-ea"/>
                <a:cs typeface="+mn-cs"/>
              </a:rPr>
              <a:t>one general approach, probability sampling, allows the researcher to use the principles of statistical inference to generalize from the sample to the </a:t>
            </a:r>
            <a:r>
              <a:rPr lang="en-US" sz="1200" kern="1200" dirty="0" smtClean="0">
                <a:solidFill>
                  <a:schemeClr val="tx1"/>
                </a:solidFill>
                <a:effectLst/>
                <a:latin typeface="+mn-lt"/>
                <a:ea typeface="+mn-ea"/>
                <a:cs typeface="+mn-cs"/>
              </a:rPr>
              <a:t>population.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Probability sampling </a:t>
            </a:r>
            <a:r>
              <a:rPr lang="en-US" sz="1200" kern="1200" dirty="0" smtClean="0">
                <a:solidFill>
                  <a:schemeClr val="tx1"/>
                </a:solidFill>
                <a:effectLst/>
                <a:latin typeface="+mn-lt"/>
                <a:ea typeface="+mn-ea"/>
                <a:cs typeface="+mn-cs"/>
              </a:rPr>
              <a:t>is a method that enables the researcher to specify for each case in the population the probability of its inclusion in the sample.</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purpose of probability sampling is to select a sample that is as representative as possible of the population.</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sample is selected in such a way as to allow the use of the principles of probability to evaluate the generalizations made from the sample to the population.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 probability sample design enables the researcher to estimate the extent to which the findings based on one sample are likely to differ from what would be found by studying the entire population.</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dirty="0" smtClean="0"/>
              <a:t>Use of nonprobability samples:</a:t>
            </a:r>
            <a:r>
              <a:rPr lang="en-US" sz="1200" baseline="0" dirty="0" smtClean="0"/>
              <a:t> </a:t>
            </a:r>
            <a:r>
              <a:rPr lang="en-US" sz="1200" kern="1200" dirty="0" smtClean="0">
                <a:solidFill>
                  <a:schemeClr val="tx1"/>
                </a:solidFill>
                <a:effectLst/>
                <a:latin typeface="+mn-lt"/>
                <a:ea typeface="+mn-ea"/>
                <a:cs typeface="+mn-cs"/>
              </a:rPr>
              <a:t>Although accurate estimates of sampling error can be made only from probability samples, social scientists often use nonprobability samples because they are more convenient and cheaper to collect.</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Nonprobability samples are useful under many circumstances for a variety of research purposes.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Their main limitation is that they do not allow the use of the method of inferential statistics to generalize from the sample to the population.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dirty="0" smtClean="0"/>
              <a:t>Three sampling designs:</a:t>
            </a:r>
            <a:r>
              <a:rPr lang="en-US" sz="1200" baseline="0" dirty="0" smtClean="0"/>
              <a:t> </a:t>
            </a:r>
            <a:r>
              <a:rPr lang="en-US" sz="1200" kern="1200" dirty="0" smtClean="0">
                <a:solidFill>
                  <a:schemeClr val="tx1"/>
                </a:solidFill>
                <a:effectLst/>
                <a:latin typeface="+mn-lt"/>
                <a:ea typeface="+mn-ea"/>
                <a:cs typeface="+mn-cs"/>
              </a:rPr>
              <a:t>We will learn about three sampling designs that follow the principles of probability sampling: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simple random sample.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systematic random sample.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stratified random sample.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p:txBody>
      </p:sp>
      <p:sp>
        <p:nvSpPr>
          <p:cNvPr id="4" name="Slide Number Placeholder 3"/>
          <p:cNvSpPr>
            <a:spLocks noGrp="1"/>
          </p:cNvSpPr>
          <p:nvPr>
            <p:ph type="sldNum" sz="quarter" idx="5"/>
          </p:nvPr>
        </p:nvSpPr>
        <p:spPr/>
        <p:txBody>
          <a:bodyPr/>
          <a:lstStyle/>
          <a:p>
            <a:fld id="{39974C31-EB4A-4B21-8134-CB5741A1DC5F}" type="slidenum">
              <a:rPr lang="en-US" smtClean="0"/>
              <a:pPr/>
              <a:t>7</a:t>
            </a:fld>
            <a:endParaRPr lang="en-US" dirty="0"/>
          </a:p>
        </p:txBody>
      </p:sp>
    </p:spTree>
    <p:extLst>
      <p:ext uri="{BB962C8B-B14F-4D97-AF65-F5344CB8AC3E}">
        <p14:creationId xmlns:p14="http://schemas.microsoft.com/office/powerpoint/2010/main" val="1182670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Identify and apply different sampling designs.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Most basic design: </a:t>
            </a:r>
            <a:r>
              <a:rPr lang="en-US" sz="1200" kern="1200" baseline="0" dirty="0" smtClean="0">
                <a:solidFill>
                  <a:schemeClr val="tx1"/>
                </a:solidFill>
                <a:latin typeface="+mn-lt"/>
                <a:ea typeface="+mn-ea"/>
                <a:cs typeface="+mn-cs"/>
              </a:rPr>
              <a:t>The </a:t>
            </a:r>
            <a:r>
              <a:rPr lang="en-US" sz="1200" kern="1200" baseline="0" dirty="0">
                <a:solidFill>
                  <a:schemeClr val="tx1"/>
                </a:solidFill>
                <a:latin typeface="+mn-lt"/>
                <a:ea typeface="+mn-ea"/>
                <a:cs typeface="+mn-cs"/>
              </a:rPr>
              <a:t>simple random sample is the most basic probability sampling design, and it is incorporated into even more elaborate probability sampling designs.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A </a:t>
            </a:r>
            <a:r>
              <a:rPr lang="en-US" sz="1200" b="1" kern="1200" baseline="0" dirty="0">
                <a:solidFill>
                  <a:schemeClr val="tx1"/>
                </a:solidFill>
                <a:latin typeface="+mn-lt"/>
                <a:ea typeface="+mn-ea"/>
                <a:cs typeface="+mn-cs"/>
              </a:rPr>
              <a:t>simple random sample </a:t>
            </a:r>
            <a:r>
              <a:rPr lang="en-US" sz="1200" kern="1200" baseline="0" dirty="0">
                <a:solidFill>
                  <a:schemeClr val="tx1"/>
                </a:solidFill>
                <a:latin typeface="+mn-lt"/>
                <a:ea typeface="+mn-ea"/>
                <a:cs typeface="+mn-cs"/>
              </a:rPr>
              <a:t>is a sample design chosen in such a way as to ensure </a:t>
            </a:r>
            <a:r>
              <a:rPr lang="en-US" sz="1200" kern="1200" baseline="0" dirty="0" smtClean="0">
                <a:solidFill>
                  <a:schemeClr val="tx1"/>
                </a:solidFill>
                <a:latin typeface="+mn-lt"/>
                <a:ea typeface="+mn-ea"/>
                <a:cs typeface="+mn-cs"/>
              </a:rPr>
              <a:t>that: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latin typeface="+mn-lt"/>
                <a:ea typeface="+mn-ea"/>
                <a:cs typeface="+mn-cs"/>
              </a:rPr>
              <a:t>Every </a:t>
            </a:r>
            <a:r>
              <a:rPr lang="en-US" sz="1200" kern="1200" baseline="0" dirty="0">
                <a:solidFill>
                  <a:schemeClr val="tx1"/>
                </a:solidFill>
                <a:latin typeface="+mn-lt"/>
                <a:ea typeface="+mn-ea"/>
                <a:cs typeface="+mn-cs"/>
              </a:rPr>
              <a:t>member of the population has an equal chance of being </a:t>
            </a:r>
            <a:r>
              <a:rPr lang="en-US" sz="1200" kern="1200" baseline="0" dirty="0" smtClean="0">
                <a:solidFill>
                  <a:schemeClr val="tx1"/>
                </a:solidFill>
                <a:latin typeface="+mn-lt"/>
                <a:ea typeface="+mn-ea"/>
                <a:cs typeface="+mn-cs"/>
              </a:rPr>
              <a:t>chosen.</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latin typeface="+mn-lt"/>
                <a:ea typeface="+mn-ea"/>
                <a:cs typeface="+mn-cs"/>
              </a:rPr>
              <a:t>Every </a:t>
            </a:r>
            <a:r>
              <a:rPr lang="en-US" sz="1200" kern="1200" baseline="0" dirty="0">
                <a:solidFill>
                  <a:schemeClr val="tx1"/>
                </a:solidFill>
                <a:latin typeface="+mn-lt"/>
                <a:ea typeface="+mn-ea"/>
                <a:cs typeface="+mn-cs"/>
              </a:rPr>
              <a:t>combination of </a:t>
            </a:r>
            <a:r>
              <a:rPr lang="en-US" sz="1200" i="1" kern="1200" baseline="0" dirty="0" smtClean="0">
                <a:solidFill>
                  <a:schemeClr val="tx1"/>
                </a:solidFill>
                <a:latin typeface="+mn-lt"/>
                <a:ea typeface="+mn-ea"/>
                <a:cs typeface="+mn-cs"/>
              </a:rPr>
              <a:t>N</a:t>
            </a:r>
            <a:r>
              <a:rPr lang="en-US" sz="1200" kern="1200" baseline="0" dirty="0" smtClean="0">
                <a:solidFill>
                  <a:schemeClr val="tx1"/>
                </a:solidFill>
                <a:latin typeface="+mn-lt"/>
                <a:ea typeface="+mn-ea"/>
                <a:cs typeface="+mn-cs"/>
              </a:rPr>
              <a:t> </a:t>
            </a:r>
            <a:r>
              <a:rPr lang="en-US" sz="1200" kern="1200" baseline="0" dirty="0">
                <a:solidFill>
                  <a:schemeClr val="tx1"/>
                </a:solidFill>
                <a:latin typeface="+mn-lt"/>
                <a:ea typeface="+mn-ea"/>
                <a:cs typeface="+mn-cs"/>
              </a:rPr>
              <a:t>members has an equal chance of being </a:t>
            </a:r>
            <a:r>
              <a:rPr lang="en-US" sz="1200" kern="1200" baseline="0" dirty="0" smtClean="0">
                <a:solidFill>
                  <a:schemeClr val="tx1"/>
                </a:solidFill>
                <a:latin typeface="+mn-lt"/>
                <a:ea typeface="+mn-ea"/>
                <a:cs typeface="+mn-cs"/>
              </a:rPr>
              <a:t>chosen.</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dirty="0" smtClean="0"/>
              <a:t>Steps to use random number table: </a:t>
            </a:r>
            <a:r>
              <a:rPr lang="en-US" sz="1200" kern="1200" dirty="0" smtClean="0">
                <a:solidFill>
                  <a:schemeClr val="tx1"/>
                </a:solidFill>
                <a:effectLst/>
                <a:latin typeface="+mn-lt"/>
                <a:ea typeface="+mn-ea"/>
                <a:cs typeface="+mn-cs"/>
              </a:rPr>
              <a:t>Researchers usually use computer programs or tables of random numbers in selecting random samples. An abridged table of random numbers is reproduced in Appendix A. To use a random number table</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List each member of the population and assign the member a number.</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Begin anywhere on the table and read each digit that appears in the table in order, up, down, or sideways; the direction does not matter, as long as it follows a consistent path.</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Whenever we come across a digit in the table of random digits that corresponds to the number of a member in the population of interest, that member is selected for the sample.</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Continue this process until the desired sample size is reached.</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8</a:t>
            </a:fld>
            <a:endParaRPr lang="en-US" dirty="0"/>
          </a:p>
        </p:txBody>
      </p:sp>
    </p:spTree>
    <p:extLst>
      <p:ext uri="{BB962C8B-B14F-4D97-AF65-F5344CB8AC3E}">
        <p14:creationId xmlns:p14="http://schemas.microsoft.com/office/powerpoint/2010/main" val="3977092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Satisfies Learning Objective 6.3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Identify and apply different sampling designs.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Systematic random sampling:</a:t>
            </a:r>
            <a:r>
              <a:rPr lang="en-US" sz="1200" b="1" kern="1200" baseline="0" dirty="0" smtClean="0">
                <a:solidFill>
                  <a:schemeClr val="tx1"/>
                </a:solidFill>
                <a:effectLst/>
                <a:latin typeface="+mn-lt"/>
                <a:ea typeface="+mn-ea"/>
                <a:cs typeface="+mn-cs"/>
              </a:rPr>
              <a:t> </a:t>
            </a:r>
            <a:r>
              <a:rPr lang="en-US" sz="1200" b="0" kern="1200" baseline="0" dirty="0" smtClean="0">
                <a:solidFill>
                  <a:schemeClr val="tx1"/>
                </a:solidFill>
                <a:effectLst/>
                <a:latin typeface="+mn-lt"/>
                <a:ea typeface="+mn-ea"/>
                <a:cs typeface="+mn-cs"/>
              </a:rPr>
              <a:t>M</a:t>
            </a:r>
            <a:r>
              <a:rPr lang="en-US" sz="1200" kern="1200" dirty="0" smtClean="0">
                <a:solidFill>
                  <a:schemeClr val="tx1"/>
                </a:solidFill>
                <a:effectLst/>
                <a:latin typeface="+mn-lt"/>
                <a:ea typeface="+mn-ea"/>
                <a:cs typeface="+mn-cs"/>
              </a:rPr>
              <a:t>ethod of sampling in which every </a:t>
            </a:r>
            <a:r>
              <a:rPr lang="en-US" sz="1200" i="1" kern="1200" dirty="0" smtClean="0">
                <a:solidFill>
                  <a:schemeClr val="tx1"/>
                </a:solidFill>
                <a:effectLst/>
                <a:latin typeface="+mn-lt"/>
                <a:ea typeface="+mn-ea"/>
                <a:cs typeface="+mn-cs"/>
              </a:rPr>
              <a:t>K</a:t>
            </a:r>
            <a:r>
              <a:rPr lang="en-US" sz="1200" kern="1200" dirty="0" smtClean="0">
                <a:solidFill>
                  <a:schemeClr val="tx1"/>
                </a:solidFill>
                <a:effectLst/>
                <a:latin typeface="+mn-lt"/>
                <a:ea typeface="+mn-ea"/>
                <a:cs typeface="+mn-cs"/>
              </a:rPr>
              <a:t>th member in the total population is chosen for inclusion in the sample after the first member of the sample is selected at random from among the first </a:t>
            </a:r>
            <a:r>
              <a:rPr lang="en-US" sz="1200" i="1" kern="1200" dirty="0" smtClean="0">
                <a:solidFill>
                  <a:schemeClr val="tx1"/>
                </a:solidFill>
                <a:effectLst/>
                <a:latin typeface="+mn-lt"/>
                <a:ea typeface="+mn-ea"/>
                <a:cs typeface="+mn-cs"/>
              </a:rPr>
              <a:t>K </a:t>
            </a:r>
            <a:r>
              <a:rPr lang="en-US" sz="1200" kern="1200" dirty="0" smtClean="0">
                <a:solidFill>
                  <a:schemeClr val="tx1"/>
                </a:solidFill>
                <a:effectLst/>
                <a:latin typeface="+mn-lt"/>
                <a:ea typeface="+mn-ea"/>
                <a:cs typeface="+mn-cs"/>
              </a:rPr>
              <a:t>members in the population.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Easier to implement: </a:t>
            </a:r>
            <a:r>
              <a:rPr lang="en-US" sz="1200" kern="1200" baseline="0" dirty="0" smtClean="0">
                <a:solidFill>
                  <a:schemeClr val="tx1"/>
                </a:solidFill>
                <a:latin typeface="+mn-lt"/>
                <a:ea typeface="+mn-ea"/>
                <a:cs typeface="+mn-cs"/>
              </a:rPr>
              <a:t>This </a:t>
            </a:r>
            <a:r>
              <a:rPr lang="en-US" sz="1200" kern="1200" baseline="0" dirty="0">
                <a:solidFill>
                  <a:schemeClr val="tx1"/>
                </a:solidFill>
                <a:latin typeface="+mn-lt"/>
                <a:ea typeface="+mn-ea"/>
                <a:cs typeface="+mn-cs"/>
              </a:rPr>
              <a:t>sampling method that is easier to implement than a simple random sample.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Results similar to simple random sample: </a:t>
            </a:r>
            <a:r>
              <a:rPr lang="en-US" sz="1200" kern="1200" baseline="0" dirty="0" smtClean="0">
                <a:solidFill>
                  <a:schemeClr val="tx1"/>
                </a:solidFill>
                <a:latin typeface="+mn-lt"/>
                <a:ea typeface="+mn-ea"/>
                <a:cs typeface="+mn-cs"/>
              </a:rPr>
              <a:t>The </a:t>
            </a:r>
            <a:r>
              <a:rPr lang="en-US" sz="1200" kern="1200" baseline="0" dirty="0">
                <a:solidFill>
                  <a:schemeClr val="tx1"/>
                </a:solidFill>
                <a:latin typeface="+mn-lt"/>
                <a:ea typeface="+mn-ea"/>
                <a:cs typeface="+mn-cs"/>
              </a:rPr>
              <a:t>systematic random sample, although not a true probability sample, provides results very similar to those obtained with a simple random sample.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Uses ratio </a:t>
            </a:r>
            <a:r>
              <a:rPr lang="en-US" sz="1200" i="1" dirty="0" smtClean="0"/>
              <a:t>K</a:t>
            </a:r>
            <a:r>
              <a:rPr lang="en-US" sz="1200" dirty="0" smtClean="0"/>
              <a:t>: </a:t>
            </a:r>
            <a:r>
              <a:rPr lang="en-US" sz="1200" kern="1200" baseline="0" dirty="0" smtClean="0">
                <a:solidFill>
                  <a:schemeClr val="tx1"/>
                </a:solidFill>
                <a:latin typeface="+mn-lt"/>
                <a:ea typeface="+mn-ea"/>
                <a:cs typeface="+mn-cs"/>
              </a:rPr>
              <a:t>It </a:t>
            </a:r>
            <a:r>
              <a:rPr lang="en-US" sz="1200" kern="1200" baseline="0" dirty="0">
                <a:solidFill>
                  <a:schemeClr val="tx1"/>
                </a:solidFill>
                <a:latin typeface="+mn-lt"/>
                <a:ea typeface="+mn-ea"/>
                <a:cs typeface="+mn-cs"/>
              </a:rPr>
              <a:t>uses a ratio, </a:t>
            </a:r>
            <a:r>
              <a:rPr lang="en-US" sz="1200" i="1" kern="1200" baseline="0" dirty="0">
                <a:solidFill>
                  <a:schemeClr val="tx1"/>
                </a:solidFill>
                <a:latin typeface="+mn-lt"/>
                <a:ea typeface="+mn-ea"/>
                <a:cs typeface="+mn-cs"/>
              </a:rPr>
              <a:t>K</a:t>
            </a:r>
            <a:r>
              <a:rPr lang="en-US" sz="1200" kern="1200" baseline="0" dirty="0">
                <a:solidFill>
                  <a:schemeClr val="tx1"/>
                </a:solidFill>
                <a:latin typeface="+mn-lt"/>
                <a:ea typeface="+mn-ea"/>
                <a:cs typeface="+mn-cs"/>
              </a:rPr>
              <a:t>, obtained by dividing the population size by the desired sample </a:t>
            </a:r>
            <a:r>
              <a:rPr lang="en-US" sz="1200" kern="1200" baseline="0" dirty="0" smtClean="0">
                <a:solidFill>
                  <a:schemeClr val="tx1"/>
                </a:solidFill>
                <a:latin typeface="+mn-lt"/>
                <a:ea typeface="+mn-ea"/>
                <a:cs typeface="+mn-cs"/>
              </a:rPr>
              <a:t>size: </a:t>
            </a:r>
            <a:r>
              <a:rPr lang="en-US" sz="1200" i="1" kern="1200" baseline="0" dirty="0" smtClean="0">
                <a:solidFill>
                  <a:schemeClr val="tx1"/>
                </a:solidFill>
                <a:latin typeface="+mn-lt"/>
                <a:ea typeface="+mn-ea"/>
                <a:cs typeface="+mn-cs"/>
              </a:rPr>
              <a:t>K</a:t>
            </a:r>
            <a:r>
              <a:rPr lang="en-US" sz="1200" kern="1200" baseline="0" dirty="0" smtClean="0">
                <a:solidFill>
                  <a:schemeClr val="tx1"/>
                </a:solidFill>
                <a:latin typeface="+mn-lt"/>
                <a:ea typeface="+mn-ea"/>
                <a:cs typeface="+mn-cs"/>
              </a:rPr>
              <a:t> = (</a:t>
            </a:r>
            <a:r>
              <a:rPr lang="en-US" sz="1200" kern="1200" baseline="0" dirty="0">
                <a:solidFill>
                  <a:schemeClr val="tx1"/>
                </a:solidFill>
                <a:latin typeface="+mn-lt"/>
                <a:ea typeface="+mn-ea"/>
                <a:cs typeface="+mn-cs"/>
              </a:rPr>
              <a:t>Population size)/(Sample size</a:t>
            </a:r>
            <a:r>
              <a:rPr lang="en-US" sz="1200" kern="1200" baseline="0" dirty="0" smtClean="0">
                <a:solidFill>
                  <a:schemeClr val="tx1"/>
                </a:solidFill>
                <a:latin typeface="+mn-lt"/>
                <a:ea typeface="+mn-ea"/>
                <a:cs typeface="+mn-cs"/>
              </a:rPr>
              <a:t>).</a:t>
            </a: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9</a:t>
            </a:fld>
            <a:endParaRPr lang="en-US" dirty="0"/>
          </a:p>
        </p:txBody>
      </p:sp>
    </p:spTree>
    <p:extLst>
      <p:ext uri="{BB962C8B-B14F-4D97-AF65-F5344CB8AC3E}">
        <p14:creationId xmlns:p14="http://schemas.microsoft.com/office/powerpoint/2010/main" val="2093998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72831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696200" cy="1143000"/>
          </a:xfrm>
        </p:spPr>
        <p:txBody>
          <a:bodyPr/>
          <a:lstStyle/>
          <a:p>
            <a:r>
              <a:rPr lang="en-US" dirty="0"/>
              <a:t>Click to edit Master title style</a:t>
            </a:r>
          </a:p>
        </p:txBody>
      </p:sp>
      <p:sp>
        <p:nvSpPr>
          <p:cNvPr id="3" name="Content Placeholder 2"/>
          <p:cNvSpPr>
            <a:spLocks noGrp="1"/>
          </p:cNvSpPr>
          <p:nvPr>
            <p:ph idx="1"/>
          </p:nvPr>
        </p:nvSpPr>
        <p:spPr>
          <a:xfrm>
            <a:off x="990600" y="1676400"/>
            <a:ext cx="7696200" cy="4449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990600" y="6356350"/>
            <a:ext cx="7010400" cy="365125"/>
          </a:xfrm>
        </p:spPr>
        <p:txBody>
          <a:bodyPr/>
          <a:lstStyle/>
          <a:p>
            <a:r>
              <a:rPr lang="en-US" dirty="0"/>
              <a:t>Frankfort-Nachmias/Leon-Guerrero, Social Statistics for a Diverse Society, 9e © SAGE Publications, 2020</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Rectangle 6"/>
          <p:cNvSpPr/>
          <p:nvPr userDrawn="1"/>
        </p:nvSpPr>
        <p:spPr>
          <a:xfrm>
            <a:off x="0" y="0"/>
            <a:ext cx="60960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40290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027238"/>
            <a:ext cx="4040188"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590799"/>
            <a:ext cx="4040188"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027238"/>
            <a:ext cx="4041775"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590799"/>
            <a:ext cx="4041775"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53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133600"/>
            <a:ext cx="8229600" cy="3992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6356350"/>
            <a:ext cx="7543800"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r>
              <a:rPr lang="en-US" dirty="0"/>
              <a:t>Frankfort-Nachmias/Leon-Guerrero, Social Statistics for a Diverse Society, 9e © SAGE Publications, 2020</a:t>
            </a:r>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7" name="Rectangle 6"/>
          <p:cNvSpPr/>
          <p:nvPr userDrawn="1"/>
        </p:nvSpPr>
        <p:spPr>
          <a:xfrm>
            <a:off x="0" y="0"/>
            <a:ext cx="9144000" cy="6096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61" r:id="rId9"/>
    <p:sldLayoutId id="2147483656" r:id="rId10"/>
    <p:sldLayoutId id="2147483657" r:id="rId11"/>
  </p:sldLayoutIdLst>
  <p:hf hd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438400"/>
            <a:ext cx="8534400" cy="1219200"/>
          </a:xfrm>
        </p:spPr>
        <p:txBody>
          <a:bodyPr>
            <a:noAutofit/>
          </a:bodyPr>
          <a:lstStyle/>
          <a:p>
            <a:r>
              <a:rPr lang="en-US" sz="3200" noProof="0" dirty="0">
                <a:solidFill>
                  <a:schemeClr val="tx1"/>
                </a:solidFill>
              </a:rPr>
              <a:t/>
            </a:r>
            <a:br>
              <a:rPr lang="en-US" sz="3200" noProof="0" dirty="0">
                <a:solidFill>
                  <a:schemeClr val="tx1"/>
                </a:solidFill>
              </a:rPr>
            </a:br>
            <a:r>
              <a:rPr lang="en-US" sz="3200" noProof="0" dirty="0">
                <a:solidFill>
                  <a:schemeClr val="tx1"/>
                </a:solidFill>
              </a:rPr>
              <a:t>Chapter 6: Sampling and Sampling Distributions</a:t>
            </a:r>
            <a:br>
              <a:rPr lang="en-US" sz="3200" noProof="0" dirty="0">
                <a:solidFill>
                  <a:schemeClr val="tx1"/>
                </a:solidFill>
              </a:rPr>
            </a:br>
            <a:endParaRPr lang="en-US" sz="3200" noProof="0" dirty="0">
              <a:solidFill>
                <a:schemeClr val="tx1"/>
              </a:solidFill>
            </a:endParaRPr>
          </a:p>
        </p:txBody>
      </p:sp>
    </p:spTree>
    <p:extLst>
      <p:ext uri="{BB962C8B-B14F-4D97-AF65-F5344CB8AC3E}">
        <p14:creationId xmlns:p14="http://schemas.microsoft.com/office/powerpoint/2010/main" val="2565008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914400"/>
          </a:xfrm>
        </p:spPr>
        <p:txBody>
          <a:bodyPr>
            <a:normAutofit/>
          </a:bodyPr>
          <a:lstStyle/>
          <a:p>
            <a:r>
              <a:rPr lang="en-US" sz="4000" noProof="0" dirty="0"/>
              <a:t>Probability Sampling </a:t>
            </a:r>
            <a:r>
              <a:rPr lang="en-US" sz="2400" noProof="0" dirty="0" smtClean="0"/>
              <a:t>(4 </a:t>
            </a:r>
            <a:r>
              <a:rPr lang="en-US" sz="2400" noProof="0" dirty="0"/>
              <a:t>of </a:t>
            </a:r>
            <a:r>
              <a:rPr lang="en-US" sz="2400" noProof="0" dirty="0" smtClean="0"/>
              <a:t>4)</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pPr>
              <a:buNone/>
            </a:pPr>
            <a:r>
              <a:rPr lang="en-US" sz="3500" noProof="0" dirty="0"/>
              <a:t> </a:t>
            </a:r>
            <a:r>
              <a:rPr lang="en-US" noProof="0" dirty="0"/>
              <a:t>Stratified Random Sample</a:t>
            </a:r>
          </a:p>
          <a:p>
            <a:r>
              <a:rPr lang="en-US" noProof="0" dirty="0" smtClean="0"/>
              <a:t>Steps to obtain.</a:t>
            </a:r>
            <a:endParaRPr lang="en-US" noProof="0" dirty="0"/>
          </a:p>
          <a:p>
            <a:r>
              <a:rPr lang="en-US" noProof="0" dirty="0" smtClean="0"/>
              <a:t>Choice </a:t>
            </a:r>
            <a:r>
              <a:rPr lang="en-US" noProof="0" dirty="0"/>
              <a:t>of </a:t>
            </a:r>
            <a:r>
              <a:rPr lang="en-US" noProof="0" dirty="0" smtClean="0"/>
              <a:t>subgroup.</a:t>
            </a:r>
          </a:p>
          <a:p>
            <a:r>
              <a:rPr lang="en-US" noProof="0" dirty="0" smtClean="0"/>
              <a:t>Proportionate stratified sample.</a:t>
            </a:r>
          </a:p>
          <a:p>
            <a:r>
              <a:rPr lang="en-US" noProof="0" dirty="0" smtClean="0"/>
              <a:t>Disproportionate </a:t>
            </a:r>
            <a:r>
              <a:rPr lang="en-US" noProof="0" dirty="0"/>
              <a:t>stratified </a:t>
            </a:r>
            <a:r>
              <a:rPr lang="en-US" noProof="0" dirty="0" smtClean="0"/>
              <a:t>sample.</a:t>
            </a:r>
          </a:p>
          <a:p>
            <a:endParaRPr lang="en-US" sz="35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3406300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fontScale="90000"/>
          </a:bodyPr>
          <a:lstStyle/>
          <a:p>
            <a:r>
              <a:rPr lang="en-US" noProof="0" dirty="0"/>
              <a:t>Concept of Sampling Distribution </a:t>
            </a:r>
            <a:r>
              <a:rPr lang="en-US" noProof="0" dirty="0" smtClean="0"/>
              <a:t/>
            </a:r>
            <a:br>
              <a:rPr lang="en-US" noProof="0" dirty="0" smtClean="0"/>
            </a:br>
            <a:r>
              <a:rPr lang="en-US" sz="2700" noProof="0" dirty="0" smtClean="0"/>
              <a:t>(1 </a:t>
            </a:r>
            <a:r>
              <a:rPr lang="en-US" sz="2700" noProof="0" dirty="0"/>
              <a:t>of </a:t>
            </a:r>
            <a:r>
              <a:rPr lang="en-US" sz="2700" noProof="0" dirty="0" smtClean="0"/>
              <a:t>2)</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844824"/>
            <a:ext cx="8173844" cy="4327376"/>
          </a:xfrm>
        </p:spPr>
        <p:txBody>
          <a:bodyPr>
            <a:normAutofit/>
          </a:bodyPr>
          <a:lstStyle/>
          <a:p>
            <a:r>
              <a:rPr lang="en-US" noProof="0" dirty="0" smtClean="0"/>
              <a:t>Generalize from sample to population. </a:t>
            </a:r>
          </a:p>
          <a:p>
            <a:r>
              <a:rPr lang="en-US" noProof="0" dirty="0" smtClean="0"/>
              <a:t>The population. </a:t>
            </a:r>
          </a:p>
          <a:p>
            <a:r>
              <a:rPr lang="en-US" noProof="0" dirty="0" smtClean="0"/>
              <a:t>The sample.</a:t>
            </a:r>
          </a:p>
          <a:p>
            <a:pPr lvl="1"/>
            <a:r>
              <a:rPr lang="en-US" noProof="0" dirty="0" smtClean="0"/>
              <a:t>Sampling error.</a:t>
            </a:r>
          </a:p>
          <a:p>
            <a:r>
              <a:rPr lang="en-US" noProof="0" dirty="0" smtClean="0"/>
              <a:t>The dilemma.</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2811579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p:txBody>
          <a:bodyPr>
            <a:normAutofit fontScale="90000"/>
          </a:bodyPr>
          <a:lstStyle/>
          <a:p>
            <a:r>
              <a:rPr lang="en-US" noProof="0" dirty="0" smtClean="0"/>
              <a:t>Concept of Sampling Distribution </a:t>
            </a:r>
            <a:br>
              <a:rPr lang="en-US" noProof="0" dirty="0" smtClean="0"/>
            </a:br>
            <a:r>
              <a:rPr lang="en-US" sz="2700" noProof="0" dirty="0" smtClean="0"/>
              <a:t>(2 of 2)</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p:txBody>
          <a:bodyPr/>
          <a:lstStyle/>
          <a:p>
            <a:pPr marL="0" indent="0">
              <a:buNone/>
            </a:pPr>
            <a:r>
              <a:rPr lang="en-US" noProof="0" dirty="0" smtClean="0"/>
              <a:t>The Sampling Distribution</a:t>
            </a:r>
          </a:p>
          <a:p>
            <a:r>
              <a:rPr lang="en-US" noProof="0" dirty="0" smtClean="0"/>
              <a:t>Theoretical probability.</a:t>
            </a:r>
          </a:p>
          <a:p>
            <a:r>
              <a:rPr lang="en-US" noProof="0" dirty="0" smtClean="0"/>
              <a:t>Every statistic has a sampling distribution.</a:t>
            </a:r>
          </a:p>
          <a:p>
            <a:r>
              <a:rPr lang="en-US" noProof="0" dirty="0" smtClean="0"/>
              <a:t>Enables comparison of sample result.</a:t>
            </a:r>
          </a:p>
          <a:p>
            <a:endParaRPr lang="en-US" noProof="0" dirty="0"/>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1049007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3" name="Title 2"/>
          <p:cNvSpPr>
            <a:spLocks noGrp="1"/>
          </p:cNvSpPr>
          <p:nvPr>
            <p:ph type="title"/>
          </p:nvPr>
        </p:nvSpPr>
        <p:spPr/>
        <p:txBody>
          <a:bodyPr>
            <a:normAutofit fontScale="90000"/>
          </a:bodyPr>
          <a:lstStyle/>
          <a:p>
            <a:r>
              <a:rPr lang="en-US" noProof="0" dirty="0" smtClean="0"/>
              <a:t>Sampling Distribution of the Mean </a:t>
            </a:r>
            <a:br>
              <a:rPr lang="en-US" noProof="0" dirty="0" smtClean="0"/>
            </a:br>
            <a:r>
              <a:rPr lang="en-US" sz="2700" noProof="0" dirty="0" smtClean="0"/>
              <a:t>(1 of 6)</a:t>
            </a:r>
            <a:endParaRPr lang="en-US" sz="2700" noProof="0" dirty="0"/>
          </a:p>
        </p:txBody>
      </p:sp>
      <p:sp>
        <p:nvSpPr>
          <p:cNvPr id="4" name="Content Placeholder 3"/>
          <p:cNvSpPr>
            <a:spLocks noGrp="1"/>
          </p:cNvSpPr>
          <p:nvPr>
            <p:ph idx="1"/>
          </p:nvPr>
        </p:nvSpPr>
        <p:spPr/>
        <p:txBody>
          <a:bodyPr/>
          <a:lstStyle/>
          <a:p>
            <a:r>
              <a:rPr lang="en-US" noProof="0" dirty="0" smtClean="0"/>
              <a:t>Never actually observed.</a:t>
            </a:r>
          </a:p>
          <a:p>
            <a:r>
              <a:rPr lang="en-US" noProof="0" dirty="0" smtClean="0"/>
              <a:t>Can be generated from limited number of samples.</a:t>
            </a:r>
            <a:endParaRPr lang="en-US" noProof="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173471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3" name="Title 2"/>
          <p:cNvSpPr>
            <a:spLocks noGrp="1"/>
          </p:cNvSpPr>
          <p:nvPr>
            <p:ph type="title"/>
          </p:nvPr>
        </p:nvSpPr>
        <p:spPr/>
        <p:txBody>
          <a:bodyPr>
            <a:normAutofit fontScale="90000"/>
          </a:bodyPr>
          <a:lstStyle/>
          <a:p>
            <a:r>
              <a:rPr lang="en-US" noProof="0" dirty="0" smtClean="0"/>
              <a:t>Sampling Distribution of the Mean </a:t>
            </a:r>
            <a:br>
              <a:rPr lang="en-US" noProof="0" dirty="0" smtClean="0"/>
            </a:br>
            <a:r>
              <a:rPr lang="en-US" sz="2700" noProof="0" dirty="0" smtClean="0"/>
              <a:t>(2 of 6)</a:t>
            </a:r>
            <a:endParaRPr lang="en-US" sz="2700" noProof="0" dirty="0"/>
          </a:p>
        </p:txBody>
      </p:sp>
      <p:sp>
        <p:nvSpPr>
          <p:cNvPr id="4" name="Content Placeholder 3"/>
          <p:cNvSpPr>
            <a:spLocks noGrp="1"/>
          </p:cNvSpPr>
          <p:nvPr>
            <p:ph idx="1"/>
          </p:nvPr>
        </p:nvSpPr>
        <p:spPr/>
        <p:txBody>
          <a:bodyPr/>
          <a:lstStyle/>
          <a:p>
            <a:pPr marL="0" indent="0">
              <a:buNone/>
            </a:pPr>
            <a:r>
              <a:rPr lang="en-US" noProof="0" dirty="0" smtClean="0"/>
              <a:t>An Illustration</a:t>
            </a:r>
          </a:p>
          <a:p>
            <a:r>
              <a:rPr lang="en-US" noProof="0" dirty="0" smtClean="0"/>
              <a:t>Sampling distribution of the mean defined.</a:t>
            </a:r>
          </a:p>
          <a:p>
            <a:r>
              <a:rPr lang="en-US" noProof="0" dirty="0" smtClean="0"/>
              <a:t>An example.</a:t>
            </a:r>
          </a:p>
          <a:p>
            <a:r>
              <a:rPr lang="en-US" noProof="0" dirty="0" smtClean="0"/>
              <a:t>Resembles frequency distribution of raw scores.</a:t>
            </a:r>
            <a:endParaRPr lang="en-US" noProof="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2918241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1213488"/>
          </a:xfrm>
        </p:spPr>
        <p:txBody>
          <a:bodyPr>
            <a:normAutofit/>
          </a:bodyPr>
          <a:lstStyle/>
          <a:p>
            <a:r>
              <a:rPr lang="en-US" sz="4000" noProof="0" dirty="0"/>
              <a:t>Sampling Distribution of the Mean </a:t>
            </a:r>
            <a:r>
              <a:rPr lang="en-US" sz="4000" noProof="0" dirty="0" smtClean="0"/>
              <a:t/>
            </a:r>
            <a:br>
              <a:rPr lang="en-US" sz="4000" noProof="0" dirty="0" smtClean="0"/>
            </a:br>
            <a:r>
              <a:rPr lang="en-US" sz="2400" noProof="0" dirty="0" smtClean="0"/>
              <a:t>(3 </a:t>
            </a:r>
            <a:r>
              <a:rPr lang="en-US" sz="2400" noProof="0" dirty="0"/>
              <a:t>of </a:t>
            </a:r>
            <a:r>
              <a:rPr lang="en-US" sz="2400" noProof="0" dirty="0" smtClean="0"/>
              <a:t>6)</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988840"/>
            <a:ext cx="8173844" cy="4183360"/>
          </a:xfrm>
        </p:spPr>
        <p:txBody>
          <a:bodyPr>
            <a:normAutofit/>
          </a:bodyPr>
          <a:lstStyle/>
          <a:p>
            <a:pPr>
              <a:buNone/>
            </a:pPr>
            <a:r>
              <a:rPr lang="en-US" noProof="0" dirty="0"/>
              <a:t>Review: Three Types of Distribution </a:t>
            </a:r>
          </a:p>
          <a:p>
            <a:r>
              <a:rPr lang="en-US" noProof="0" dirty="0"/>
              <a:t>Population.</a:t>
            </a:r>
          </a:p>
          <a:p>
            <a:r>
              <a:rPr lang="en-US" noProof="0" dirty="0"/>
              <a:t>Sample.  </a:t>
            </a:r>
          </a:p>
          <a:p>
            <a:pPr marL="342900" lvl="1" indent="-342900">
              <a:buFont typeface="Arial" pitchFamily="34" charset="0"/>
              <a:buChar char="•"/>
            </a:pPr>
            <a:r>
              <a:rPr lang="en-US" sz="3200" noProof="0" dirty="0"/>
              <a:t>Sampling distribution of mean.</a:t>
            </a:r>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15</a:t>
            </a:fld>
            <a:endParaRPr lang="en-US" dirty="0"/>
          </a:p>
        </p:txBody>
      </p:sp>
    </p:spTree>
    <p:extLst>
      <p:ext uri="{BB962C8B-B14F-4D97-AF65-F5344CB8AC3E}">
        <p14:creationId xmlns:p14="http://schemas.microsoft.com/office/powerpoint/2010/main" val="1772589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990600" y="-27384"/>
            <a:ext cx="7696200" cy="1143000"/>
          </a:xfrm>
        </p:spPr>
        <p:txBody>
          <a:bodyPr>
            <a:normAutofit fontScale="90000"/>
          </a:bodyPr>
          <a:lstStyle/>
          <a:p>
            <a:r>
              <a:rPr lang="en-US" sz="4000" noProof="0" dirty="0"/>
              <a:t>Sampling Distribution of the Mean </a:t>
            </a:r>
            <a:r>
              <a:rPr lang="en-US" sz="4000" noProof="0" dirty="0" smtClean="0"/>
              <a:t/>
            </a:r>
            <a:br>
              <a:rPr lang="en-US" sz="4000" noProof="0" dirty="0" smtClean="0"/>
            </a:br>
            <a:r>
              <a:rPr lang="en-US" sz="2400" noProof="0" dirty="0" smtClean="0"/>
              <a:t>(4 </a:t>
            </a:r>
            <a:r>
              <a:rPr lang="en-US" sz="2400" noProof="0" dirty="0"/>
              <a:t>of </a:t>
            </a:r>
            <a:r>
              <a:rPr lang="en-US" sz="2400" noProof="0" dirty="0" smtClean="0"/>
              <a:t>6)</a:t>
            </a:r>
            <a:endParaRPr lang="en-US" sz="24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16</a:t>
            </a:fld>
            <a:endParaRPr lang="en-US" dirty="0"/>
          </a:p>
        </p:txBody>
      </p:sp>
      <p:pic>
        <p:nvPicPr>
          <p:cNvPr id="7" name="Picture 6" descr="An illustration shows the process involved in generating the sampling distribution of the mean.&#10;&#10;The number of sample means contained in different deviation values from the mean is as follows.&#10;Deviation from the mean Number of sample means&#10;Mu minus 9, mu minus 8, mu plus 8, and mu plus 9 1&#10;Mu minus 7, mu minus 6, mu plus 6, and mu plus 7 2&#10;Mu minus 5 and mu plus 5 4&#10;Mu minus 4 and mu plus 4 5&#10;Mu minus 3 and mu plus 3 7&#10;Mu minus 2 and mu plus 2 9&#10;Mu minus 1 and mu plus 1 10&#10;Mu 11&#10;&#10;This is accompanied by four calculations of the sample means: Y plus Y plus Y plus Y plus Y over N equals Y bar. Each of these is placed at different positions in the sample distribution. Text reads, “From a population, with a population mean of mu, we start drawing samples and calculating the means for those samples. We then place these sample means in the sampling distribution of sample means.”&#10;&#10;" title="Figure 6.5 Generating the Sampling Distribution of the Mean"/>
          <p:cNvPicPr>
            <a:picLocks noChangeAspect="1"/>
          </p:cNvPicPr>
          <p:nvPr/>
        </p:nvPicPr>
        <p:blipFill>
          <a:blip r:embed="rId3"/>
          <a:stretch>
            <a:fillRect/>
          </a:stretch>
        </p:blipFill>
        <p:spPr>
          <a:xfrm>
            <a:off x="2462436" y="1097262"/>
            <a:ext cx="4752528" cy="5257976"/>
          </a:xfrm>
          <a:prstGeom prst="rect">
            <a:avLst/>
          </a:prstGeom>
        </p:spPr>
      </p:pic>
    </p:spTree>
    <p:extLst>
      <p:ext uri="{BB962C8B-B14F-4D97-AF65-F5344CB8AC3E}">
        <p14:creationId xmlns:p14="http://schemas.microsoft.com/office/powerpoint/2010/main" val="3377401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1213488"/>
          </a:xfrm>
        </p:spPr>
        <p:txBody>
          <a:bodyPr>
            <a:normAutofit/>
          </a:bodyPr>
          <a:lstStyle/>
          <a:p>
            <a:r>
              <a:rPr lang="en-US" sz="4000" noProof="0" dirty="0"/>
              <a:t>Sampling Distribution of the Mean </a:t>
            </a:r>
            <a:r>
              <a:rPr lang="en-US" sz="4000" noProof="0" dirty="0" smtClean="0"/>
              <a:t/>
            </a:r>
            <a:br>
              <a:rPr lang="en-US" sz="4000" noProof="0" dirty="0" smtClean="0"/>
            </a:br>
            <a:r>
              <a:rPr lang="en-US" sz="2400" noProof="0" dirty="0" smtClean="0"/>
              <a:t>(5 </a:t>
            </a:r>
            <a:r>
              <a:rPr lang="en-US" sz="2400" noProof="0" dirty="0"/>
              <a:t>of </a:t>
            </a:r>
            <a:r>
              <a:rPr lang="en-US" sz="2400" noProof="0" dirty="0" smtClean="0"/>
              <a:t>6)</a:t>
            </a:r>
            <a:endParaRPr lang="en-US" sz="2400" noProof="0" dirty="0"/>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916832"/>
                <a:ext cx="8173844" cy="4248472"/>
              </a:xfrm>
            </p:spPr>
            <p:txBody>
              <a:bodyPr>
                <a:normAutofit/>
              </a:bodyPr>
              <a:lstStyle/>
              <a:p>
                <a:pPr>
                  <a:buNone/>
                </a:pPr>
                <a:r>
                  <a:rPr lang="en-US" noProof="0" dirty="0" smtClean="0"/>
                  <a:t>The Mean </a:t>
                </a:r>
                <a:r>
                  <a:rPr lang="en-US" noProof="0" dirty="0"/>
                  <a:t>of the </a:t>
                </a:r>
                <a:r>
                  <a:rPr lang="en-US" noProof="0" dirty="0" smtClean="0"/>
                  <a:t>Sampling Distribution</a:t>
                </a:r>
                <a:r>
                  <a:rPr lang="en-US" noProof="0" dirty="0"/>
                  <a:t>. </a:t>
                </a:r>
              </a:p>
              <a:p>
                <a:r>
                  <a:rPr lang="en-US" noProof="0" dirty="0"/>
                  <a:t>M</a:t>
                </a:r>
                <a:r>
                  <a:rPr lang="en-US" noProof="0" dirty="0" smtClean="0"/>
                  <a:t>ean </a:t>
                </a:r>
                <a:r>
                  <a:rPr lang="en-US" noProof="0" dirty="0"/>
                  <a:t>and standard deviation.</a:t>
                </a:r>
              </a:p>
              <a:p>
                <a:r>
                  <a:rPr lang="en-US" noProof="0" dirty="0" smtClean="0"/>
                  <a:t>Symbol: 𝜇𝑌 ̅ </a:t>
                </a:r>
                <a:r>
                  <a:rPr lang="en-US" noProof="0" dirty="0"/>
                  <a:t>.  </a:t>
                </a:r>
              </a:p>
              <a:p>
                <a:pPr marL="342900" lvl="1" indent="-342900">
                  <a:buFont typeface="Arial" pitchFamily="34" charset="0"/>
                  <a:buChar char="•"/>
                </a:pPr>
                <a:r>
                  <a:rPr lang="en-US" sz="3200" noProof="0" dirty="0" smtClean="0"/>
                  <a:t>To </a:t>
                </a:r>
                <a:r>
                  <a:rPr lang="en-US" sz="3200" noProof="0" dirty="0"/>
                  <a:t>obtain </a:t>
                </a:r>
                <a:r>
                  <a:rPr lang="en-US" sz="3200" noProof="0" dirty="0" smtClean="0"/>
                  <a:t>mean.</a:t>
                </a:r>
              </a:p>
              <a:p>
                <a:pPr marL="342900" lvl="1" indent="-342900">
                  <a:buFont typeface="Arial" pitchFamily="34" charset="0"/>
                  <a:buChar char="•"/>
                </a:pPr>
                <a:r>
                  <a:rPr lang="en-US" sz="3200" noProof="0" dirty="0" smtClean="0"/>
                  <a:t>Mean of means: </a:t>
                </a:r>
                <a14:m>
                  <m:oMath xmlns:m="http://schemas.openxmlformats.org/officeDocument/2006/math">
                    <m:sSub>
                      <m:sSubPr>
                        <m:ctrlPr>
                          <a:rPr lang="en-US" sz="3200" i="1" noProof="0">
                            <a:latin typeface="Cambria Math" panose="02040503050406030204" pitchFamily="18" charset="0"/>
                          </a:rPr>
                        </m:ctrlPr>
                      </m:sSubPr>
                      <m:e>
                        <m:r>
                          <a:rPr lang="en-US" sz="3200" i="1" noProof="0">
                            <a:latin typeface="Cambria Math" panose="02040503050406030204" pitchFamily="18" charset="0"/>
                          </a:rPr>
                          <m:t>𝜇</m:t>
                        </m:r>
                      </m:e>
                      <m:sub>
                        <m:acc>
                          <m:accPr>
                            <m:chr m:val="̅"/>
                            <m:ctrlPr>
                              <a:rPr lang="en-US" sz="3200" i="1" noProof="0">
                                <a:latin typeface="Cambria Math" panose="02040503050406030204" pitchFamily="18" charset="0"/>
                              </a:rPr>
                            </m:ctrlPr>
                          </m:accPr>
                          <m:e>
                            <m:r>
                              <a:rPr lang="en-US" sz="3200" i="1" noProof="0">
                                <a:latin typeface="Cambria Math" panose="02040503050406030204" pitchFamily="18" charset="0"/>
                              </a:rPr>
                              <m:t>𝑌</m:t>
                            </m:r>
                          </m:e>
                        </m:acc>
                      </m:sub>
                    </m:sSub>
                    <m:r>
                      <a:rPr lang="en-US" sz="3200" noProof="0">
                        <a:latin typeface="Cambria Math" panose="02040503050406030204" pitchFamily="18" charset="0"/>
                      </a:rPr>
                      <m:t>=</m:t>
                    </m:r>
                    <m:f>
                      <m:fPr>
                        <m:ctrlPr>
                          <a:rPr lang="en-US" sz="3200" i="1" noProof="0">
                            <a:latin typeface="Cambria Math" panose="02040503050406030204" pitchFamily="18" charset="0"/>
                          </a:rPr>
                        </m:ctrlPr>
                      </m:fPr>
                      <m:num>
                        <m:nary>
                          <m:naryPr>
                            <m:chr m:val="∑"/>
                            <m:limLoc m:val="undOvr"/>
                            <m:subHide m:val="on"/>
                            <m:supHide m:val="on"/>
                            <m:ctrlPr>
                              <a:rPr lang="en-US" sz="3200" i="1" noProof="0">
                                <a:latin typeface="Cambria Math" panose="02040503050406030204" pitchFamily="18" charset="0"/>
                              </a:rPr>
                            </m:ctrlPr>
                          </m:naryPr>
                          <m:sub/>
                          <m:sup/>
                          <m:e>
                            <m:acc>
                              <m:accPr>
                                <m:chr m:val="̅"/>
                                <m:ctrlPr>
                                  <a:rPr lang="en-US" sz="3200" i="1" noProof="0">
                                    <a:latin typeface="Cambria Math" panose="02040503050406030204" pitchFamily="18" charset="0"/>
                                  </a:rPr>
                                </m:ctrlPr>
                              </m:accPr>
                              <m:e>
                                <m:r>
                                  <a:rPr lang="en-US" sz="3200" i="1" noProof="0">
                                    <a:latin typeface="Cambria Math" panose="02040503050406030204" pitchFamily="18" charset="0"/>
                                  </a:rPr>
                                  <m:t>𝑌</m:t>
                                </m:r>
                              </m:e>
                            </m:acc>
                          </m:e>
                        </m:nary>
                      </m:num>
                      <m:den>
                        <m:r>
                          <a:rPr lang="en-US" sz="3200" i="1" noProof="0">
                            <a:latin typeface="Cambria Math" panose="02040503050406030204" pitchFamily="18" charset="0"/>
                          </a:rPr>
                          <m:t>𝑀</m:t>
                        </m:r>
                      </m:den>
                    </m:f>
                  </m:oMath>
                </a14:m>
                <a:r>
                  <a:rPr lang="en-US" sz="3200" noProof="0" dirty="0"/>
                  <a:t>.</a:t>
                </a:r>
              </a:p>
              <a:p>
                <a:pPr marL="0" lvl="1" indent="0">
                  <a:buNone/>
                </a:pPr>
                <a:endParaRPr lang="en-US" sz="3200" noProof="0" dirty="0" smtClean="0"/>
              </a:p>
              <a:p>
                <a:pPr marL="0" lvl="1" indent="0">
                  <a:buNone/>
                </a:pPr>
                <a:endParaRPr lang="en-US" sz="3500" noProof="0" dirty="0" smtClean="0"/>
              </a:p>
              <a:p>
                <a:pPr marL="342900" lvl="1" indent="-342900">
                  <a:buFont typeface="Arial" pitchFamily="34" charset="0"/>
                  <a:buChar char="•"/>
                </a:pPr>
                <a:endParaRPr lang="en-US" sz="3100" noProof="0" dirty="0"/>
              </a:p>
            </p:txBody>
          </p:sp>
        </mc:Choice>
        <mc:Fallback xmlns="">
          <p:sp>
            <p:nvSpPr>
              <p:cNvPr id="4" name="Content Placeholder 3">
                <a:extLst>
                  <a:ext uri="{FF2B5EF4-FFF2-40B4-BE49-F238E27FC236}">
                    <a16:creationId xmlns:a16="http://schemas.microsoft.com/office/drawing/2014/main" id="{497CF717-BAEF-4996-B918-CCF33575831F}"/>
                  </a:ext>
                </a:extLst>
              </p:cNvPr>
              <p:cNvSpPr>
                <a:spLocks noGrp="1" noRot="1" noChangeAspect="1" noMove="1" noResize="1" noEditPoints="1" noAdjustHandles="1" noChangeArrowheads="1" noChangeShapeType="1" noTextEdit="1"/>
              </p:cNvSpPr>
              <p:nvPr>
                <p:ph idx="1"/>
              </p:nvPr>
            </p:nvSpPr>
            <p:spPr>
              <a:xfrm>
                <a:off x="512956" y="1916832"/>
                <a:ext cx="8173844" cy="4248472"/>
              </a:xfrm>
              <a:blipFill>
                <a:blip r:embed="rId3"/>
                <a:stretch>
                  <a:fillRect l="-1864" t="-1865"/>
                </a:stretch>
              </a:blipFill>
            </p:spPr>
            <p:txBody>
              <a:bodyPr/>
              <a:lstStyle/>
              <a:p>
                <a:r>
                  <a:rPr lang="en-US">
                    <a:noFill/>
                  </a:rPr>
                  <a:t> </a:t>
                </a:r>
              </a:p>
            </p:txBody>
          </p:sp>
        </mc:Fallback>
      </mc:AlternateContent>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17</a:t>
            </a:fld>
            <a:endParaRPr lang="en-US" dirty="0"/>
          </a:p>
        </p:txBody>
      </p:sp>
    </p:spTree>
    <p:extLst>
      <p:ext uri="{BB962C8B-B14F-4D97-AF65-F5344CB8AC3E}">
        <p14:creationId xmlns:p14="http://schemas.microsoft.com/office/powerpoint/2010/main" val="2881822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1213488"/>
          </a:xfrm>
        </p:spPr>
        <p:txBody>
          <a:bodyPr>
            <a:normAutofit/>
          </a:bodyPr>
          <a:lstStyle/>
          <a:p>
            <a:r>
              <a:rPr lang="en-US" sz="4000" noProof="0" dirty="0"/>
              <a:t>Sampling Distribution of the Mean </a:t>
            </a:r>
            <a:r>
              <a:rPr lang="en-US" sz="4000" noProof="0" dirty="0" smtClean="0"/>
              <a:t/>
            </a:r>
            <a:br>
              <a:rPr lang="en-US" sz="4000" noProof="0" dirty="0" smtClean="0"/>
            </a:br>
            <a:r>
              <a:rPr lang="en-US" sz="2400" noProof="0" dirty="0" smtClean="0"/>
              <a:t>(6 </a:t>
            </a:r>
            <a:r>
              <a:rPr lang="en-US" sz="2400" noProof="0" dirty="0"/>
              <a:t>of </a:t>
            </a:r>
            <a:r>
              <a:rPr lang="en-US" sz="2400" noProof="0" dirty="0" smtClean="0"/>
              <a:t>6)</a:t>
            </a:r>
            <a:endParaRPr lang="en-US" sz="2400" noProof="0" dirty="0"/>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916832"/>
                <a:ext cx="8173844" cy="4255368"/>
              </a:xfrm>
            </p:spPr>
            <p:txBody>
              <a:bodyPr>
                <a:normAutofit/>
              </a:bodyPr>
              <a:lstStyle/>
              <a:p>
                <a:pPr>
                  <a:buNone/>
                </a:pPr>
                <a:r>
                  <a:rPr lang="en-US" noProof="0" dirty="0" smtClean="0"/>
                  <a:t>The Standard Error of the Mean </a:t>
                </a:r>
              </a:p>
              <a:p>
                <a:r>
                  <a:rPr lang="en-US" noProof="0" dirty="0" smtClean="0"/>
                  <a:t>Dispersion and variability.</a:t>
                </a:r>
                <a:endParaRPr lang="en-US" noProof="0" dirty="0"/>
              </a:p>
              <a:p>
                <a:pPr marL="342900" lvl="1" indent="-342900">
                  <a:buFont typeface="Arial" pitchFamily="34" charset="0"/>
                  <a:buChar char="•"/>
                </a:pPr>
                <a:r>
                  <a:rPr lang="en-US" sz="3200" noProof="0" dirty="0" smtClean="0"/>
                  <a:t>Formula: </a:t>
                </a:r>
                <a14:m>
                  <m:oMath xmlns:m="http://schemas.openxmlformats.org/officeDocument/2006/math">
                    <m:sSub>
                      <m:sSubPr>
                        <m:ctrlPr>
                          <a:rPr lang="en-US" sz="3200" i="1" noProof="0">
                            <a:latin typeface="Cambria Math" panose="02040503050406030204" pitchFamily="18" charset="0"/>
                          </a:rPr>
                        </m:ctrlPr>
                      </m:sSubPr>
                      <m:e>
                        <m:r>
                          <a:rPr lang="en-US" sz="3200" i="1" noProof="0">
                            <a:latin typeface="Cambria Math" panose="02040503050406030204" pitchFamily="18" charset="0"/>
                          </a:rPr>
                          <m:t>𝜎</m:t>
                        </m:r>
                      </m:e>
                      <m:sub>
                        <m:acc>
                          <m:accPr>
                            <m:chr m:val="̅"/>
                            <m:ctrlPr>
                              <a:rPr lang="en-US" sz="3200" i="1" noProof="0">
                                <a:latin typeface="Cambria Math" panose="02040503050406030204" pitchFamily="18" charset="0"/>
                              </a:rPr>
                            </m:ctrlPr>
                          </m:accPr>
                          <m:e>
                            <m:r>
                              <a:rPr lang="en-US" sz="3200" i="1" noProof="0">
                                <a:latin typeface="Cambria Math" panose="02040503050406030204" pitchFamily="18" charset="0"/>
                              </a:rPr>
                              <m:t>𝑌</m:t>
                            </m:r>
                          </m:e>
                        </m:acc>
                      </m:sub>
                    </m:sSub>
                    <m:r>
                      <a:rPr lang="en-US" sz="3200" noProof="0">
                        <a:latin typeface="Cambria Math" panose="02040503050406030204" pitchFamily="18" charset="0"/>
                      </a:rPr>
                      <m:t>=</m:t>
                    </m:r>
                    <m:f>
                      <m:fPr>
                        <m:ctrlPr>
                          <a:rPr lang="en-US" sz="3200" i="1" noProof="0">
                            <a:latin typeface="Cambria Math" panose="02040503050406030204" pitchFamily="18" charset="0"/>
                          </a:rPr>
                        </m:ctrlPr>
                      </m:fPr>
                      <m:num>
                        <m:r>
                          <a:rPr lang="en-US" sz="3200" i="1" noProof="0">
                            <a:latin typeface="Cambria Math" panose="02040503050406030204" pitchFamily="18" charset="0"/>
                          </a:rPr>
                          <m:t>𝜎</m:t>
                        </m:r>
                      </m:num>
                      <m:den>
                        <m:rad>
                          <m:radPr>
                            <m:degHide m:val="on"/>
                            <m:ctrlPr>
                              <a:rPr lang="en-US" sz="3200" i="1" noProof="0">
                                <a:latin typeface="Cambria Math" panose="02040503050406030204" pitchFamily="18" charset="0"/>
                              </a:rPr>
                            </m:ctrlPr>
                          </m:radPr>
                          <m:deg/>
                          <m:e>
                            <m:r>
                              <a:rPr lang="en-US" sz="3200" i="1" noProof="0">
                                <a:latin typeface="Cambria Math" panose="02040503050406030204" pitchFamily="18" charset="0"/>
                              </a:rPr>
                              <m:t>𝑁</m:t>
                            </m:r>
                          </m:e>
                        </m:rad>
                      </m:den>
                    </m:f>
                  </m:oMath>
                </a14:m>
                <a:r>
                  <a:rPr lang="en-US" sz="3200" noProof="0" dirty="0"/>
                  <a:t>.</a:t>
                </a:r>
              </a:p>
              <a:p>
                <a:pPr marL="342900" lvl="1" indent="-342900">
                  <a:buFont typeface="Arial" pitchFamily="34" charset="0"/>
                  <a:buChar char="•"/>
                </a:pPr>
                <a:endParaRPr lang="en-US" sz="3200" noProof="0" dirty="0"/>
              </a:p>
              <a:p>
                <a:pPr marL="1485900" indent="0">
                  <a:lnSpc>
                    <a:spcPct val="115000"/>
                  </a:lnSpc>
                  <a:spcAft>
                    <a:spcPts val="1000"/>
                  </a:spcAft>
                  <a:buNone/>
                </a:pPr>
                <a:endParaRPr lang="en-US" sz="2800" noProof="0" dirty="0">
                  <a:latin typeface="Calibri" panose="020F0502020204030204" pitchFamily="34" charset="0"/>
                  <a:ea typeface="Times New Roman" panose="02020603050405020304" pitchFamily="18" charset="0"/>
                  <a:cs typeface="Times New Roman" panose="02020603050405020304" pitchFamily="18" charset="0"/>
                </a:endParaRPr>
              </a:p>
              <a:p>
                <a:pPr marL="342900" lvl="1" indent="-342900">
                  <a:buFont typeface="Arial" pitchFamily="34" charset="0"/>
                  <a:buChar char="•"/>
                </a:pPr>
                <a:endParaRPr lang="en-US" sz="3500" noProof="0" dirty="0"/>
              </a:p>
            </p:txBody>
          </p:sp>
        </mc:Choice>
        <mc:Fallback xmlns="">
          <p:sp>
            <p:nvSpPr>
              <p:cNvPr id="4" name="Content Placeholder 3">
                <a:extLst>
                  <a:ext uri="{FF2B5EF4-FFF2-40B4-BE49-F238E27FC236}">
                    <a16:creationId xmlns:a16="http://schemas.microsoft.com/office/drawing/2014/main" xmlns="" id="{497CF717-BAEF-4996-B918-CCF33575831F}"/>
                  </a:ext>
                </a:extLst>
              </p:cNvPr>
              <p:cNvSpPr>
                <a:spLocks noGrp="1" noRot="1" noChangeAspect="1" noMove="1" noResize="1" noEditPoints="1" noAdjustHandles="1" noChangeArrowheads="1" noChangeShapeType="1" noTextEdit="1"/>
              </p:cNvSpPr>
              <p:nvPr>
                <p:ph idx="1"/>
              </p:nvPr>
            </p:nvSpPr>
            <p:spPr>
              <a:xfrm>
                <a:off x="512956" y="1916832"/>
                <a:ext cx="8173844" cy="4255368"/>
              </a:xfrm>
              <a:blipFill rotWithShape="0">
                <a:blip r:embed="rId3"/>
                <a:stretch>
                  <a:fillRect l="-1864" t="-1860"/>
                </a:stretch>
              </a:blipFill>
            </p:spPr>
            <p:txBody>
              <a:bodyPr/>
              <a:lstStyle/>
              <a:p>
                <a:r>
                  <a:rPr lang="en-US">
                    <a:noFill/>
                  </a:rPr>
                  <a:t> </a:t>
                </a:r>
              </a:p>
            </p:txBody>
          </p:sp>
        </mc:Fallback>
      </mc:AlternateContent>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3217601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990600" y="-27384"/>
            <a:ext cx="7696200" cy="1143000"/>
          </a:xfrm>
        </p:spPr>
        <p:txBody>
          <a:bodyPr>
            <a:normAutofit/>
          </a:bodyPr>
          <a:lstStyle/>
          <a:p>
            <a:r>
              <a:rPr lang="en-US" sz="4000" noProof="0" dirty="0"/>
              <a:t>The Central Limit Theorem </a:t>
            </a:r>
            <a:r>
              <a:rPr lang="en-US" sz="2400" noProof="0" dirty="0" smtClean="0"/>
              <a:t>(1 </a:t>
            </a:r>
            <a:r>
              <a:rPr lang="en-US" sz="2400" noProof="0" dirty="0"/>
              <a:t>of </a:t>
            </a:r>
            <a:r>
              <a:rPr lang="en-US" sz="2400" noProof="0" dirty="0" smtClean="0"/>
              <a:t>3)</a:t>
            </a:r>
            <a:endParaRPr lang="en-US" sz="24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19</a:t>
            </a:fld>
            <a:endParaRPr lang="en-US" dirty="0"/>
          </a:p>
        </p:txBody>
      </p:sp>
      <p:pic>
        <p:nvPicPr>
          <p:cNvPr id="7" name="Picture 6" descr="Three histograms, a through c, show the population distribution of personal income, and its sampling distribution for two sample sizes.&#10;&#10;In all the graphs, the vertical axis is labeled percentage of individuals, and ranges from 0 to 30 in increments of 5. All data are approximate.&#10;a. Population distribution of personal income for 20 individuals, hypothetical data. The horizontal axis is labeled personal income, Y.&#10;Personal income, Y Percentage of individuals&#10;7,500 to 11,500 15&#10;11,500 to 15,500 15&#10;15,500 to 19,500 15&#10;19,500 to 23,500 10&#10;23,500 to 27,500 15&#10;27,500 to 31,500 5&#10;31,500 to 35,500 0&#10;35,500 to 39,500 0&#10;39,500 to 43,500 5&#10;43,500 to 47,500 0&#10;47,500 to 51,500 5&#10;51,500 to 63,500 0&#10;63,500 to 71,500 5&#10;Mu subscript Y equals $22,766, sigma subscript Y equals $14,687.&#10;b. Sampling distribution of sample means for sample size N equals 3 drawn from the population of 20 individuals’ incomes. The horizontal axis is labeled sample means, Y bar.&#10;Personal income, Y Percentage of individuals&#10;11,500 to 15,500 12.5&#10;15,500 to 19,500 14&#10;19,500 to 23,500 27.5&#10;23,500 to 27,500 8&#10;27,500 to 31,500 17.5&#10;31,500 to 35,500 14&#10;35,500 to 39,500 2&#10;39,500 to 43,500 4&#10;Mu subscript Y bar equals $24,750. Sigma subscript Y bar equals $8,840.&#10;c. Sampling distribution of sample means for sample size N equals 6 drawn from the population of 20 individuals’ incomes. The horizontal axis is labeled sample means, Y bar.&#10;Personal income, Y Percentage of individuals&#10;11,500 to 15,500 0&#10;15,500 to 19,500 17.5&#10;19,500 to 23,500 30&#10;23,500 to 27,500 19.5&#10;27,500 to 31,500 19&#10;31,500 to 35,500 3.5&#10;35,500 to 39,500 1.5&#10;39,500 to 43,500 0&#10;Mu subscript Y bar equals $24,064. Sigma subscript Y bar equals $5,995. &#10;" title="Figure 6.6 Three Income Distributions"/>
          <p:cNvPicPr>
            <a:picLocks noChangeAspect="1"/>
          </p:cNvPicPr>
          <p:nvPr/>
        </p:nvPicPr>
        <p:blipFill>
          <a:blip r:embed="rId3"/>
          <a:stretch>
            <a:fillRect/>
          </a:stretch>
        </p:blipFill>
        <p:spPr>
          <a:xfrm>
            <a:off x="2699792" y="764704"/>
            <a:ext cx="4320480" cy="5620026"/>
          </a:xfrm>
          <a:prstGeom prst="rect">
            <a:avLst/>
          </a:prstGeom>
        </p:spPr>
      </p:pic>
    </p:spTree>
    <p:extLst>
      <p:ext uri="{BB962C8B-B14F-4D97-AF65-F5344CB8AC3E}">
        <p14:creationId xmlns:p14="http://schemas.microsoft.com/office/powerpoint/2010/main" val="1803191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914400"/>
          </a:xfrm>
        </p:spPr>
        <p:txBody>
          <a:bodyPr>
            <a:normAutofit/>
          </a:bodyPr>
          <a:lstStyle/>
          <a:p>
            <a:r>
              <a:rPr lang="en-US" sz="4000" noProof="0" dirty="0"/>
              <a:t>Aims of Sampling </a:t>
            </a:r>
            <a:r>
              <a:rPr lang="en-US" sz="2400" noProof="0" dirty="0" smtClean="0"/>
              <a:t>(1 of </a:t>
            </a:r>
            <a:r>
              <a:rPr lang="en-US" sz="2400" noProof="0" dirty="0"/>
              <a:t>4</a:t>
            </a:r>
            <a:r>
              <a:rPr lang="en-US" sz="2400" noProof="0" dirty="0" smtClean="0"/>
              <a:t>)</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a:t>Time or money to collect all information.</a:t>
            </a:r>
          </a:p>
          <a:p>
            <a:r>
              <a:rPr lang="en-US" noProof="0" dirty="0" smtClean="0"/>
              <a:t>Population.</a:t>
            </a:r>
            <a:endParaRPr lang="en-US" noProof="0" dirty="0"/>
          </a:p>
          <a:p>
            <a:r>
              <a:rPr lang="en-US" noProof="0" dirty="0" smtClean="0"/>
              <a:t>Sample.</a:t>
            </a:r>
            <a:endParaRPr lang="en-US" noProof="0" dirty="0"/>
          </a:p>
          <a:p>
            <a:r>
              <a:rPr lang="en-US" noProof="0" dirty="0" smtClean="0"/>
              <a:t>Process of sampling.</a:t>
            </a:r>
            <a:endParaRPr lang="en-US" noProof="0" dirty="0"/>
          </a:p>
          <a:p>
            <a:pPr marL="0" indent="0">
              <a:buNone/>
            </a:pPr>
            <a:endParaRPr lang="en-US" sz="3500" noProof="0" dirty="0"/>
          </a:p>
          <a:p>
            <a:pPr marL="457200" lvl="1" indent="0">
              <a:buNone/>
            </a:pPr>
            <a:endParaRPr lang="en-US" sz="3100" noProof="0" dirty="0"/>
          </a:p>
          <a:p>
            <a:pPr lvl="1">
              <a:buFont typeface="Arial" panose="020B0604020202020204" pitchFamily="34" charset="0"/>
              <a:buChar char="•"/>
            </a:pPr>
            <a:endParaRPr lang="en-US" sz="3100" noProof="0" dirty="0"/>
          </a:p>
          <a:p>
            <a:endParaRPr lang="en-US" sz="35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6166626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1213488"/>
          </a:xfrm>
        </p:spPr>
        <p:txBody>
          <a:bodyPr>
            <a:normAutofit/>
          </a:bodyPr>
          <a:lstStyle/>
          <a:p>
            <a:r>
              <a:rPr lang="en-US" sz="4000" noProof="0" dirty="0"/>
              <a:t>The Central Limit Theorem </a:t>
            </a:r>
            <a:r>
              <a:rPr lang="en-US" sz="2400" noProof="0" dirty="0" smtClean="0"/>
              <a:t>(2 </a:t>
            </a:r>
            <a:r>
              <a:rPr lang="en-US" sz="2400" noProof="0" dirty="0"/>
              <a:t>of </a:t>
            </a:r>
            <a:r>
              <a:rPr lang="en-US" sz="2400" noProof="0" dirty="0" smtClean="0"/>
              <a:t>3)</a:t>
            </a:r>
            <a:endParaRPr lang="en-US" sz="2400" noProof="0" dirty="0"/>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988840"/>
                <a:ext cx="8173844" cy="4183360"/>
              </a:xfrm>
            </p:spPr>
            <p:txBody>
              <a:bodyPr>
                <a:normAutofit/>
              </a:bodyPr>
              <a:lstStyle/>
              <a:p>
                <a:pPr lvl="0"/>
                <a:r>
                  <a:rPr lang="en-US" noProof="0" dirty="0" smtClean="0"/>
                  <a:t>Standard deviation: </a:t>
                </a:r>
                <a14:m>
                  <m:oMath xmlns:m="http://schemas.openxmlformats.org/officeDocument/2006/math">
                    <m:sSub>
                      <m:sSubPr>
                        <m:ctrlPr>
                          <a:rPr lang="en-US" i="1" noProof="0">
                            <a:latin typeface="Cambria Math" panose="02040503050406030204" pitchFamily="18" charset="0"/>
                          </a:rPr>
                        </m:ctrlPr>
                      </m:sSubPr>
                      <m:e>
                        <m:r>
                          <a:rPr lang="en-US" i="1" noProof="0">
                            <a:latin typeface="Cambria Math" panose="02040503050406030204" pitchFamily="18" charset="0"/>
                          </a:rPr>
                          <m:t>𝜎</m:t>
                        </m:r>
                      </m:e>
                      <m:sub>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sub>
                    </m:sSub>
                    <m:r>
                      <a:rPr lang="en-US" noProof="0">
                        <a:latin typeface="Cambria Math" panose="02040503050406030204" pitchFamily="18" charset="0"/>
                      </a:rPr>
                      <m:t>=</m:t>
                    </m:r>
                    <m:f>
                      <m:fPr>
                        <m:ctrlPr>
                          <a:rPr lang="en-US" i="1" noProof="0">
                            <a:latin typeface="Cambria Math" panose="02040503050406030204" pitchFamily="18" charset="0"/>
                          </a:rPr>
                        </m:ctrlPr>
                      </m:fPr>
                      <m:num>
                        <m:r>
                          <a:rPr lang="en-US" i="1" noProof="0">
                            <a:latin typeface="Cambria Math" panose="02040503050406030204" pitchFamily="18" charset="0"/>
                          </a:rPr>
                          <m:t>𝜎</m:t>
                        </m:r>
                      </m:num>
                      <m:den>
                        <m:rad>
                          <m:radPr>
                            <m:degHide m:val="on"/>
                            <m:ctrlPr>
                              <a:rPr lang="en-US" i="1" noProof="0">
                                <a:latin typeface="Cambria Math" panose="02040503050406030204" pitchFamily="18" charset="0"/>
                              </a:rPr>
                            </m:ctrlPr>
                          </m:radPr>
                          <m:deg/>
                          <m:e>
                            <m:r>
                              <a:rPr lang="en-US" i="1" noProof="0">
                                <a:latin typeface="Cambria Math" panose="02040503050406030204" pitchFamily="18" charset="0"/>
                              </a:rPr>
                              <m:t>𝑁</m:t>
                            </m:r>
                          </m:e>
                        </m:rad>
                      </m:den>
                    </m:f>
                  </m:oMath>
                </a14:m>
                <a:r>
                  <a:rPr lang="en-US" noProof="0" dirty="0"/>
                  <a:t>.</a:t>
                </a:r>
              </a:p>
              <a:p>
                <a:r>
                  <a:rPr lang="en-US" noProof="0" dirty="0" smtClean="0"/>
                  <a:t>Skewed population distribution.</a:t>
                </a:r>
              </a:p>
              <a:p>
                <a:r>
                  <a:rPr lang="en-US" noProof="0" dirty="0" smtClean="0"/>
                  <a:t>Assures certain conditions.</a:t>
                </a:r>
                <a:endParaRPr lang="en-US" noProof="0" dirty="0"/>
              </a:p>
              <a:p>
                <a:r>
                  <a:rPr lang="en-US" noProof="0" dirty="0" smtClean="0"/>
                  <a:t>Standard error of mean and sample.</a:t>
                </a:r>
              </a:p>
            </p:txBody>
          </p:sp>
        </mc:Choice>
        <mc:Fallback xmlns="">
          <p:sp>
            <p:nvSpPr>
              <p:cNvPr id="4" name="Content Placeholder 3">
                <a:extLst>
                  <a:ext uri="{FF2B5EF4-FFF2-40B4-BE49-F238E27FC236}">
                    <a16:creationId xmlns:a16="http://schemas.microsoft.com/office/drawing/2014/main" xmlns="" id="{497CF717-BAEF-4996-B918-CCF33575831F}"/>
                  </a:ext>
                </a:extLst>
              </p:cNvPr>
              <p:cNvSpPr>
                <a:spLocks noGrp="1" noRot="1" noChangeAspect="1" noMove="1" noResize="1" noEditPoints="1" noAdjustHandles="1" noChangeArrowheads="1" noChangeShapeType="1" noTextEdit="1"/>
              </p:cNvSpPr>
              <p:nvPr>
                <p:ph idx="1"/>
              </p:nvPr>
            </p:nvSpPr>
            <p:spPr>
              <a:xfrm>
                <a:off x="512956" y="1988840"/>
                <a:ext cx="8173844" cy="4183360"/>
              </a:xfrm>
              <a:blipFill rotWithShape="0">
                <a:blip r:embed="rId3"/>
                <a:stretch>
                  <a:fillRect l="-1715" t="-728"/>
                </a:stretch>
              </a:blipFill>
            </p:spPr>
            <p:txBody>
              <a:bodyPr/>
              <a:lstStyle/>
              <a:p>
                <a:r>
                  <a:rPr lang="en-US">
                    <a:noFill/>
                  </a:rPr>
                  <a:t> </a:t>
                </a:r>
              </a:p>
            </p:txBody>
          </p:sp>
        </mc:Fallback>
      </mc:AlternateContent>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20</a:t>
            </a:fld>
            <a:endParaRPr lang="en-US" dirty="0"/>
          </a:p>
        </p:txBody>
      </p:sp>
    </p:spTree>
    <p:extLst>
      <p:ext uri="{BB962C8B-B14F-4D97-AF65-F5344CB8AC3E}">
        <p14:creationId xmlns:p14="http://schemas.microsoft.com/office/powerpoint/2010/main" val="1603053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1213488"/>
          </a:xfrm>
        </p:spPr>
        <p:txBody>
          <a:bodyPr>
            <a:normAutofit/>
          </a:bodyPr>
          <a:lstStyle/>
          <a:p>
            <a:r>
              <a:rPr lang="en-US" sz="4000" noProof="0" dirty="0"/>
              <a:t>The Central Limit Theorem </a:t>
            </a:r>
            <a:r>
              <a:rPr lang="en-US" sz="2400" noProof="0" dirty="0" smtClean="0"/>
              <a:t>(3 </a:t>
            </a:r>
            <a:r>
              <a:rPr lang="en-US" sz="2400" noProof="0" dirty="0"/>
              <a:t>of </a:t>
            </a:r>
            <a:r>
              <a:rPr lang="en-US" sz="2400" noProof="0" dirty="0" smtClean="0"/>
              <a:t>3)</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988840"/>
            <a:ext cx="8173844" cy="4367510"/>
          </a:xfrm>
        </p:spPr>
        <p:txBody>
          <a:bodyPr>
            <a:normAutofit/>
          </a:bodyPr>
          <a:lstStyle/>
          <a:p>
            <a:r>
              <a:rPr lang="en-US" noProof="0" dirty="0" smtClean="0"/>
              <a:t>The size of the sample.</a:t>
            </a:r>
          </a:p>
          <a:p>
            <a:r>
              <a:rPr lang="en-US" noProof="0" dirty="0" smtClean="0"/>
              <a:t>The significance of sampling distribution and central limit theorem.</a:t>
            </a:r>
          </a:p>
          <a:p>
            <a:pPr>
              <a:lnSpc>
                <a:spcPct val="90000"/>
              </a:lnSpc>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21</a:t>
            </a:fld>
            <a:endParaRPr lang="en-US" dirty="0"/>
          </a:p>
        </p:txBody>
      </p:sp>
    </p:spTree>
    <p:extLst>
      <p:ext uri="{BB962C8B-B14F-4D97-AF65-F5344CB8AC3E}">
        <p14:creationId xmlns:p14="http://schemas.microsoft.com/office/powerpoint/2010/main" val="27294661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3" name="Title 2"/>
          <p:cNvSpPr>
            <a:spLocks noGrp="1"/>
          </p:cNvSpPr>
          <p:nvPr>
            <p:ph type="title"/>
          </p:nvPr>
        </p:nvSpPr>
        <p:spPr/>
        <p:txBody>
          <a:bodyPr>
            <a:normAutofit fontScale="90000"/>
          </a:bodyPr>
          <a:lstStyle/>
          <a:p>
            <a:r>
              <a:rPr lang="en-US" noProof="0" dirty="0" smtClean="0"/>
              <a:t>Statistics in Practice: The 2016 US Presidential Election</a:t>
            </a:r>
            <a:endParaRPr lang="en-US" noProof="0" dirty="0"/>
          </a:p>
        </p:txBody>
      </p:sp>
      <p:sp>
        <p:nvSpPr>
          <p:cNvPr id="4" name="Content Placeholder 3"/>
          <p:cNvSpPr>
            <a:spLocks noGrp="1"/>
          </p:cNvSpPr>
          <p:nvPr>
            <p:ph idx="1"/>
          </p:nvPr>
        </p:nvSpPr>
        <p:spPr/>
        <p:txBody>
          <a:bodyPr/>
          <a:lstStyle/>
          <a:p>
            <a:r>
              <a:rPr lang="en-US" noProof="0" dirty="0" smtClean="0"/>
              <a:t>Numerous applications of central limit theorem.</a:t>
            </a:r>
          </a:p>
          <a:p>
            <a:r>
              <a:rPr lang="en-US" noProof="0" dirty="0" smtClean="0"/>
              <a:t>Data informs understanding and decisions.</a:t>
            </a:r>
          </a:p>
          <a:p>
            <a:r>
              <a:rPr lang="en-US" noProof="0" dirty="0" smtClean="0"/>
              <a:t>Election of Trump shocked pollsters.</a:t>
            </a:r>
          </a:p>
          <a:p>
            <a:r>
              <a:rPr lang="en-US" noProof="0" dirty="0" smtClean="0"/>
              <a:t>Reasons for inaccuracy of polls.</a:t>
            </a:r>
          </a:p>
          <a:p>
            <a:r>
              <a:rPr lang="en-US" noProof="0" dirty="0" smtClean="0"/>
              <a:t>Improving future election predictions.</a:t>
            </a:r>
            <a:endParaRPr lang="en-US" noProof="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dirty="0"/>
          </a:p>
        </p:txBody>
      </p:sp>
    </p:spTree>
    <p:extLst>
      <p:ext uri="{BB962C8B-B14F-4D97-AF65-F5344CB8AC3E}">
        <p14:creationId xmlns:p14="http://schemas.microsoft.com/office/powerpoint/2010/main" val="36363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914400"/>
          </a:xfrm>
        </p:spPr>
        <p:txBody>
          <a:bodyPr>
            <a:normAutofit/>
          </a:bodyPr>
          <a:lstStyle/>
          <a:p>
            <a:r>
              <a:rPr lang="en-US" sz="4000" noProof="0" dirty="0"/>
              <a:t>Aims of Sampling </a:t>
            </a:r>
            <a:r>
              <a:rPr lang="en-US" sz="2400" noProof="0" dirty="0" smtClean="0"/>
              <a:t>(2 </a:t>
            </a:r>
            <a:r>
              <a:rPr lang="en-US" sz="2400" noProof="0" dirty="0"/>
              <a:t>of </a:t>
            </a:r>
            <a:r>
              <a:rPr lang="en-US" sz="2400" noProof="0" dirty="0" smtClean="0"/>
              <a:t>4)</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a:t>Inferential </a:t>
            </a:r>
            <a:r>
              <a:rPr lang="en-US" noProof="0" dirty="0" smtClean="0"/>
              <a:t>statistics.</a:t>
            </a:r>
          </a:p>
          <a:p>
            <a:r>
              <a:rPr lang="en-US" noProof="0" dirty="0" smtClean="0"/>
              <a:t>Parameters.</a:t>
            </a:r>
            <a:endParaRPr lang="en-US" noProof="0" dirty="0"/>
          </a:p>
          <a:p>
            <a:r>
              <a:rPr lang="en-US" noProof="0" dirty="0" smtClean="0"/>
              <a:t>Statistic.</a:t>
            </a:r>
            <a:endParaRPr lang="en-US" noProof="0" dirty="0"/>
          </a:p>
          <a:p>
            <a:r>
              <a:rPr lang="en-US" noProof="0" dirty="0"/>
              <a:t>Principles involved in generalizing </a:t>
            </a:r>
            <a:r>
              <a:rPr lang="en-US" noProof="0" dirty="0" smtClean="0"/>
              <a:t>results.</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3939986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1BA732-36CE-4A9A-B1F4-5A244B044324}"/>
              </a:ext>
            </a:extLst>
          </p:cNvPr>
          <p:cNvSpPr>
            <a:spLocks noGrp="1"/>
          </p:cNvSpPr>
          <p:nvPr>
            <p:ph type="title"/>
          </p:nvPr>
        </p:nvSpPr>
        <p:spPr>
          <a:xfrm>
            <a:off x="457200" y="548680"/>
            <a:ext cx="8229600" cy="993205"/>
          </a:xfrm>
        </p:spPr>
        <p:txBody>
          <a:bodyPr/>
          <a:lstStyle/>
          <a:p>
            <a:r>
              <a:rPr lang="en-US" sz="4000" noProof="0" dirty="0" smtClean="0"/>
              <a:t>Aims of Sampling </a:t>
            </a:r>
            <a:r>
              <a:rPr lang="en-US" sz="2400" noProof="0" dirty="0" smtClean="0"/>
              <a:t>(3 of 4)</a:t>
            </a:r>
            <a:endParaRPr lang="en-US" sz="2400" noProof="0" dirty="0"/>
          </a:p>
        </p:txBody>
      </p:sp>
      <p:sp>
        <p:nvSpPr>
          <p:cNvPr id="2" name="Footer Placeholder 1">
            <a:extLst>
              <a:ext uri="{FF2B5EF4-FFF2-40B4-BE49-F238E27FC236}">
                <a16:creationId xmlns:a16="http://schemas.microsoft.com/office/drawing/2014/main" id="{B3A73B0C-2B9D-4D14-9264-BF1B3F14B8E6}"/>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0D782DE5-F203-4639-AD73-8E67DF03D7B0}"/>
              </a:ext>
            </a:extLst>
          </p:cNvPr>
          <p:cNvSpPr>
            <a:spLocks noGrp="1"/>
          </p:cNvSpPr>
          <p:nvPr>
            <p:ph type="sldNum" sz="quarter" idx="12"/>
          </p:nvPr>
        </p:nvSpPr>
        <p:spPr/>
        <p:txBody>
          <a:bodyPr/>
          <a:lstStyle/>
          <a:p>
            <a:fld id="{B6F15528-21DE-4FAA-801E-634DDDAF4B2B}" type="slidenum">
              <a:rPr lang="en-US" smtClean="0"/>
              <a:pPr/>
              <a:t>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981031869"/>
              </p:ext>
            </p:extLst>
          </p:nvPr>
        </p:nvGraphicFramePr>
        <p:xfrm>
          <a:off x="827585" y="2492898"/>
          <a:ext cx="7560838" cy="1872205"/>
        </p:xfrm>
        <a:graphic>
          <a:graphicData uri="http://schemas.openxmlformats.org/drawingml/2006/table">
            <a:tbl>
              <a:tblPr firstRow="1" firstCol="1" bandRow="1">
                <a:tableStyleId>{BDBED569-4797-4DF1-A0F4-6AAB3CD982D8}</a:tableStyleId>
              </a:tblPr>
              <a:tblGrid>
                <a:gridCol w="2519734">
                  <a:extLst>
                    <a:ext uri="{9D8B030D-6E8A-4147-A177-3AD203B41FA5}">
                      <a16:colId xmlns:a16="http://schemas.microsoft.com/office/drawing/2014/main" val="20000"/>
                    </a:ext>
                  </a:extLst>
                </a:gridCol>
                <a:gridCol w="2520552">
                  <a:extLst>
                    <a:ext uri="{9D8B030D-6E8A-4147-A177-3AD203B41FA5}">
                      <a16:colId xmlns:a16="http://schemas.microsoft.com/office/drawing/2014/main" val="20001"/>
                    </a:ext>
                  </a:extLst>
                </a:gridCol>
                <a:gridCol w="2520552">
                  <a:extLst>
                    <a:ext uri="{9D8B030D-6E8A-4147-A177-3AD203B41FA5}">
                      <a16:colId xmlns:a16="http://schemas.microsoft.com/office/drawing/2014/main" val="20002"/>
                    </a:ext>
                  </a:extLst>
                </a:gridCol>
              </a:tblGrid>
              <a:tr h="374441">
                <a:tc>
                  <a:txBody>
                    <a:bodyPr/>
                    <a:lstStyle/>
                    <a:p>
                      <a:pPr>
                        <a:lnSpc>
                          <a:spcPct val="100000"/>
                        </a:lnSpc>
                        <a:spcAft>
                          <a:spcPts val="0"/>
                        </a:spcAft>
                      </a:pPr>
                      <a:r>
                        <a:rPr lang="en-IN" sz="1200" dirty="0">
                          <a:effectLst/>
                        </a:rPr>
                        <a:t>Measure</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Sample Notation</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Population Notation</a:t>
                      </a:r>
                      <a:endParaRPr lang="en-IN" sz="1200">
                        <a:effectLst/>
                        <a:latin typeface="Calibri"/>
                        <a:ea typeface="Calibri"/>
                        <a:cs typeface="Times New Roman"/>
                      </a:endParaRPr>
                    </a:p>
                  </a:txBody>
                  <a:tcPr marL="68400" marR="68400" marT="68400" marB="68400"/>
                </a:tc>
                <a:extLst>
                  <a:ext uri="{0D108BD9-81ED-4DB2-BD59-A6C34878D82A}">
                    <a16:rowId xmlns:a16="http://schemas.microsoft.com/office/drawing/2014/main" val="10000"/>
                  </a:ext>
                </a:extLst>
              </a:tr>
              <a:tr h="374441">
                <a:tc>
                  <a:txBody>
                    <a:bodyPr/>
                    <a:lstStyle/>
                    <a:p>
                      <a:pPr>
                        <a:lnSpc>
                          <a:spcPct val="100000"/>
                        </a:lnSpc>
                        <a:spcAft>
                          <a:spcPts val="0"/>
                        </a:spcAft>
                      </a:pPr>
                      <a:r>
                        <a:rPr lang="en-IN" sz="1200" b="0" dirty="0">
                          <a:effectLst/>
                        </a:rPr>
                        <a:t>Mean</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i="1" u="none" strike="noStrike" kern="1200" baseline="0" dirty="0" smtClean="0"/>
                        <a:t>Y</a:t>
                      </a:r>
                      <a:endParaRPr lang="en-IN" sz="1200" i="1"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i="1">
                          <a:effectLst/>
                        </a:rPr>
                        <a:t>μ</a:t>
                      </a:r>
                      <a:endParaRPr lang="en-IN" sz="1200" i="1">
                        <a:effectLst/>
                        <a:latin typeface="Calibri"/>
                        <a:ea typeface="Calibri"/>
                        <a:cs typeface="Times New Roman"/>
                      </a:endParaRPr>
                    </a:p>
                  </a:txBody>
                  <a:tcPr marL="68400" marR="68400" marT="68400" marB="68400"/>
                </a:tc>
                <a:extLst>
                  <a:ext uri="{0D108BD9-81ED-4DB2-BD59-A6C34878D82A}">
                    <a16:rowId xmlns:a16="http://schemas.microsoft.com/office/drawing/2014/main" val="10001"/>
                  </a:ext>
                </a:extLst>
              </a:tr>
              <a:tr h="374441">
                <a:tc>
                  <a:txBody>
                    <a:bodyPr/>
                    <a:lstStyle/>
                    <a:p>
                      <a:pPr>
                        <a:lnSpc>
                          <a:spcPct val="100000"/>
                        </a:lnSpc>
                        <a:spcAft>
                          <a:spcPts val="0"/>
                        </a:spcAft>
                      </a:pPr>
                      <a:r>
                        <a:rPr lang="en-IN" sz="1200" b="0" dirty="0">
                          <a:effectLst/>
                        </a:rPr>
                        <a:t>Proportion</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i="1" dirty="0">
                          <a:effectLst/>
                        </a:rPr>
                        <a:t>p</a:t>
                      </a:r>
                      <a:endParaRPr lang="en-IN" sz="1200" i="1"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i="1" dirty="0">
                          <a:effectLst/>
                        </a:rPr>
                        <a:t>π</a:t>
                      </a:r>
                      <a:endParaRPr lang="en-IN" sz="1200" i="1"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r h="374441">
                <a:tc>
                  <a:txBody>
                    <a:bodyPr/>
                    <a:lstStyle/>
                    <a:p>
                      <a:pPr>
                        <a:lnSpc>
                          <a:spcPct val="100000"/>
                        </a:lnSpc>
                        <a:spcAft>
                          <a:spcPts val="0"/>
                        </a:spcAft>
                      </a:pPr>
                      <a:r>
                        <a:rPr lang="en-IN" sz="1200" b="0" dirty="0">
                          <a:effectLst/>
                        </a:rPr>
                        <a:t>Standard deviation</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i="1" dirty="0">
                          <a:effectLst/>
                        </a:rPr>
                        <a:t>s</a:t>
                      </a:r>
                      <a:endParaRPr lang="en-IN" sz="1200" i="1"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i="1" dirty="0">
                          <a:effectLst/>
                        </a:rPr>
                        <a:t>σ</a:t>
                      </a:r>
                      <a:endParaRPr lang="en-IN" sz="1200" i="1"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r h="374441">
                <a:tc>
                  <a:txBody>
                    <a:bodyPr/>
                    <a:lstStyle/>
                    <a:p>
                      <a:pPr>
                        <a:lnSpc>
                          <a:spcPct val="100000"/>
                        </a:lnSpc>
                        <a:spcAft>
                          <a:spcPts val="0"/>
                        </a:spcAft>
                      </a:pPr>
                      <a:r>
                        <a:rPr lang="en-IN" sz="1200" b="0" dirty="0">
                          <a:effectLst/>
                        </a:rPr>
                        <a:t>Variance</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i="1">
                          <a:effectLst/>
                        </a:rPr>
                        <a:t>s</a:t>
                      </a:r>
                      <a:r>
                        <a:rPr lang="en-IN" sz="1200" i="1" baseline="30000">
                          <a:effectLst/>
                        </a:rPr>
                        <a:t>2</a:t>
                      </a:r>
                      <a:endParaRPr lang="en-IN" sz="1200" i="1">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i="1" dirty="0">
                          <a:effectLst/>
                        </a:rPr>
                        <a:t>σ</a:t>
                      </a:r>
                      <a:r>
                        <a:rPr lang="en-IN" sz="1200" i="1" baseline="30000" dirty="0">
                          <a:effectLst/>
                        </a:rPr>
                        <a:t>2</a:t>
                      </a:r>
                      <a:endParaRPr lang="en-IN" sz="1200" i="1"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4"/>
                  </a:ext>
                </a:extLst>
              </a:tr>
            </a:tbl>
          </a:graphicData>
        </a:graphic>
      </p:graphicFrame>
      <p:cxnSp>
        <p:nvCxnSpPr>
          <p:cNvPr id="10" name="Straight Connector 9"/>
          <p:cNvCxnSpPr/>
          <p:nvPr/>
        </p:nvCxnSpPr>
        <p:spPr>
          <a:xfrm>
            <a:off x="4575144" y="2906991"/>
            <a:ext cx="1397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775034" y="2132856"/>
            <a:ext cx="4114909" cy="338554"/>
          </a:xfrm>
          <a:prstGeom prst="rect">
            <a:avLst/>
          </a:prstGeom>
        </p:spPr>
        <p:txBody>
          <a:bodyPr wrap="none">
            <a:spAutoFit/>
          </a:bodyPr>
          <a:lstStyle/>
          <a:p>
            <a:r>
              <a:rPr lang="en-IN" sz="1600" dirty="0"/>
              <a:t>Table 6.1 Sample and Population Notations</a:t>
            </a:r>
          </a:p>
        </p:txBody>
      </p:sp>
    </p:spTree>
    <p:extLst>
      <p:ext uri="{BB962C8B-B14F-4D97-AF65-F5344CB8AC3E}">
        <p14:creationId xmlns:p14="http://schemas.microsoft.com/office/powerpoint/2010/main" val="729925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9A497C-CCBE-44A1-8FAA-3A45F350B867}"/>
              </a:ext>
            </a:extLst>
          </p:cNvPr>
          <p:cNvSpPr>
            <a:spLocks noGrp="1"/>
          </p:cNvSpPr>
          <p:nvPr>
            <p:ph type="title"/>
          </p:nvPr>
        </p:nvSpPr>
        <p:spPr>
          <a:xfrm>
            <a:off x="457200" y="620688"/>
            <a:ext cx="8229600" cy="856456"/>
          </a:xfrm>
        </p:spPr>
        <p:txBody>
          <a:bodyPr/>
          <a:lstStyle/>
          <a:p>
            <a:r>
              <a:rPr lang="en-US" sz="4000" noProof="0" dirty="0" smtClean="0"/>
              <a:t>Aims of Sampling </a:t>
            </a:r>
            <a:r>
              <a:rPr lang="en-US" sz="2400" noProof="0" dirty="0" smtClean="0"/>
              <a:t>(4 of 4)</a:t>
            </a:r>
            <a:endParaRPr lang="en-US" sz="2400" noProof="0" dirty="0"/>
          </a:p>
        </p:txBody>
      </p:sp>
      <p:sp>
        <p:nvSpPr>
          <p:cNvPr id="2" name="Footer Placeholder 1">
            <a:extLst>
              <a:ext uri="{FF2B5EF4-FFF2-40B4-BE49-F238E27FC236}">
                <a16:creationId xmlns:a16="http://schemas.microsoft.com/office/drawing/2014/main" id="{378521C6-44CA-435F-985F-62816F587421}"/>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C4C428B-E9E5-483B-8E2F-8FFD421A5912}"/>
              </a:ext>
            </a:extLst>
          </p:cNvPr>
          <p:cNvSpPr>
            <a:spLocks noGrp="1"/>
          </p:cNvSpPr>
          <p:nvPr>
            <p:ph type="sldNum" sz="quarter" idx="12"/>
          </p:nvPr>
        </p:nvSpPr>
        <p:spPr/>
        <p:txBody>
          <a:bodyPr/>
          <a:lstStyle/>
          <a:p>
            <a:fld id="{B6F15528-21DE-4FAA-801E-634DDDAF4B2B}" type="slidenum">
              <a:rPr lang="en-US" smtClean="0"/>
              <a:pPr/>
              <a:t>5</a:t>
            </a:fld>
            <a:endParaRPr lang="en-US" dirty="0"/>
          </a:p>
        </p:txBody>
      </p:sp>
      <p:pic>
        <p:nvPicPr>
          <p:cNvPr id="7" name="Picture 6" descr="An illustration shows the process involved during the selection of a sample from a population.&#10;&#10;The population consists of 15 White men and 10 Black men. The sample consists of four White men and two Black men. Parameter: Proportion of white respondents in the population. Pi equals 15 over 25 equals 0.60. Statistic: Proportion of white respondents in the sample. p equals 4 over 6 equals 0.67." title="Figure 6.1 The Proportion of White Respondents in a Population and in a Sample"/>
          <p:cNvPicPr>
            <a:picLocks noChangeAspect="1"/>
          </p:cNvPicPr>
          <p:nvPr/>
        </p:nvPicPr>
        <p:blipFill>
          <a:blip r:embed="rId3"/>
          <a:stretch>
            <a:fillRect/>
          </a:stretch>
        </p:blipFill>
        <p:spPr>
          <a:xfrm>
            <a:off x="1662224" y="1449676"/>
            <a:ext cx="5819552" cy="4934143"/>
          </a:xfrm>
          <a:prstGeom prst="rect">
            <a:avLst/>
          </a:prstGeom>
        </p:spPr>
      </p:pic>
    </p:spTree>
    <p:extLst>
      <p:ext uri="{BB962C8B-B14F-4D97-AF65-F5344CB8AC3E}">
        <p14:creationId xmlns:p14="http://schemas.microsoft.com/office/powerpoint/2010/main" val="4102422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1213488"/>
          </a:xfrm>
        </p:spPr>
        <p:txBody>
          <a:bodyPr>
            <a:normAutofit/>
          </a:bodyPr>
          <a:lstStyle/>
          <a:p>
            <a:r>
              <a:rPr lang="en-US" sz="4000" noProof="0" dirty="0"/>
              <a:t>Basic Probability </a:t>
            </a:r>
            <a:r>
              <a:rPr lang="en-US" sz="4000" noProof="0" dirty="0" smtClean="0"/>
              <a:t>Principles</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a:t>Concept of </a:t>
            </a:r>
            <a:r>
              <a:rPr lang="en-US" noProof="0" dirty="0" smtClean="0"/>
              <a:t>probability.</a:t>
            </a:r>
            <a:endParaRPr lang="en-US" noProof="0" dirty="0"/>
          </a:p>
          <a:p>
            <a:r>
              <a:rPr lang="en-US" noProof="0" dirty="0" smtClean="0"/>
              <a:t>Technique </a:t>
            </a:r>
            <a:r>
              <a:rPr lang="en-US" noProof="0" dirty="0"/>
              <a:t>to select </a:t>
            </a:r>
            <a:r>
              <a:rPr lang="en-US" noProof="0" dirty="0" smtClean="0"/>
              <a:t>samples.</a:t>
            </a:r>
          </a:p>
          <a:p>
            <a:r>
              <a:rPr lang="en-US" noProof="0" dirty="0" smtClean="0"/>
              <a:t>Principles of probability.</a:t>
            </a:r>
          </a:p>
          <a:p>
            <a:pPr lvl="1"/>
            <a:r>
              <a:rPr lang="en-US" i="1" noProof="0" dirty="0" smtClean="0"/>
              <a:t>p </a:t>
            </a:r>
            <a:r>
              <a:rPr lang="en-US" noProof="0" dirty="0" smtClean="0"/>
              <a:t>= </a:t>
            </a:r>
            <a:r>
              <a:rPr lang="en-US" noProof="0" dirty="0"/>
              <a:t>Number of times an event will occur/Total number of </a:t>
            </a:r>
            <a:r>
              <a:rPr lang="en-US" noProof="0" dirty="0" smtClean="0"/>
              <a:t>events</a:t>
            </a:r>
          </a:p>
          <a:p>
            <a:r>
              <a:rPr lang="en-US" noProof="0" dirty="0" smtClean="0"/>
              <a:t>Relative frequency method.</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178042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914400"/>
          </a:xfrm>
        </p:spPr>
        <p:txBody>
          <a:bodyPr>
            <a:normAutofit/>
          </a:bodyPr>
          <a:lstStyle/>
          <a:p>
            <a:r>
              <a:rPr lang="en-US" sz="4000" noProof="0" dirty="0"/>
              <a:t>Probability Sampling </a:t>
            </a:r>
            <a:r>
              <a:rPr lang="en-US" sz="2400" noProof="0" dirty="0" smtClean="0"/>
              <a:t>(1 </a:t>
            </a:r>
            <a:r>
              <a:rPr lang="en-US" sz="2400" noProof="0" dirty="0"/>
              <a:t>of </a:t>
            </a:r>
            <a:r>
              <a:rPr lang="en-US" sz="2400" noProof="0" dirty="0" smtClean="0"/>
              <a:t>4)</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smtClean="0"/>
              <a:t>General approach.</a:t>
            </a:r>
          </a:p>
          <a:p>
            <a:r>
              <a:rPr lang="en-US" noProof="0" dirty="0" smtClean="0"/>
              <a:t>Purpose of probability sampling.</a:t>
            </a:r>
          </a:p>
          <a:p>
            <a:r>
              <a:rPr lang="en-US" noProof="0" dirty="0" smtClean="0"/>
              <a:t>Use of nonprobability samples.</a:t>
            </a:r>
          </a:p>
          <a:p>
            <a:r>
              <a:rPr lang="en-US" noProof="0" dirty="0" smtClean="0"/>
              <a:t>Three sampling designs.</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3281785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914400"/>
          </a:xfrm>
        </p:spPr>
        <p:txBody>
          <a:bodyPr>
            <a:normAutofit/>
          </a:bodyPr>
          <a:lstStyle/>
          <a:p>
            <a:r>
              <a:rPr lang="en-US" sz="4000" noProof="0" dirty="0"/>
              <a:t>Probability Sampling </a:t>
            </a:r>
            <a:r>
              <a:rPr lang="en-US" sz="2400" noProof="0" dirty="0" smtClean="0"/>
              <a:t>(2 </a:t>
            </a:r>
            <a:r>
              <a:rPr lang="en-US" sz="2400" noProof="0" dirty="0"/>
              <a:t>of </a:t>
            </a:r>
            <a:r>
              <a:rPr lang="en-US" sz="2400" noProof="0" dirty="0" smtClean="0"/>
              <a:t>4)</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pPr>
              <a:buNone/>
            </a:pPr>
            <a:r>
              <a:rPr lang="en-US" noProof="0" dirty="0"/>
              <a:t>Simple Random Sample </a:t>
            </a:r>
          </a:p>
          <a:p>
            <a:r>
              <a:rPr lang="en-US" noProof="0" dirty="0"/>
              <a:t>Most basic design</a:t>
            </a:r>
            <a:r>
              <a:rPr lang="en-US" noProof="0" dirty="0" smtClean="0"/>
              <a:t>.</a:t>
            </a:r>
            <a:endParaRPr lang="en-US" noProof="0" dirty="0"/>
          </a:p>
          <a:p>
            <a:r>
              <a:rPr lang="en-US" noProof="0" dirty="0" smtClean="0"/>
              <a:t>Reasons to choose this design.</a:t>
            </a:r>
          </a:p>
          <a:p>
            <a:r>
              <a:rPr lang="en-US" noProof="0" dirty="0" smtClean="0"/>
              <a:t>Steps to use random number table.</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2948774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914400"/>
          </a:xfrm>
        </p:spPr>
        <p:txBody>
          <a:bodyPr>
            <a:normAutofit/>
          </a:bodyPr>
          <a:lstStyle/>
          <a:p>
            <a:r>
              <a:rPr lang="en-US" sz="4000" noProof="0" dirty="0"/>
              <a:t>Probability Sampling </a:t>
            </a:r>
            <a:r>
              <a:rPr lang="en-US" sz="2400" noProof="0" dirty="0" smtClean="0"/>
              <a:t>(3 </a:t>
            </a:r>
            <a:r>
              <a:rPr lang="en-US" sz="2400" noProof="0" dirty="0"/>
              <a:t>of </a:t>
            </a:r>
            <a:r>
              <a:rPr lang="en-US" sz="2400" noProof="0" dirty="0" smtClean="0"/>
              <a:t>4)</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pPr>
              <a:buNone/>
            </a:pPr>
            <a:r>
              <a:rPr lang="en-US" noProof="0" dirty="0"/>
              <a:t>Systematic Random Sample </a:t>
            </a:r>
          </a:p>
          <a:p>
            <a:r>
              <a:rPr lang="en-US" noProof="0" dirty="0"/>
              <a:t>Easier to implement.</a:t>
            </a:r>
          </a:p>
          <a:p>
            <a:r>
              <a:rPr lang="en-US" noProof="0" dirty="0"/>
              <a:t>Results similar to simple random sample.  </a:t>
            </a:r>
          </a:p>
          <a:p>
            <a:pPr marL="342900" lvl="1" indent="-342900">
              <a:buFont typeface="Arial" pitchFamily="34" charset="0"/>
              <a:buChar char="•"/>
            </a:pPr>
            <a:r>
              <a:rPr lang="en-US" sz="3200" noProof="0" dirty="0"/>
              <a:t>Uses ratio </a:t>
            </a:r>
            <a:r>
              <a:rPr lang="en-US" sz="3200" i="1" noProof="0" dirty="0" smtClean="0"/>
              <a:t>K</a:t>
            </a:r>
          </a:p>
          <a:p>
            <a:pPr lvl="1"/>
            <a:r>
              <a:rPr lang="en-US" sz="2800" i="1" noProof="0" dirty="0" smtClean="0"/>
              <a:t>K </a:t>
            </a:r>
            <a:r>
              <a:rPr lang="en-US" sz="2800" noProof="0" dirty="0" smtClean="0"/>
              <a:t>= (Population size)/(Sample size).</a:t>
            </a:r>
          </a:p>
          <a:p>
            <a:pPr marL="342900" lvl="1" indent="-342900">
              <a:buFont typeface="Arial" pitchFamily="34" charset="0"/>
              <a:buChar char="•"/>
            </a:pPr>
            <a:endParaRPr lang="en-US" sz="3200" noProof="0" dirty="0"/>
          </a:p>
          <a:p>
            <a:pPr marL="0" lvl="1" indent="0">
              <a:buNone/>
            </a:pPr>
            <a:endParaRPr lang="en-US" sz="35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643157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TotalTime>
  <Words>3958</Words>
  <Application>Microsoft Office PowerPoint</Application>
  <PresentationFormat>On-screen Show (4:3)</PresentationFormat>
  <Paragraphs>399</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Cambria Math</vt:lpstr>
      <vt:lpstr>Times New Roman</vt:lpstr>
      <vt:lpstr>Office Theme</vt:lpstr>
      <vt:lpstr> Chapter 6: Sampling and Sampling Distributions </vt:lpstr>
      <vt:lpstr>Aims of Sampling (1 of 4)</vt:lpstr>
      <vt:lpstr>Aims of Sampling (2 of 4)</vt:lpstr>
      <vt:lpstr>Aims of Sampling (3 of 4)</vt:lpstr>
      <vt:lpstr>Aims of Sampling (4 of 4)</vt:lpstr>
      <vt:lpstr>Basic Probability Principles</vt:lpstr>
      <vt:lpstr>Probability Sampling (1 of 4)</vt:lpstr>
      <vt:lpstr>Probability Sampling (2 of 4)</vt:lpstr>
      <vt:lpstr>Probability Sampling (3 of 4)</vt:lpstr>
      <vt:lpstr>Probability Sampling (4 of 4)</vt:lpstr>
      <vt:lpstr>Concept of Sampling Distribution  (1 of 2)</vt:lpstr>
      <vt:lpstr>Concept of Sampling Distribution  (2 of 2)</vt:lpstr>
      <vt:lpstr>Sampling Distribution of the Mean  (1 of 6)</vt:lpstr>
      <vt:lpstr>Sampling Distribution of the Mean  (2 of 6)</vt:lpstr>
      <vt:lpstr>Sampling Distribution of the Mean  (3 of 6)</vt:lpstr>
      <vt:lpstr>Sampling Distribution of the Mean  (4 of 6)</vt:lpstr>
      <vt:lpstr>Sampling Distribution of the Mean  (5 of 6)</vt:lpstr>
      <vt:lpstr>Sampling Distribution of the Mean  (6 of 6)</vt:lpstr>
      <vt:lpstr>The Central Limit Theorem (1 of 3)</vt:lpstr>
      <vt:lpstr>The Central Limit Theorem (2 of 3)</vt:lpstr>
      <vt:lpstr>The Central Limit Theorem (3 of 3)</vt:lpstr>
      <vt:lpstr>Statistics in Practice: The 2016 US Presidential Election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Ancheta, Katie</dc:creator>
  <cp:lastModifiedBy>Kelly DeRosa</cp:lastModifiedBy>
  <cp:revision>487</cp:revision>
  <dcterms:created xsi:type="dcterms:W3CDTF">2006-08-16T00:00:00Z</dcterms:created>
  <dcterms:modified xsi:type="dcterms:W3CDTF">2020-02-05T15:52:44Z</dcterms:modified>
</cp:coreProperties>
</file>