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25"/>
  </p:notesMasterIdLst>
  <p:sldIdLst>
    <p:sldId id="312" r:id="rId3"/>
    <p:sldId id="289" r:id="rId4"/>
    <p:sldId id="306" r:id="rId5"/>
    <p:sldId id="313" r:id="rId6"/>
    <p:sldId id="314" r:id="rId7"/>
    <p:sldId id="315" r:id="rId8"/>
    <p:sldId id="318" r:id="rId9"/>
    <p:sldId id="319" r:id="rId10"/>
    <p:sldId id="320" r:id="rId11"/>
    <p:sldId id="321" r:id="rId12"/>
    <p:sldId id="322" r:id="rId13"/>
    <p:sldId id="323" r:id="rId14"/>
    <p:sldId id="324" r:id="rId15"/>
    <p:sldId id="325" r:id="rId16"/>
    <p:sldId id="326" r:id="rId17"/>
    <p:sldId id="327" r:id="rId18"/>
    <p:sldId id="328" r:id="rId19"/>
    <p:sldId id="330" r:id="rId20"/>
    <p:sldId id="332" r:id="rId21"/>
    <p:sldId id="333" r:id="rId22"/>
    <p:sldId id="334" r:id="rId23"/>
    <p:sldId id="33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a Slagle" initials="TS" lastIdx="10" clrIdx="0">
    <p:extLst/>
  </p:cmAuthor>
  <p:cmAuthor id="2" name="Goutham Madhavan, Integra-PDY, IN" initials="GMII" lastIdx="1" clrIdx="1">
    <p:extLst/>
  </p:cmAuthor>
  <p:cmAuthor id="3" name="Editorial Integra " initials="EI" lastIdx="7" clrIdx="2">
    <p:extLst/>
  </p:cmAuthor>
  <p:cmAuthor id="4" name="Editorial Integra" initials="Q"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86323" autoAdjust="0"/>
  </p:normalViewPr>
  <p:slideViewPr>
    <p:cSldViewPr>
      <p:cViewPr varScale="1">
        <p:scale>
          <a:sx n="99" d="100"/>
          <a:sy n="99" d="100"/>
        </p:scale>
        <p:origin x="7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974C31-EB4A-4B21-8134-CB5741A1DC5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403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3: </a:t>
            </a:r>
            <a:r>
              <a:rPr lang="en-US" sz="1200" kern="1200" dirty="0" smtClean="0">
                <a:solidFill>
                  <a:schemeClr val="tx1"/>
                </a:solidFill>
                <a:latin typeface="+mn-lt"/>
                <a:ea typeface="+mn-ea"/>
                <a:cs typeface="+mn-cs"/>
              </a:rPr>
              <a:t>Describe the concept of risk and how to reduce it.</a:t>
            </a:r>
          </a:p>
          <a:p>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Figure 7.4 illustrates the relationship between the confidence level and the precision of the confidence interval. </a:t>
            </a: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10</a:t>
            </a:fld>
            <a:endParaRPr lang="en-US" dirty="0"/>
          </a:p>
        </p:txBody>
      </p:sp>
    </p:spTree>
    <p:extLst>
      <p:ext uri="{BB962C8B-B14F-4D97-AF65-F5344CB8AC3E}">
        <p14:creationId xmlns:p14="http://schemas.microsoft.com/office/powerpoint/2010/main" val="251340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r>
              <a:rPr lang="en-US" dirty="0" smtClean="0"/>
              <a:t>Standard error:</a:t>
            </a:r>
            <a:r>
              <a:rPr lang="en-US" baseline="0" dirty="0" smtClean="0"/>
              <a:t> It </a:t>
            </a:r>
            <a:r>
              <a:rPr lang="en-US" dirty="0" smtClean="0"/>
              <a:t>is a function of the population standard deviation and the sample size. </a:t>
            </a:r>
          </a:p>
          <a:p>
            <a:endParaRPr lang="en-US" sz="800" kern="1200" dirty="0" smtClean="0">
              <a:solidFill>
                <a:schemeClr val="tx1"/>
              </a:solidFill>
              <a:latin typeface="+mn-lt"/>
              <a:ea typeface="+mn-ea"/>
              <a:cs typeface="+mn-cs"/>
            </a:endParaRPr>
          </a:p>
          <a:p>
            <a:r>
              <a:rPr lang="en-US" sz="800" kern="1200" dirty="0" smtClean="0">
                <a:solidFill>
                  <a:schemeClr val="tx1"/>
                </a:solidFill>
                <a:latin typeface="+mn-lt"/>
                <a:ea typeface="+mn-ea"/>
                <a:cs typeface="+mn-cs"/>
              </a:rPr>
              <a:t>Standard error of the sampling distribution is necessary</a:t>
            </a:r>
            <a:r>
              <a:rPr lang="en-US" sz="800" kern="1200" baseline="0" dirty="0" smtClean="0">
                <a:solidFill>
                  <a:schemeClr val="tx1"/>
                </a:solidFill>
                <a:latin typeface="+mn-lt"/>
                <a:ea typeface="+mn-ea"/>
                <a:cs typeface="+mn-cs"/>
              </a:rPr>
              <a:t>: T</a:t>
            </a:r>
            <a:r>
              <a:rPr lang="en-US" sz="800" kern="1200" dirty="0" smtClean="0">
                <a:solidFill>
                  <a:schemeClr val="tx1"/>
                </a:solidFill>
                <a:latin typeface="+mn-lt"/>
                <a:ea typeface="+mn-ea"/>
                <a:cs typeface="+mn-cs"/>
              </a:rPr>
              <a:t>o calculate confidence interval.</a:t>
            </a: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11</a:t>
            </a:fld>
            <a:endParaRPr lang="en-US" dirty="0"/>
          </a:p>
        </p:txBody>
      </p:sp>
    </p:spTree>
    <p:extLst>
      <p:ext uri="{BB962C8B-B14F-4D97-AF65-F5344CB8AC3E}">
        <p14:creationId xmlns:p14="http://schemas.microsoft.com/office/powerpoint/2010/main" val="162027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7.2:</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Ninety-Five Percent Confidence Interval and Width for Mean Number of Hours Per Day Watching Television for Three Different Sample Sizes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Table 7.2, we summarize the 95% confidence intervals for the mean number of hours watching television for these three sample sizes: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 = 150</m:t>
                    </m:r>
                  </m:oMath>
                </a14:m>
                <a:r>
                  <a:rPr lang="en-US" sz="1200" kern="1200" dirty="0">
                    <a:solidFill>
                      <a:schemeClr val="tx1"/>
                    </a:solidFill>
                    <a:effectLst/>
                    <a:latin typeface="+mn-lt"/>
                    <a:ea typeface="+mn-ea"/>
                    <a:cs typeface="+mn-cs"/>
                  </a:rPr>
                  <a:t>,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 = 778</m:t>
                    </m:r>
                  </m:oMath>
                </a14:m>
                <a:r>
                  <a:rPr lang="en-US" sz="1200" kern="1200" dirty="0">
                    <a:solidFill>
                      <a:schemeClr val="tx1"/>
                    </a:solidFill>
                    <a:effectLst/>
                    <a:latin typeface="+mn-lt"/>
                    <a:ea typeface="+mn-ea"/>
                    <a:cs typeface="+mn-cs"/>
                  </a:rPr>
                  <a:t>, and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 = 1,556</m:t>
                    </m:r>
                  </m:oMath>
                </a14:m>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Although precision of estimates increases steadily with sample size, the gains would appear to be rather modest after </a:t>
                </a:r>
                <a:r>
                  <a:rPr lang="en-US" sz="1200" i="1" kern="1200" dirty="0" smtClean="0">
                    <a:solidFill>
                      <a:schemeClr val="tx1"/>
                    </a:solidFill>
                    <a:effectLst/>
                    <a:latin typeface="+mn-lt"/>
                    <a:ea typeface="+mn-ea"/>
                    <a:cs typeface="+mn-cs"/>
                  </a:rPr>
                  <a:t>N </a:t>
                </a:r>
                <a:r>
                  <a:rPr lang="en-US" sz="1200" kern="1200" dirty="0" smtClean="0">
                    <a:solidFill>
                      <a:schemeClr val="tx1"/>
                    </a:solidFill>
                    <a:effectLst/>
                    <a:latin typeface="+mn-lt"/>
                    <a:ea typeface="+mn-ea"/>
                    <a:cs typeface="+mn-cs"/>
                  </a:rPr>
                  <a:t>reaches 1556. Researchers have to consider at what point the increase in precision is too small to justify the additional cost associated with a larger sample.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a:t>
                </a:r>
                <a:r>
                  <a:rPr lang="en-US" sz="1200" kern="1200" baseline="0" dirty="0" smtClean="0">
                    <a:solidFill>
                      <a:schemeClr val="tx1"/>
                    </a:solidFill>
                    <a:effectLst/>
                    <a:latin typeface="+mn-lt"/>
                    <a:ea typeface="+mn-ea"/>
                    <a:cs typeface="+mn-cs"/>
                  </a:rPr>
                  <a:t>: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7.2:</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Ninety-Five Percent Confidence Interval and Width for Mean Number of Hours </a:t>
                </a:r>
                <a:r>
                  <a:rPr lang="en-US" sz="1200" kern="1200" dirty="0" smtClean="0">
                    <a:solidFill>
                      <a:schemeClr val="tx1"/>
                    </a:solidFill>
                    <a:effectLst/>
                    <a:latin typeface="+mn-lt"/>
                    <a:ea typeface="+mn-ea"/>
                    <a:cs typeface="+mn-cs"/>
                  </a:rPr>
                  <a:t>Per </a:t>
                </a:r>
                <a:r>
                  <a:rPr lang="en-US" sz="1200" kern="1200" dirty="0" smtClean="0">
                    <a:solidFill>
                      <a:schemeClr val="tx1"/>
                    </a:solidFill>
                    <a:effectLst/>
                    <a:latin typeface="+mn-lt"/>
                    <a:ea typeface="+mn-ea"/>
                    <a:cs typeface="+mn-cs"/>
                  </a:rPr>
                  <a:t>Day Watching Television for Three Different Sample Sizes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Table 7.2, we summarize the 95% confidence intervals for the mean number of hours watching television for these three sample sizes: </a:t>
                </a:r>
                <a:r>
                  <a:rPr lang="en-US" sz="1200" i="0" kern="1200">
                    <a:solidFill>
                      <a:schemeClr val="tx1"/>
                    </a:solidFill>
                    <a:effectLst/>
                    <a:latin typeface="Cambria Math" panose="02040503050406030204" pitchFamily="18" charset="0"/>
                    <a:ea typeface="+mn-ea"/>
                    <a:cs typeface="+mn-cs"/>
                  </a:rPr>
                  <a:t>𝑁 = 150</a:t>
                </a:r>
                <a:r>
                  <a:rPr lang="en-US" sz="1200" kern="1200" dirty="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𝑁 = 778</a:t>
                </a:r>
                <a:r>
                  <a:rPr lang="en-US" sz="1200" kern="1200" dirty="0">
                    <a:solidFill>
                      <a:schemeClr val="tx1"/>
                    </a:solidFill>
                    <a:effectLst/>
                    <a:latin typeface="+mn-lt"/>
                    <a:ea typeface="+mn-ea"/>
                    <a:cs typeface="+mn-cs"/>
                  </a:rPr>
                  <a:t>, and </a:t>
                </a:r>
                <a:r>
                  <a:rPr lang="en-US" sz="1200" i="0" kern="1200">
                    <a:solidFill>
                      <a:schemeClr val="tx1"/>
                    </a:solidFill>
                    <a:effectLst/>
                    <a:latin typeface="Cambria Math" panose="02040503050406030204" pitchFamily="18" charset="0"/>
                    <a:ea typeface="+mn-ea"/>
                    <a:cs typeface="+mn-cs"/>
                  </a:rPr>
                  <a:t>𝑁 = 1,556</a:t>
                </a:r>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Although precision of estimates increases steadily with sample size, the gains would appear to be rather modest after </a:t>
                </a:r>
                <a:r>
                  <a:rPr lang="en-US" sz="1200" i="1" kern="1200" dirty="0" smtClean="0">
                    <a:solidFill>
                      <a:schemeClr val="tx1"/>
                    </a:solidFill>
                    <a:effectLst/>
                    <a:latin typeface="+mn-lt"/>
                    <a:ea typeface="+mn-ea"/>
                    <a:cs typeface="+mn-cs"/>
                  </a:rPr>
                  <a:t>N </a:t>
                </a:r>
                <a:r>
                  <a:rPr lang="en-US" sz="1200" kern="1200" dirty="0" smtClean="0">
                    <a:solidFill>
                      <a:schemeClr val="tx1"/>
                    </a:solidFill>
                    <a:effectLst/>
                    <a:latin typeface="+mn-lt"/>
                    <a:ea typeface="+mn-ea"/>
                    <a:cs typeface="+mn-cs"/>
                  </a:rPr>
                  <a:t>reaches </a:t>
                </a:r>
                <a:r>
                  <a:rPr lang="en-US" sz="1200" kern="1200" dirty="0" smtClean="0">
                    <a:solidFill>
                      <a:schemeClr val="tx1"/>
                    </a:solidFill>
                    <a:effectLst/>
                    <a:latin typeface="+mn-lt"/>
                    <a:ea typeface="+mn-ea"/>
                    <a:cs typeface="+mn-cs"/>
                  </a:rPr>
                  <a:t>1556</a:t>
                </a:r>
                <a:r>
                  <a:rPr lang="en-US" sz="1200" kern="1200" dirty="0" smtClean="0">
                    <a:solidFill>
                      <a:schemeClr val="tx1"/>
                    </a:solidFill>
                    <a:effectLst/>
                    <a:latin typeface="+mn-lt"/>
                    <a:ea typeface="+mn-ea"/>
                    <a:cs typeface="+mn-cs"/>
                  </a:rPr>
                  <a:t>. Researchers have to consider at what point the increase in precision is too small to justify the additional cost associated with a larger sample.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12</a:t>
            </a:fld>
            <a:endParaRPr lang="en-US" dirty="0"/>
          </a:p>
        </p:txBody>
      </p:sp>
    </p:spTree>
    <p:extLst>
      <p:ext uri="{BB962C8B-B14F-4D97-AF65-F5344CB8AC3E}">
        <p14:creationId xmlns:p14="http://schemas.microsoft.com/office/powerpoint/2010/main" val="3146137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Increase in sample size linked with increased precision of confidence interval</a:t>
            </a:r>
            <a:r>
              <a:rPr lang="en-US" baseline="0" dirty="0" smtClean="0"/>
              <a:t>: </a:t>
            </a:r>
            <a:r>
              <a:rPr lang="en-US" dirty="0" smtClean="0"/>
              <a:t>Researchers can increase precision of estimate and CI by increasing sample size.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13</a:t>
            </a:fld>
            <a:endParaRPr lang="en-US" dirty="0"/>
          </a:p>
        </p:txBody>
      </p:sp>
    </p:spTree>
    <p:extLst>
      <p:ext uri="{BB962C8B-B14F-4D97-AF65-F5344CB8AC3E}">
        <p14:creationId xmlns:p14="http://schemas.microsoft.com/office/powerpoint/2010/main" val="1592555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endParaRPr lang="en-US" sz="1200" kern="1200" dirty="0" smtClean="0">
              <a:solidFill>
                <a:schemeClr val="tx1"/>
              </a:solidFill>
              <a:latin typeface="+mn-lt"/>
              <a:ea typeface="+mn-ea"/>
              <a:cs typeface="+mn-cs"/>
            </a:endParaRPr>
          </a:p>
          <a:p>
            <a:r>
              <a:rPr lang="en-US" dirty="0" smtClean="0"/>
              <a:t>Marta Tienda and Franklin Wilson’s study of discrepancy in earnings between Hispanic population groups: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gap in earnings has been attributed mainly to differences in migration status and in level of education.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Marta Tienda and Franklin Wilson argued that Mexicans, Puerto Ricans, and Cubans varied markedly in socioeconomic characteristics because of differences in the timing and circumstances of their immigration to the United States.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Tienda and Wilson also noted persistent differences in educational levels among Mexicans and Puerto Ricans compared with Cubans, which were likely to be reflected in disparities in earnings among the three groups.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We would anticipate that the earnings of Cubans would be higher than the earnings of Mexicans and Puerto Ricans.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14</a:t>
            </a:fld>
            <a:endParaRPr lang="en-US" dirty="0"/>
          </a:p>
        </p:txBody>
      </p:sp>
    </p:spTree>
    <p:extLst>
      <p:ext uri="{BB962C8B-B14F-4D97-AF65-F5344CB8AC3E}">
        <p14:creationId xmlns:p14="http://schemas.microsoft.com/office/powerpoint/2010/main" val="518898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Figure 7.6: The confidence intervals for mean annual income of Cuban, Puerto Rican, and Mexican immigrants are illustrated in this figure. We can say with 95% confidence that the true income mean for each Hispanic group lies somewhere within the corresponding confidence interval. Note that the confidence intervals do not overlap, thus revealing great disparities in earnings among the three groups. Highest interval estimates are for Cubans, followed by Mexicans and then Puerto Ricans.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15</a:t>
            </a:fld>
            <a:endParaRPr lang="en-US" dirty="0"/>
          </a:p>
        </p:txBody>
      </p:sp>
    </p:spTree>
    <p:extLst>
      <p:ext uri="{BB962C8B-B14F-4D97-AF65-F5344CB8AC3E}">
        <p14:creationId xmlns:p14="http://schemas.microsoft.com/office/powerpoint/2010/main" val="285791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4: </a:t>
            </a:r>
            <a:r>
              <a:rPr lang="en-US" sz="1200" kern="1200" dirty="0" smtClean="0">
                <a:solidFill>
                  <a:schemeClr val="tx1"/>
                </a:solidFill>
                <a:latin typeface="+mn-lt"/>
                <a:ea typeface="+mn-ea"/>
                <a:cs typeface="+mn-cs"/>
              </a:rPr>
              <a:t>Calculate and interpret confidence intervals for proportions.</a:t>
            </a:r>
          </a:p>
          <a:p>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Sample proportions or percentages are usually reported along with a margin error:</a:t>
            </a:r>
            <a:r>
              <a:rPr lang="en-US" sz="1200" kern="1200" baseline="0" dirty="0" smtClean="0">
                <a:solidFill>
                  <a:schemeClr val="tx1"/>
                </a:solidFill>
                <a:effectLst/>
                <a:latin typeface="+mn-lt"/>
                <a:ea typeface="+mn-ea"/>
                <a:cs typeface="+mn-cs"/>
              </a:rPr>
              <a:t> P</a:t>
            </a:r>
            <a:r>
              <a:rPr lang="en-US" sz="1200" kern="1200" dirty="0" smtClean="0">
                <a:solidFill>
                  <a:schemeClr val="tx1"/>
                </a:solidFill>
                <a:effectLst/>
                <a:latin typeface="+mn-lt"/>
                <a:ea typeface="+mn-ea"/>
                <a:cs typeface="+mn-cs"/>
              </a:rPr>
              <a:t>lus or minus a particular value. </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Margin of error uses: </a:t>
            </a:r>
            <a:r>
              <a:rPr lang="en-US" sz="1200" kern="1200" dirty="0" smtClean="0">
                <a:solidFill>
                  <a:schemeClr val="tx1"/>
                </a:solidFill>
                <a:effectLst/>
                <a:latin typeface="+mn-lt"/>
                <a:ea typeface="+mn-ea"/>
                <a:cs typeface="+mn-cs"/>
              </a:rPr>
              <a:t>It is the confidence interval and is used to estimate population proportions or percentages. </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Conceptual foundations</a:t>
            </a:r>
            <a:r>
              <a:rPr lang="en-US" sz="1200" kern="1200" dirty="0" smtClean="0">
                <a:solidFill>
                  <a:schemeClr val="tx1"/>
                </a:solidFill>
                <a:effectLst/>
                <a:latin typeface="+mn-lt"/>
                <a:ea typeface="+mn-ea"/>
                <a:cs typeface="+mn-cs"/>
              </a:rPr>
              <a:t>: </a:t>
            </a:r>
            <a:r>
              <a:rPr lang="en-US" baseline="0" dirty="0" smtClean="0"/>
              <a:t>The </a:t>
            </a:r>
            <a:r>
              <a:rPr lang="en-US" sz="1200" kern="1200" dirty="0" smtClean="0">
                <a:solidFill>
                  <a:schemeClr val="tx1"/>
                </a:solidFill>
                <a:effectLst/>
                <a:latin typeface="+mn-lt"/>
                <a:ea typeface="+mn-ea"/>
                <a:cs typeface="+mn-cs"/>
              </a:rPr>
              <a:t>same conceptual foundations of sampling and statistical inference that are central to the estimation of population means (the selection of random samples and the special properties of the sampling distribution)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are also central to the estimation of population proportions.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16</a:t>
            </a:fld>
            <a:endParaRPr lang="en-US" dirty="0"/>
          </a:p>
        </p:txBody>
      </p:sp>
    </p:spTree>
    <p:extLst>
      <p:ext uri="{BB962C8B-B14F-4D97-AF65-F5344CB8AC3E}">
        <p14:creationId xmlns:p14="http://schemas.microsoft.com/office/powerpoint/2010/main" val="4108818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4: </a:t>
                </a:r>
                <a:r>
                  <a:rPr lang="en-US" sz="1200" kern="1200" dirty="0" smtClean="0">
                    <a:solidFill>
                      <a:schemeClr val="tx1"/>
                    </a:solidFill>
                    <a:latin typeface="+mn-lt"/>
                    <a:ea typeface="+mn-ea"/>
                    <a:cs typeface="+mn-cs"/>
                  </a:rPr>
                  <a:t>Calculate and interpret confidence intervals for proportions.</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Sampling distribution of proportions: Underlies the estimation of population proportions from sample proportions.</a:t>
                </a: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lvl="0"/>
                <a:r>
                  <a:rPr lang="en-US" sz="1200" kern="1200" dirty="0" smtClean="0">
                    <a:solidFill>
                      <a:schemeClr val="tx1"/>
                    </a:solidFill>
                    <a:effectLst/>
                    <a:latin typeface="+mn-lt"/>
                    <a:ea typeface="+mn-ea"/>
                    <a:cs typeface="+mn-cs"/>
                  </a:rPr>
                  <a:t>Sufficient sample size:</a:t>
                </a:r>
              </a:p>
              <a:p>
                <a:pPr marL="228600" lvl="0" indent="-228600">
                  <a:buFont typeface="+mj-lt"/>
                  <a:buAutoNum type="arabicPeriod"/>
                </a:pPr>
                <a:r>
                  <a:rPr lang="en-US" sz="1200" kern="1200" dirty="0">
                    <a:solidFill>
                      <a:schemeClr val="tx1"/>
                    </a:solidFill>
                    <a:effectLst/>
                    <a:latin typeface="+mn-lt"/>
                    <a:ea typeface="+mn-ea"/>
                    <a:cs typeface="+mn-cs"/>
                  </a:rPr>
                  <a:t>Sampling distribution of proportions is approximately normal.</a:t>
                </a:r>
              </a:p>
              <a:p>
                <a:pPr marL="228600" lvl="0" indent="-228600">
                  <a:buFont typeface="+mj-lt"/>
                  <a:buAutoNum type="arabicPeriod"/>
                </a:pPr>
                <a:r>
                  <a:rPr lang="en-US" sz="1200" kern="1200" dirty="0">
                    <a:solidFill>
                      <a:schemeClr val="tx1"/>
                    </a:solidFill>
                    <a:effectLst/>
                    <a:latin typeface="+mn-lt"/>
                    <a:ea typeface="+mn-ea"/>
                    <a:cs typeface="+mn-cs"/>
                  </a:rPr>
                  <a:t>Mean </a:t>
                </a:r>
                <a:r>
                  <a:rPr lang="en-US" sz="1200" i="1" kern="1200" dirty="0">
                    <a:solidFill>
                      <a:schemeClr val="tx1"/>
                    </a:solidFill>
                    <a:effectLst/>
                    <a:latin typeface="+mn-lt"/>
                    <a:ea typeface="+mn-ea"/>
                    <a:cs typeface="+mn-cs"/>
                  </a:rPr>
                  <a:t>μp </a:t>
                </a:r>
                <a:r>
                  <a:rPr lang="en-US" sz="1200" kern="1200" dirty="0">
                    <a:solidFill>
                      <a:schemeClr val="tx1"/>
                    </a:solidFill>
                    <a:effectLst/>
                    <a:latin typeface="+mn-lt"/>
                    <a:ea typeface="+mn-ea"/>
                    <a:cs typeface="+mn-cs"/>
                  </a:rPr>
                  <a:t>equal to the population proportion </a:t>
                </a:r>
                <a:r>
                  <a:rPr lang="en-US" sz="1200" i="1" kern="1200" dirty="0">
                    <a:solidFill>
                      <a:schemeClr val="tx1"/>
                    </a:solidFill>
                    <a:effectLst/>
                    <a:latin typeface="+mn-lt"/>
                    <a:ea typeface="+mn-ea"/>
                    <a:cs typeface="+mn-cs"/>
                  </a:rPr>
                  <a:t>π.</a:t>
                </a:r>
                <a:endParaRPr lang="en-US"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Standard error of proportions: </a:t>
                </a:r>
                <a14:m>
                  <m:oMath xmlns:m="http://schemas.openxmlformats.org/officeDocument/2006/math">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r>
                          <a:rPr lang="en-US" sz="1200" i="1" kern="1200">
                            <a:solidFill>
                              <a:schemeClr val="tx1"/>
                            </a:solidFill>
                            <a:effectLst/>
                            <a:latin typeface="Cambria Math" panose="02040503050406030204" pitchFamily="18" charset="0"/>
                            <a:ea typeface="+mn-ea"/>
                            <a:cs typeface="+mn-cs"/>
                          </a:rPr>
                          <m:t>𝑝</m:t>
                        </m:r>
                      </m:sub>
                    </m:sSub>
                    <m:r>
                      <a:rPr lang="en-US" sz="1200" kern="1200">
                        <a:solidFill>
                          <a:schemeClr val="tx1"/>
                        </a:solidFill>
                        <a:effectLst/>
                        <a:latin typeface="Cambria Math" panose="02040503050406030204" pitchFamily="18" charset="0"/>
                        <a:ea typeface="+mn-ea"/>
                        <a:cs typeface="+mn-cs"/>
                      </a:rPr>
                      <m:t>=</m:t>
                    </m:r>
                    <m:rad>
                      <m:radPr>
                        <m:degHide m:val="on"/>
                        <m:ctrlPr>
                          <a:rPr lang="en-US" sz="1200" i="1" kern="1200">
                            <a:solidFill>
                              <a:schemeClr val="tx1"/>
                            </a:solidFill>
                            <a:effectLst/>
                            <a:latin typeface="Cambria Math" panose="02040503050406030204" pitchFamily="18" charset="0"/>
                            <a:ea typeface="+mn-ea"/>
                            <a:cs typeface="+mn-cs"/>
                          </a:rPr>
                        </m:ctrlPr>
                      </m:radPr>
                      <m:deg/>
                      <m:e>
                        <m:f>
                          <m:fPr>
                            <m:ctrlPr>
                              <a:rPr lang="en-US" sz="1200" i="1" kern="1200">
                                <a:solidFill>
                                  <a:schemeClr val="tx1"/>
                                </a:solidFill>
                                <a:effectLst/>
                                <a:latin typeface="Cambria Math" panose="02040503050406030204" pitchFamily="18" charset="0"/>
                                <a:ea typeface="+mn-ea"/>
                                <a:cs typeface="+mn-cs"/>
                              </a:rPr>
                            </m:ctrlPr>
                          </m:fPr>
                          <m:num>
                            <m:d>
                              <m:dPr>
                                <m:ctrlPr>
                                  <a:rPr lang="en-US"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𝜋</m:t>
                                </m:r>
                              </m:e>
                            </m:d>
                            <m:d>
                              <m:dPr>
                                <m:ctrlPr>
                                  <a:rPr lang="en-US"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1</m:t>
                                </m:r>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𝜋</m:t>
                                </m:r>
                              </m:e>
                            </m:d>
                          </m:num>
                          <m:den>
                            <m:r>
                              <a:rPr lang="en-US" sz="1200" i="1" kern="1200">
                                <a:solidFill>
                                  <a:schemeClr val="tx1"/>
                                </a:solidFill>
                                <a:effectLst/>
                                <a:latin typeface="Cambria Math" panose="02040503050406030204" pitchFamily="18" charset="0"/>
                                <a:ea typeface="+mn-ea"/>
                                <a:cs typeface="+mn-cs"/>
                              </a:rPr>
                              <m:t>𝑁</m:t>
                            </m:r>
                          </m:den>
                        </m:f>
                      </m:e>
                    </m:rad>
                    <m:r>
                      <a:rPr lang="en-US" sz="1200" b="0" i="0" kern="1200" smtClean="0">
                        <a:solidFill>
                          <a:schemeClr val="tx1"/>
                        </a:solidFill>
                        <a:effectLst/>
                        <a:latin typeface="Cambria Math"/>
                        <a:ea typeface="+mn-ea"/>
                        <a:cs typeface="+mn-cs"/>
                      </a:rPr>
                      <m:t>.</m:t>
                    </m:r>
                    <m:r>
                      <a:rPr lang="en-US" sz="1200" i="1" kern="1200">
                        <a:solidFill>
                          <a:schemeClr val="tx1"/>
                        </a:solidFill>
                        <a:effectLst/>
                        <a:latin typeface="Cambria Math" panose="02040503050406030204" pitchFamily="18" charset="0"/>
                        <a:ea typeface="+mn-ea"/>
                        <a:cs typeface="+mn-cs"/>
                      </a:rPr>
                      <m:t> </m:t>
                    </m:r>
                  </m:oMath>
                </a14:m>
                <a:r>
                  <a:rPr lang="en-US" sz="1200" kern="1200" dirty="0" smtClean="0">
                    <a:solidFill>
                      <a:schemeClr val="tx1"/>
                    </a:solidFill>
                    <a:effectLst/>
                    <a:latin typeface="+mn-lt"/>
                    <a:ea typeface="+mn-ea"/>
                    <a:cs typeface="+mn-cs"/>
                  </a:rPr>
                  <a:t>Here, </a:t>
                </a:r>
                <a14:m>
                  <m:oMath xmlns:m="http://schemas.openxmlformats.org/officeDocument/2006/math">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r>
                          <a:rPr lang="en-US" sz="1200" i="1" kern="1200">
                            <a:solidFill>
                              <a:schemeClr val="tx1"/>
                            </a:solidFill>
                            <a:effectLst/>
                            <a:latin typeface="Cambria Math" panose="02040503050406030204" pitchFamily="18" charset="0"/>
                            <a:ea typeface="+mn-ea"/>
                            <a:cs typeface="+mn-cs"/>
                          </a:rPr>
                          <m:t>𝑝</m:t>
                        </m:r>
                      </m:sub>
                    </m:sSub>
                  </m:oMath>
                </a14:m>
                <a:r>
                  <a:rPr lang="en-US" sz="1200" i="1"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standard error of proportions, </a:t>
                </a:r>
                <a:r>
                  <a:rPr lang="en-US" sz="1200" i="1" kern="1200" dirty="0">
                    <a:solidFill>
                      <a:schemeClr val="tx1"/>
                    </a:solidFill>
                    <a:effectLst/>
                    <a:latin typeface="+mn-lt"/>
                    <a:ea typeface="+mn-ea"/>
                    <a:cs typeface="+mn-cs"/>
                  </a:rPr>
                  <a:t>π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population proportion, and </a:t>
                </a:r>
                <a:r>
                  <a:rPr lang="en-US" sz="1200" i="1" kern="1200" dirty="0">
                    <a:solidFill>
                      <a:schemeClr val="tx1"/>
                    </a:solidFill>
                    <a:effectLst/>
                    <a:latin typeface="+mn-lt"/>
                    <a:ea typeface="+mn-ea"/>
                    <a:cs typeface="+mn-cs"/>
                  </a:rPr>
                  <a:t>N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population size.</a:t>
                </a:r>
              </a:p>
              <a:p>
                <a:pPr marL="228600" lvl="0" indent="-228600">
                  <a:buFont typeface="+mj-lt"/>
                  <a:buAutoNum type="arabicPeriod"/>
                </a:pPr>
                <a:r>
                  <a:rPr lang="en-US" sz="1200" kern="1200" dirty="0">
                    <a:solidFill>
                      <a:schemeClr val="tx1"/>
                    </a:solidFill>
                    <a:effectLst/>
                    <a:latin typeface="+mn-lt"/>
                    <a:ea typeface="+mn-ea"/>
                    <a:cs typeface="+mn-cs"/>
                  </a:rPr>
                  <a:t>Estimated standard error: </a:t>
                </a:r>
                <a14:m>
                  <m:oMath xmlns:m="http://schemas.openxmlformats.org/officeDocument/2006/math">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𝑝</m:t>
                        </m:r>
                      </m:sub>
                    </m:sSub>
                    <m:r>
                      <a:rPr lang="en-US" sz="1200" kern="1200">
                        <a:solidFill>
                          <a:schemeClr val="tx1"/>
                        </a:solidFill>
                        <a:effectLst/>
                        <a:latin typeface="Cambria Math" panose="02040503050406030204" pitchFamily="18" charset="0"/>
                        <a:ea typeface="+mn-ea"/>
                        <a:cs typeface="+mn-cs"/>
                      </a:rPr>
                      <m:t>=</m:t>
                    </m:r>
                    <m:rad>
                      <m:radPr>
                        <m:degHide m:val="on"/>
                        <m:ctrlPr>
                          <a:rPr lang="en-US" sz="1200" i="1" kern="1200">
                            <a:solidFill>
                              <a:schemeClr val="tx1"/>
                            </a:solidFill>
                            <a:effectLst/>
                            <a:latin typeface="Cambria Math" panose="02040503050406030204" pitchFamily="18" charset="0"/>
                            <a:ea typeface="+mn-ea"/>
                            <a:cs typeface="+mn-cs"/>
                          </a:rPr>
                        </m:ctrlPr>
                      </m:radPr>
                      <m:deg/>
                      <m:e>
                        <m:f>
                          <m:fPr>
                            <m:ctrlPr>
                              <a:rPr lang="en-US" sz="1200" i="1" kern="1200">
                                <a:solidFill>
                                  <a:schemeClr val="tx1"/>
                                </a:solidFill>
                                <a:effectLst/>
                                <a:latin typeface="Cambria Math" panose="02040503050406030204" pitchFamily="18" charset="0"/>
                                <a:ea typeface="+mn-ea"/>
                                <a:cs typeface="+mn-cs"/>
                              </a:rPr>
                            </m:ctrlPr>
                          </m:fPr>
                          <m:num>
                            <m:d>
                              <m:dPr>
                                <m:ctrlPr>
                                  <a:rPr lang="en-US"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𝑝</m:t>
                                </m:r>
                              </m:e>
                            </m:d>
                            <m:d>
                              <m:dPr>
                                <m:ctrlPr>
                                  <a:rPr lang="en-US"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1</m:t>
                                </m:r>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𝑝</m:t>
                                </m:r>
                              </m:e>
                            </m:d>
                          </m:num>
                          <m:den>
                            <m:r>
                              <a:rPr lang="en-US" sz="1200" i="1" kern="1200">
                                <a:solidFill>
                                  <a:schemeClr val="tx1"/>
                                </a:solidFill>
                                <a:effectLst/>
                                <a:latin typeface="Cambria Math" panose="02040503050406030204" pitchFamily="18" charset="0"/>
                                <a:ea typeface="+mn-ea"/>
                                <a:cs typeface="+mn-cs"/>
                              </a:rPr>
                              <m:t>𝑁</m:t>
                            </m:r>
                          </m:den>
                        </m:f>
                      </m:e>
                    </m:rad>
                    <m:r>
                      <a:rPr lang="en-US" sz="1200" kern="1200" smtClean="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 </m:t>
                    </m:r>
                  </m:oMath>
                </a14:m>
                <a:r>
                  <a:rPr lang="en-US" sz="1200" kern="1200" dirty="0" smtClean="0">
                    <a:solidFill>
                      <a:schemeClr val="tx1"/>
                    </a:solidFill>
                    <a:effectLst/>
                    <a:latin typeface="+mn-lt"/>
                    <a:ea typeface="+mn-ea"/>
                    <a:cs typeface="+mn-cs"/>
                  </a:rPr>
                  <a:t>Here, </a:t>
                </a:r>
                <a14:m>
                  <m:oMath xmlns:m="http://schemas.openxmlformats.org/officeDocument/2006/math">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𝑝</m:t>
                        </m:r>
                      </m:sub>
                    </m:sSub>
                  </m:oMath>
                </a14:m>
                <a:r>
                  <a:rPr lang="en-US" sz="1200" i="1"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estimated standard error of proportions,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𝑝</m:t>
                    </m:r>
                  </m:oMath>
                </a14:m>
                <a:r>
                  <a:rPr lang="en-US" sz="1200" i="1"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sample proportion, and </a:t>
                </a:r>
                <a:r>
                  <a:rPr lang="en-US" sz="1200" i="1" kern="1200" dirty="0">
                    <a:solidFill>
                      <a:schemeClr val="tx1"/>
                    </a:solidFill>
                    <a:effectLst/>
                    <a:latin typeface="+mn-lt"/>
                    <a:ea typeface="+mn-ea"/>
                    <a:cs typeface="+mn-cs"/>
                  </a:rPr>
                  <a:t>N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sample size.</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4</a:t>
                </a:r>
                <a:r>
                  <a:rPr lang="en-US" sz="1200" kern="1200" baseline="0" dirty="0" smtClean="0">
                    <a:solidFill>
                      <a:schemeClr val="tx1"/>
                    </a:solidFill>
                    <a:effectLst/>
                    <a:latin typeface="+mn-lt"/>
                    <a:ea typeface="+mn-ea"/>
                    <a:cs typeface="+mn-cs"/>
                  </a:rPr>
                  <a:t>: </a:t>
                </a:r>
                <a:r>
                  <a:rPr lang="en-US" sz="1200" kern="1200" dirty="0" smtClean="0">
                    <a:solidFill>
                      <a:schemeClr val="tx1"/>
                    </a:solidFill>
                    <a:latin typeface="+mn-lt"/>
                    <a:ea typeface="+mn-ea"/>
                    <a:cs typeface="+mn-cs"/>
                  </a:rPr>
                  <a:t>Calculate and interpret confidence intervals for proportions.</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Sampling distribution of proportions: Underlies the estimation of population proportions from sample proportions.</a:t>
                </a: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lvl="0"/>
                <a:r>
                  <a:rPr lang="en-US" sz="1200" kern="1200" dirty="0" smtClean="0">
                    <a:solidFill>
                      <a:schemeClr val="tx1"/>
                    </a:solidFill>
                    <a:effectLst/>
                    <a:latin typeface="+mn-lt"/>
                    <a:ea typeface="+mn-ea"/>
                    <a:cs typeface="+mn-cs"/>
                  </a:rPr>
                  <a:t>Sufficient sample size:</a:t>
                </a:r>
              </a:p>
              <a:p>
                <a:pPr marL="228600" lvl="0" indent="-228600">
                  <a:buFont typeface="+mj-lt"/>
                  <a:buAutoNum type="arabicPeriod"/>
                </a:pPr>
                <a:r>
                  <a:rPr lang="en-US" sz="1200" kern="1200" dirty="0">
                    <a:solidFill>
                      <a:schemeClr val="tx1"/>
                    </a:solidFill>
                    <a:effectLst/>
                    <a:latin typeface="+mn-lt"/>
                    <a:ea typeface="+mn-ea"/>
                    <a:cs typeface="+mn-cs"/>
                  </a:rPr>
                  <a:t>Sampling distribution of proportions is approximately normal.</a:t>
                </a:r>
              </a:p>
              <a:p>
                <a:pPr marL="228600" lvl="0" indent="-228600">
                  <a:buFont typeface="+mj-lt"/>
                  <a:buAutoNum type="arabicPeriod"/>
                </a:pPr>
                <a:r>
                  <a:rPr lang="en-US" sz="1200" kern="1200" dirty="0">
                    <a:solidFill>
                      <a:schemeClr val="tx1"/>
                    </a:solidFill>
                    <a:effectLst/>
                    <a:latin typeface="+mn-lt"/>
                    <a:ea typeface="+mn-ea"/>
                    <a:cs typeface="+mn-cs"/>
                  </a:rPr>
                  <a:t>Mean </a:t>
                </a:r>
                <a:r>
                  <a:rPr lang="en-US" sz="1200" i="1" kern="1200" dirty="0">
                    <a:solidFill>
                      <a:schemeClr val="tx1"/>
                    </a:solidFill>
                    <a:effectLst/>
                    <a:latin typeface="+mn-lt"/>
                    <a:ea typeface="+mn-ea"/>
                    <a:cs typeface="+mn-cs"/>
                  </a:rPr>
                  <a:t>μp </a:t>
                </a:r>
                <a:r>
                  <a:rPr lang="en-US" sz="1200" kern="1200" dirty="0">
                    <a:solidFill>
                      <a:schemeClr val="tx1"/>
                    </a:solidFill>
                    <a:effectLst/>
                    <a:latin typeface="+mn-lt"/>
                    <a:ea typeface="+mn-ea"/>
                    <a:cs typeface="+mn-cs"/>
                  </a:rPr>
                  <a:t>equal to the population proportion </a:t>
                </a:r>
                <a:r>
                  <a:rPr lang="en-US" sz="1200" i="1" kern="1200" dirty="0">
                    <a:solidFill>
                      <a:schemeClr val="tx1"/>
                    </a:solidFill>
                    <a:effectLst/>
                    <a:latin typeface="+mn-lt"/>
                    <a:ea typeface="+mn-ea"/>
                    <a:cs typeface="+mn-cs"/>
                  </a:rPr>
                  <a:t>π.</a:t>
                </a:r>
                <a:endParaRPr lang="en-US"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Standard error of proportions: </a:t>
                </a:r>
                <a:r>
                  <a:rPr lang="en-US" sz="1200" i="0" kern="1200">
                    <a:solidFill>
                      <a:schemeClr val="tx1"/>
                    </a:solidFill>
                    <a:effectLst/>
                    <a:latin typeface="Cambria Math" panose="02040503050406030204" pitchFamily="18" charset="0"/>
                    <a:ea typeface="+mn-ea"/>
                    <a:cs typeface="+mn-cs"/>
                  </a:rPr>
                  <a:t>𝜎</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𝑝=</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𝜋</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1−𝜋</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 </a:t>
                </a:r>
                <a:r>
                  <a:rPr lang="en-US" sz="1200" kern="1200" dirty="0">
                    <a:solidFill>
                      <a:schemeClr val="tx1"/>
                    </a:solidFill>
                    <a:effectLst/>
                    <a:latin typeface="+mn-lt"/>
                    <a:ea typeface="+mn-ea"/>
                    <a:cs typeface="+mn-cs"/>
                  </a:rPr>
                  <a:t>Here </a:t>
                </a:r>
                <a:r>
                  <a:rPr lang="en-US" sz="1200" i="0" kern="1200">
                    <a:solidFill>
                      <a:schemeClr val="tx1"/>
                    </a:solidFill>
                    <a:effectLst/>
                    <a:latin typeface="Cambria Math" panose="02040503050406030204" pitchFamily="18" charset="0"/>
                    <a:ea typeface="+mn-ea"/>
                    <a:cs typeface="+mn-cs"/>
                  </a:rPr>
                  <a:t>𝜎</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𝑝</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the standard error of proportions, </a:t>
                </a:r>
                <a:r>
                  <a:rPr lang="en-US" sz="1200" i="1" kern="1200" dirty="0">
                    <a:solidFill>
                      <a:schemeClr val="tx1"/>
                    </a:solidFill>
                    <a:effectLst/>
                    <a:latin typeface="+mn-lt"/>
                    <a:ea typeface="+mn-ea"/>
                    <a:cs typeface="+mn-cs"/>
                  </a:rPr>
                  <a:t>π </a:t>
                </a:r>
                <a:r>
                  <a:rPr lang="en-US" sz="1200" kern="1200" dirty="0">
                    <a:solidFill>
                      <a:schemeClr val="tx1"/>
                    </a:solidFill>
                    <a:effectLst/>
                    <a:latin typeface="+mn-lt"/>
                    <a:ea typeface="+mn-ea"/>
                    <a:cs typeface="+mn-cs"/>
                  </a:rPr>
                  <a:t>= the population proportion, and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 the population size.</a:t>
                </a:r>
              </a:p>
              <a:p>
                <a:pPr marL="228600" lvl="0" indent="-228600">
                  <a:buFont typeface="+mj-lt"/>
                  <a:buAutoNum type="arabicPeriod"/>
                </a:pPr>
                <a:r>
                  <a:rPr lang="en-US" sz="1200" kern="1200" dirty="0">
                    <a:solidFill>
                      <a:schemeClr val="tx1"/>
                    </a:solidFill>
                    <a:effectLst/>
                    <a:latin typeface="+mn-lt"/>
                    <a:ea typeface="+mn-ea"/>
                    <a:cs typeface="+mn-cs"/>
                  </a:rPr>
                  <a:t>Estimated standard error: </a:t>
                </a:r>
                <a:r>
                  <a:rPr lang="en-US" sz="1200" i="0" kern="1200">
                    <a:solidFill>
                      <a:schemeClr val="tx1"/>
                    </a:solidFill>
                    <a:effectLst/>
                    <a:latin typeface="Cambria Math" panose="02040503050406030204" pitchFamily="18" charset="0"/>
                    <a:ea typeface="+mn-ea"/>
                    <a:cs typeface="+mn-cs"/>
                  </a:rPr>
                  <a:t>𝑠</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𝑝=</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𝑝</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1−𝑝</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r>
                  <a:rPr lang="en-US"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 </a:t>
                </a:r>
                <a:r>
                  <a:rPr lang="en-US" sz="1200" kern="1200" dirty="0">
                    <a:solidFill>
                      <a:schemeClr val="tx1"/>
                    </a:solidFill>
                    <a:effectLst/>
                    <a:latin typeface="+mn-lt"/>
                    <a:ea typeface="+mn-ea"/>
                    <a:cs typeface="+mn-cs"/>
                  </a:rPr>
                  <a:t>Here </a:t>
                </a:r>
                <a:r>
                  <a:rPr lang="en-US" sz="1200" i="0" kern="1200">
                    <a:solidFill>
                      <a:schemeClr val="tx1"/>
                    </a:solidFill>
                    <a:effectLst/>
                    <a:latin typeface="Cambria Math" panose="02040503050406030204" pitchFamily="18" charset="0"/>
                    <a:ea typeface="+mn-ea"/>
                    <a:cs typeface="+mn-cs"/>
                  </a:rPr>
                  <a:t>𝑠</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𝑝</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the estimated standard error of proportions, </a:t>
                </a:r>
                <a:r>
                  <a:rPr lang="en-US" sz="1200" i="0" kern="1200">
                    <a:solidFill>
                      <a:schemeClr val="tx1"/>
                    </a:solidFill>
                    <a:effectLst/>
                    <a:latin typeface="Cambria Math" panose="02040503050406030204" pitchFamily="18" charset="0"/>
                    <a:ea typeface="+mn-ea"/>
                    <a:cs typeface="+mn-cs"/>
                  </a:rPr>
                  <a:t>𝑝</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the sample proportion, and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 the sample size.</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17</a:t>
            </a:fld>
            <a:endParaRPr lang="en-US" dirty="0"/>
          </a:p>
        </p:txBody>
      </p:sp>
    </p:spTree>
    <p:extLst>
      <p:ext uri="{BB962C8B-B14F-4D97-AF65-F5344CB8AC3E}">
        <p14:creationId xmlns:p14="http://schemas.microsoft.com/office/powerpoint/2010/main" val="1854509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4: </a:t>
                </a:r>
                <a:r>
                  <a:rPr lang="en-US" sz="1200" kern="1200" dirty="0" smtClean="0">
                    <a:solidFill>
                      <a:schemeClr val="tx1"/>
                    </a:solidFill>
                    <a:latin typeface="+mn-lt"/>
                    <a:ea typeface="+mn-ea"/>
                    <a:cs typeface="+mn-cs"/>
                  </a:rPr>
                  <a:t>Calculate and interpret confidence intervals for proportions.</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General formula </a:t>
                </a:r>
                <a:r>
                  <a:rPr lang="en-US" dirty="0"/>
                  <a:t>for constructing </a:t>
                </a:r>
                <a:r>
                  <a:rPr lang="en-US" dirty="0" smtClean="0"/>
                  <a:t>CI for </a:t>
                </a:r>
                <a:r>
                  <a:rPr lang="en-US" dirty="0"/>
                  <a:t>proportions for any level of </a:t>
                </a:r>
                <a:r>
                  <a:rPr lang="en-US" dirty="0" smtClean="0"/>
                  <a:t>confidence:</a:t>
                </a:r>
                <a:r>
                  <a:rPr lang="en-US" baseline="0" dirty="0" smtClean="0"/>
                  <a:t> </a:t>
                </a:r>
                <a14:m>
                  <m:oMath xmlns:m="http://schemas.openxmlformats.org/officeDocument/2006/math">
                    <m:r>
                      <a:rPr lang="en-US" i="1" smtClean="0">
                        <a:latin typeface="Cambria Math" panose="02040503050406030204" pitchFamily="18" charset="0"/>
                      </a:rPr>
                      <m:t>𝐶𝐼</m:t>
                    </m:r>
                    <m:r>
                      <a:rPr lang="en-US" i="1" smtClean="0">
                        <a:latin typeface="Cambria Math" panose="02040503050406030204" pitchFamily="18" charset="0"/>
                      </a:rPr>
                      <m:t>=</m:t>
                    </m:r>
                    <m:r>
                      <a:rPr lang="en-US" i="1" smtClean="0">
                        <a:latin typeface="Cambria Math" panose="02040503050406030204" pitchFamily="18" charset="0"/>
                      </a:rPr>
                      <m:t>𝑝</m:t>
                    </m:r>
                    <m:r>
                      <a:rPr lang="en-US" i="1" smtClean="0">
                        <a:latin typeface="Cambria Math" panose="02040503050406030204" pitchFamily="18" charset="0"/>
                      </a:rPr>
                      <m:t>±</m:t>
                    </m:r>
                    <m:r>
                      <a:rPr lang="en-US" i="1" smtClean="0">
                        <a:latin typeface="Cambria Math" panose="02040503050406030204" pitchFamily="18" charset="0"/>
                      </a:rPr>
                      <m:t>𝑍</m:t>
                    </m:r>
                    <m:r>
                      <a:rPr lang="en-US"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𝑠</m:t>
                        </m:r>
                      </m:e>
                      <m:sub>
                        <m:r>
                          <a:rPr lang="en-US" i="1">
                            <a:latin typeface="Cambria Math" panose="02040503050406030204" pitchFamily="18" charset="0"/>
                          </a:rPr>
                          <m:t>𝑝</m:t>
                        </m:r>
                        <m:r>
                          <a:rPr lang="en-US" i="1">
                            <a:latin typeface="Cambria Math" panose="02040503050406030204" pitchFamily="18" charset="0"/>
                          </a:rPr>
                          <m:t>)</m:t>
                        </m:r>
                      </m:sub>
                    </m:sSub>
                    <m:r>
                      <a:rPr lang="en-US" b="0" i="0" smtClean="0">
                        <a:latin typeface="Cambria Math"/>
                      </a:rPr>
                      <m:t>.</m:t>
                    </m:r>
                    <m:r>
                      <a:rPr lang="en-US" b="0" i="0" smtClean="0">
                        <a:latin typeface="Cambria Math" panose="02040503050406030204" pitchFamily="18" charset="0"/>
                      </a:rPr>
                      <m:t> </m:t>
                    </m:r>
                  </m:oMath>
                </a14:m>
                <a:r>
                  <a:rPr lang="en-US" sz="1200" kern="1200" dirty="0" smtClean="0">
                    <a:solidFill>
                      <a:schemeClr val="tx1"/>
                    </a:solidFill>
                    <a:effectLst/>
                    <a:latin typeface="+mn-lt"/>
                    <a:ea typeface="+mn-ea"/>
                    <a:cs typeface="+mn-cs"/>
                  </a:rPr>
                  <a:t>Here, CI is </a:t>
                </a:r>
                <a:r>
                  <a:rPr lang="en-US" sz="1200" kern="1200" dirty="0">
                    <a:solidFill>
                      <a:schemeClr val="tx1"/>
                    </a:solidFill>
                    <a:effectLst/>
                    <a:latin typeface="+mn-lt"/>
                    <a:ea typeface="+mn-ea"/>
                    <a:cs typeface="+mn-cs"/>
                  </a:rPr>
                  <a:t>the confidence </a:t>
                </a:r>
                <a:r>
                  <a:rPr lang="en-US" sz="1200" kern="1200" dirty="0" smtClean="0">
                    <a:solidFill>
                      <a:schemeClr val="tx1"/>
                    </a:solidFill>
                    <a:effectLst/>
                    <a:latin typeface="+mn-lt"/>
                    <a:ea typeface="+mn-ea"/>
                    <a:cs typeface="+mn-cs"/>
                  </a:rPr>
                  <a:t>interval,</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p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observed sample </a:t>
                </a:r>
                <a:r>
                  <a:rPr lang="en-US" sz="1200" kern="1200" dirty="0" smtClean="0">
                    <a:solidFill>
                      <a:schemeClr val="tx1"/>
                    </a:solidFill>
                    <a:effectLst/>
                    <a:latin typeface="+mn-lt"/>
                    <a:ea typeface="+mn-ea"/>
                    <a:cs typeface="+mn-cs"/>
                  </a:rPr>
                  <a:t>proportion,</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corresponding to the confidence </a:t>
                </a:r>
                <a:r>
                  <a:rPr lang="en-US" sz="1200" kern="1200" dirty="0" smtClean="0">
                    <a:solidFill>
                      <a:schemeClr val="tx1"/>
                    </a:solidFill>
                    <a:effectLst/>
                    <a:latin typeface="+mn-lt"/>
                    <a:ea typeface="+mn-ea"/>
                    <a:cs typeface="+mn-cs"/>
                  </a:rPr>
                  <a:t>level,</a:t>
                </a:r>
                <a:r>
                  <a:rPr lang="en-US" sz="1200" kern="1200" baseline="0" dirty="0" smtClean="0">
                    <a:solidFill>
                      <a:schemeClr val="tx1"/>
                    </a:solidFill>
                    <a:effectLst/>
                    <a:latin typeface="+mn-lt"/>
                    <a:ea typeface="+mn-ea"/>
                    <a:cs typeface="+mn-cs"/>
                  </a:rPr>
                  <a:t> and </a:t>
                </a:r>
                <a14:m>
                  <m:oMath xmlns:m="http://schemas.openxmlformats.org/officeDocument/2006/math">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𝑠</m:t>
                        </m:r>
                      </m:e>
                      <m:sub>
                        <m:r>
                          <a:rPr lang="en-US" sz="1200" i="1" kern="1200">
                            <a:solidFill>
                              <a:schemeClr val="tx1"/>
                            </a:solidFill>
                            <a:effectLst/>
                            <a:latin typeface="Cambria Math" panose="02040503050406030204" pitchFamily="18" charset="0"/>
                            <a:ea typeface="+mn-ea"/>
                            <a:cs typeface="+mn-cs"/>
                          </a:rPr>
                          <m:t>𝑝</m:t>
                        </m:r>
                      </m:sub>
                    </m:sSub>
                  </m:oMath>
                </a14:m>
                <a:r>
                  <a:rPr lang="en-US" sz="1200" i="1"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estimated standard error of </a:t>
                </a:r>
                <a:r>
                  <a:rPr lang="en-US" sz="1200" kern="1200" dirty="0" smtClean="0">
                    <a:solidFill>
                      <a:schemeClr val="tx1"/>
                    </a:solidFill>
                    <a:effectLst/>
                    <a:latin typeface="+mn-lt"/>
                    <a:ea typeface="+mn-ea"/>
                    <a:cs typeface="+mn-cs"/>
                  </a:rPr>
                  <a:t>proportions. </a:t>
                </a:r>
                <a:r>
                  <a:rPr lang="en-US" dirty="0" smtClean="0"/>
                  <a:t>To obtain a confidence interval at a certain level, we take the sample proportion and add to or subtract from it the product of a </a:t>
                </a:r>
                <a:r>
                  <a:rPr lang="en-US" i="1" dirty="0" smtClean="0"/>
                  <a:t>Z </a:t>
                </a:r>
                <a:r>
                  <a:rPr lang="en-US" dirty="0" smtClean="0"/>
                  <a:t>value and the standard error. </a:t>
                </a:r>
              </a:p>
              <a:p>
                <a:endParaRPr lang="en-US" dirty="0" smtClean="0"/>
              </a:p>
              <a:p>
                <a:r>
                  <a:rPr lang="en-US" dirty="0" smtClean="0"/>
                  <a:t>We want the area between the mean and the selected ±</a:t>
                </a:r>
                <a:r>
                  <a:rPr lang="en-US" i="1" dirty="0" smtClean="0"/>
                  <a:t>Z </a:t>
                </a:r>
                <a:r>
                  <a:rPr lang="en-US" dirty="0" smtClean="0"/>
                  <a:t>to be equal to the confidence level:</a:t>
                </a:r>
                <a:r>
                  <a:rPr lang="en-US" baseline="0" dirty="0" smtClean="0"/>
                  <a:t> </a:t>
                </a:r>
                <a:r>
                  <a:rPr lang="en-US" dirty="0" smtClean="0"/>
                  <a:t>The </a:t>
                </a:r>
                <a:r>
                  <a:rPr lang="en-US" i="1" dirty="0" smtClean="0"/>
                  <a:t>Z </a:t>
                </a:r>
                <a:r>
                  <a:rPr lang="en-US" dirty="0" smtClean="0"/>
                  <a:t>value we choose depends on the desired confidence level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4</a:t>
                </a:r>
                <a:r>
                  <a:rPr lang="en-US" sz="1200" kern="1200" baseline="0" dirty="0" smtClean="0">
                    <a:solidFill>
                      <a:schemeClr val="tx1"/>
                    </a:solidFill>
                    <a:effectLst/>
                    <a:latin typeface="+mn-lt"/>
                    <a:ea typeface="+mn-ea"/>
                    <a:cs typeface="+mn-cs"/>
                  </a:rPr>
                  <a:t>: </a:t>
                </a:r>
                <a:r>
                  <a:rPr lang="en-US" sz="1200" kern="1200" dirty="0" smtClean="0">
                    <a:solidFill>
                      <a:schemeClr val="tx1"/>
                    </a:solidFill>
                    <a:latin typeface="+mn-lt"/>
                    <a:ea typeface="+mn-ea"/>
                    <a:cs typeface="+mn-cs"/>
                  </a:rPr>
                  <a:t>Calculate and interpret confidence intervals for proportions.</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General formula </a:t>
                </a:r>
                <a:r>
                  <a:rPr lang="en-US" dirty="0"/>
                  <a:t>for constructing </a:t>
                </a:r>
                <a:r>
                  <a:rPr lang="en-US" dirty="0" smtClean="0"/>
                  <a:t>CI for </a:t>
                </a:r>
                <a:r>
                  <a:rPr lang="en-US" dirty="0"/>
                  <a:t>proportions for any level of </a:t>
                </a:r>
                <a:r>
                  <a:rPr lang="en-US" dirty="0" smtClean="0"/>
                  <a:t>confidence:</a:t>
                </a:r>
                <a:r>
                  <a:rPr lang="en-US" baseline="0" dirty="0" smtClean="0"/>
                  <a:t> </a:t>
                </a:r>
                <a:r>
                  <a:rPr lang="en-US" i="0" smtClean="0">
                    <a:latin typeface="Cambria Math" panose="02040503050406030204" pitchFamily="18" charset="0"/>
                  </a:rPr>
                  <a:t>𝐶𝐼=𝑝±𝑍(</a:t>
                </a:r>
                <a:r>
                  <a:rPr lang="en-US" i="0">
                    <a:latin typeface="Cambria Math" panose="02040503050406030204" pitchFamily="18" charset="0"/>
                  </a:rPr>
                  <a:t>𝑠</a:t>
                </a:r>
                <a:r>
                  <a:rPr lang="en-US" i="0">
                    <a:latin typeface="Cambria Math"/>
                  </a:rPr>
                  <a:t>_(</a:t>
                </a:r>
                <a:r>
                  <a:rPr lang="en-US" i="0">
                    <a:latin typeface="Cambria Math" panose="02040503050406030204" pitchFamily="18" charset="0"/>
                  </a:rPr>
                  <a:t>𝑝)</a:t>
                </a:r>
                <a:r>
                  <a:rPr lang="en-US" i="0">
                    <a:latin typeface="Cambria Math"/>
                  </a:rPr>
                  <a:t>)</a:t>
                </a:r>
                <a:r>
                  <a:rPr lang="en-US" b="0" i="0" smtClean="0">
                    <a:latin typeface="Cambria Math"/>
                  </a:rPr>
                  <a:t>.</a:t>
                </a:r>
                <a:r>
                  <a:rPr lang="en-US" b="0" i="0" smtClean="0">
                    <a:latin typeface="Cambria Math" panose="02040503050406030204" pitchFamily="18" charset="0"/>
                  </a:rPr>
                  <a:t> </a:t>
                </a:r>
                <a:r>
                  <a:rPr lang="en-US" sz="1200" kern="1200" dirty="0" smtClean="0">
                    <a:solidFill>
                      <a:schemeClr val="tx1"/>
                    </a:solidFill>
                    <a:effectLst/>
                    <a:latin typeface="+mn-lt"/>
                    <a:ea typeface="+mn-ea"/>
                    <a:cs typeface="+mn-cs"/>
                  </a:rPr>
                  <a:t>Here, </a:t>
                </a:r>
                <a:r>
                  <a:rPr lang="en-US" sz="1200" kern="1200" dirty="0" smtClean="0">
                    <a:solidFill>
                      <a:schemeClr val="tx1"/>
                    </a:solidFill>
                    <a:effectLst/>
                    <a:latin typeface="+mn-lt"/>
                    <a:ea typeface="+mn-ea"/>
                    <a:cs typeface="+mn-cs"/>
                  </a:rPr>
                  <a:t>CI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confidence </a:t>
                </a:r>
                <a:r>
                  <a:rPr lang="en-US" sz="1200" kern="1200" dirty="0" smtClean="0">
                    <a:solidFill>
                      <a:schemeClr val="tx1"/>
                    </a:solidFill>
                    <a:effectLst/>
                    <a:latin typeface="+mn-lt"/>
                    <a:ea typeface="+mn-ea"/>
                    <a:cs typeface="+mn-cs"/>
                  </a:rPr>
                  <a:t>interval,</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p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observed sample </a:t>
                </a:r>
                <a:r>
                  <a:rPr lang="en-US" sz="1200" kern="1200" dirty="0" smtClean="0">
                    <a:solidFill>
                      <a:schemeClr val="tx1"/>
                    </a:solidFill>
                    <a:effectLst/>
                    <a:latin typeface="+mn-lt"/>
                    <a:ea typeface="+mn-ea"/>
                    <a:cs typeface="+mn-cs"/>
                  </a:rPr>
                  <a:t>proportion,</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corresponding to the confidence </a:t>
                </a:r>
                <a:r>
                  <a:rPr lang="en-US" sz="1200" kern="1200" dirty="0" smtClean="0">
                    <a:solidFill>
                      <a:schemeClr val="tx1"/>
                    </a:solidFill>
                    <a:effectLst/>
                    <a:latin typeface="+mn-lt"/>
                    <a:ea typeface="+mn-ea"/>
                    <a:cs typeface="+mn-cs"/>
                  </a:rPr>
                  <a:t>level,</a:t>
                </a:r>
                <a:r>
                  <a:rPr lang="en-US" sz="1200" kern="1200" baseline="0" dirty="0" smtClean="0">
                    <a:solidFill>
                      <a:schemeClr val="tx1"/>
                    </a:solidFill>
                    <a:effectLst/>
                    <a:latin typeface="+mn-lt"/>
                    <a:ea typeface="+mn-ea"/>
                    <a:cs typeface="+mn-cs"/>
                  </a:rPr>
                  <a:t> and </a:t>
                </a:r>
                <a:r>
                  <a:rPr lang="en-US" sz="1200" i="0" kern="1200">
                    <a:solidFill>
                      <a:schemeClr val="tx1"/>
                    </a:solidFill>
                    <a:effectLst/>
                    <a:latin typeface="Cambria Math" panose="02040503050406030204" pitchFamily="18" charset="0"/>
                    <a:ea typeface="+mn-ea"/>
                    <a:cs typeface="+mn-cs"/>
                  </a:rPr>
                  <a:t>𝑠</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𝑝</a:t>
                </a:r>
                <a:r>
                  <a:rPr lang="en-US" sz="1200" i="1"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the estimated standard error of </a:t>
                </a:r>
                <a:r>
                  <a:rPr lang="en-US" sz="1200" kern="1200" dirty="0" smtClean="0">
                    <a:solidFill>
                      <a:schemeClr val="tx1"/>
                    </a:solidFill>
                    <a:effectLst/>
                    <a:latin typeface="+mn-lt"/>
                    <a:ea typeface="+mn-ea"/>
                    <a:cs typeface="+mn-cs"/>
                  </a:rPr>
                  <a:t>proportions. </a:t>
                </a:r>
                <a:r>
                  <a:rPr lang="en-US" dirty="0" smtClean="0"/>
                  <a:t>To obtain a confidence interval at a certain level, we take the sample proportion and add to or subtract from it the product of a </a:t>
                </a:r>
                <a:r>
                  <a:rPr lang="en-US" i="1" dirty="0" smtClean="0"/>
                  <a:t>Z </a:t>
                </a:r>
                <a:r>
                  <a:rPr lang="en-US" dirty="0" smtClean="0"/>
                  <a:t>value and the standard error. </a:t>
                </a:r>
              </a:p>
              <a:p>
                <a:endParaRPr lang="en-US" dirty="0" smtClean="0"/>
              </a:p>
              <a:p>
                <a:r>
                  <a:rPr lang="en-US" dirty="0" smtClean="0"/>
                  <a:t>We want the area between the mean and the selected ±</a:t>
                </a:r>
                <a:r>
                  <a:rPr lang="en-US" i="1" dirty="0" smtClean="0"/>
                  <a:t>Z </a:t>
                </a:r>
                <a:r>
                  <a:rPr lang="en-US" dirty="0" smtClean="0"/>
                  <a:t>to be equal to the confidence level:</a:t>
                </a:r>
                <a:r>
                  <a:rPr lang="en-US" baseline="0" dirty="0" smtClean="0"/>
                  <a:t> </a:t>
                </a:r>
                <a:r>
                  <a:rPr lang="en-US" dirty="0" smtClean="0"/>
                  <a:t>The </a:t>
                </a:r>
                <a:r>
                  <a:rPr lang="en-US" i="1" dirty="0" smtClean="0"/>
                  <a:t>Z </a:t>
                </a:r>
                <a:r>
                  <a:rPr lang="en-US" dirty="0" smtClean="0"/>
                  <a:t>value we choose depends on the desired confidence level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18</a:t>
            </a:fld>
            <a:endParaRPr lang="en-US" dirty="0"/>
          </a:p>
        </p:txBody>
      </p:sp>
    </p:spTree>
    <p:extLst>
      <p:ext uri="{BB962C8B-B14F-4D97-AF65-F5344CB8AC3E}">
        <p14:creationId xmlns:p14="http://schemas.microsoft.com/office/powerpoint/2010/main" val="3058333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4: </a:t>
            </a:r>
            <a:r>
              <a:rPr lang="en-US" sz="1200" kern="1200" dirty="0" smtClean="0">
                <a:solidFill>
                  <a:schemeClr val="tx1"/>
                </a:solidFill>
                <a:latin typeface="+mn-lt"/>
                <a:ea typeface="+mn-ea"/>
                <a:cs typeface="+mn-cs"/>
              </a:rPr>
              <a:t>Calculate and interpret confidence intervals for proportions.</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Steps to determine the confidence interval for a proportion: We</a:t>
            </a:r>
            <a:r>
              <a:rPr lang="en-US" baseline="0" dirty="0" smtClean="0"/>
              <a:t> follow the </a:t>
            </a:r>
            <a:r>
              <a:rPr lang="en-US" dirty="0" smtClean="0"/>
              <a:t>same steps that were used to find confidence intervals for means.</a:t>
            </a:r>
          </a:p>
          <a:p>
            <a:pPr marL="228600" lvl="0" indent="-228600">
              <a:buFont typeface="+mj-lt"/>
              <a:buAutoNum type="arabicPeriod"/>
            </a:pPr>
            <a:r>
              <a:rPr lang="en-US" dirty="0" smtClean="0"/>
              <a:t>Calculate the estimated standard error of the proportion.</a:t>
            </a:r>
          </a:p>
          <a:p>
            <a:pPr marL="228600" lvl="0" indent="-228600">
              <a:buFont typeface="+mj-lt"/>
              <a:buAutoNum type="arabicPeriod"/>
            </a:pPr>
            <a:r>
              <a:rPr lang="en-US" dirty="0" smtClean="0"/>
              <a:t>Decide the desired level of confidence, and find the corresponding </a:t>
            </a:r>
            <a:r>
              <a:rPr lang="en-US" i="1" dirty="0" smtClean="0"/>
              <a:t>Z </a:t>
            </a:r>
            <a:r>
              <a:rPr lang="en-US" dirty="0" smtClean="0"/>
              <a:t>value.</a:t>
            </a:r>
          </a:p>
          <a:p>
            <a:pPr marL="228600" lvl="0" indent="-228600">
              <a:buFont typeface="+mj-lt"/>
              <a:buAutoNum type="arabicPeriod"/>
            </a:pPr>
            <a:r>
              <a:rPr lang="en-US" dirty="0" smtClean="0"/>
              <a:t>Calculate the confidence interval.</a:t>
            </a:r>
          </a:p>
          <a:p>
            <a:pPr marL="228600" lvl="0" indent="-228600">
              <a:buFont typeface="+mj-lt"/>
              <a:buAutoNum type="arabicPeriod"/>
            </a:pPr>
            <a:r>
              <a:rPr lang="en-US" dirty="0" smtClean="0"/>
              <a:t>Interpret the results.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19</a:t>
            </a:fld>
            <a:endParaRPr lang="en-US" dirty="0"/>
          </a:p>
        </p:txBody>
      </p:sp>
    </p:spTree>
    <p:extLst>
      <p:ext uri="{BB962C8B-B14F-4D97-AF65-F5344CB8AC3E}">
        <p14:creationId xmlns:p14="http://schemas.microsoft.com/office/powerpoint/2010/main" val="191573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Explain the concept of estimation, point estimates, confidence level, and confidence interval</a:t>
            </a:r>
            <a:r>
              <a:rPr lang="en-IN" sz="1200" kern="1200" dirty="0" smtClean="0">
                <a:solidFill>
                  <a:schemeClr val="tx1"/>
                </a:solidFill>
                <a:effectLst/>
                <a:latin typeface="+mn-lt"/>
                <a:ea typeface="+mn-ea"/>
                <a:cs typeface="+mn-cs"/>
              </a:rPr>
              <a:t>.</a:t>
            </a:r>
          </a:p>
          <a:p>
            <a:endParaRPr lang="en-US" dirty="0" smtClean="0"/>
          </a:p>
          <a:p>
            <a:r>
              <a:rPr lang="en-US" dirty="0" smtClean="0"/>
              <a:t>Procedure of estimating population means and proportions: Based on the principles of sampling and statistical inference.</a:t>
            </a:r>
          </a:p>
          <a:p>
            <a:endParaRPr lang="en-US" dirty="0" smtClean="0"/>
          </a:p>
          <a:p>
            <a:r>
              <a:rPr lang="en-US" dirty="0" smtClean="0"/>
              <a:t>Sampling distribution:</a:t>
            </a:r>
            <a:r>
              <a:rPr lang="en-US" baseline="0" dirty="0" smtClean="0"/>
              <a:t> A</a:t>
            </a:r>
            <a:r>
              <a:rPr lang="en-US" dirty="0" smtClean="0"/>
              <a:t>llows us to estimate population means and proportions: From sample outcomes and to assess the accuracy of these estimates.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Estimation:</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 process whereby we select a random sample from a population and use a sample statistic to estimate a population parameter. </a:t>
            </a: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2</a:t>
            </a:fld>
            <a:endParaRPr lang="en-US" dirty="0"/>
          </a:p>
        </p:txBody>
      </p:sp>
    </p:spTree>
    <p:extLst>
      <p:ext uri="{BB962C8B-B14F-4D97-AF65-F5344CB8AC3E}">
        <p14:creationId xmlns:p14="http://schemas.microsoft.com/office/powerpoint/2010/main" val="3060207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Janet Fanslow and Elizabeth Robinson studied help-seeking behavior and motivation among women victims of intimate partner violence in New Zealand:</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Relied on data from the New Zealand Violence against Women Study to document the reasons why victims sought help or left their partner due to domestic violence.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Fanslow and Robinson identified the categories with the highest percentages for each sample: For seeking help (could not endure more, encouraged by friends or family, children suffering and badly injured) and for leaving (could not endure more, he threatened to kill her, children suffering and badly injured).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Concern for children suffering was also identified as an important reason for female victims to seek help and/or to leave their abuser.</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estimates are reported for subgroups, the confidence intervals are likely to vary. Even when a confidence interval is reported only for the overall sample, we can easily compute separate confidence intervals for each of the subgroups if the confidence level and the size of each of the subgroups are included.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20</a:t>
            </a:fld>
            <a:endParaRPr lang="en-US" dirty="0"/>
          </a:p>
        </p:txBody>
      </p:sp>
    </p:spTree>
    <p:extLst>
      <p:ext uri="{BB962C8B-B14F-4D97-AF65-F5344CB8AC3E}">
        <p14:creationId xmlns:p14="http://schemas.microsoft.com/office/powerpoint/2010/main" val="1170034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r>
              <a:rPr lang="en-US" sz="1200" kern="1200" dirty="0" smtClean="0">
                <a:solidFill>
                  <a:schemeClr val="tx1"/>
                </a:solidFill>
                <a:effectLst/>
                <a:latin typeface="+mn-lt"/>
                <a:ea typeface="+mn-ea"/>
                <a:cs typeface="+mn-cs"/>
              </a:rPr>
              <a:t>Table 7.3:</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Percentage of Women with Lifetime Experience of Physical and/or Sexual Intimate Partner Violence Who Reported Reasons for Asking for Help with and for Leaving Violent Relationships.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21</a:t>
            </a:fld>
            <a:endParaRPr lang="en-US" dirty="0"/>
          </a:p>
        </p:txBody>
      </p:sp>
    </p:spTree>
    <p:extLst>
      <p:ext uri="{BB962C8B-B14F-4D97-AF65-F5344CB8AC3E}">
        <p14:creationId xmlns:p14="http://schemas.microsoft.com/office/powerpoint/2010/main" val="4234913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 </a:t>
            </a:r>
            <a:r>
              <a:rPr lang="en-US" sz="1200" kern="1200" dirty="0" smtClean="0">
                <a:solidFill>
                  <a:schemeClr val="tx1"/>
                </a:solidFill>
                <a:effectLst/>
                <a:latin typeface="+mn-lt"/>
                <a:ea typeface="+mn-ea"/>
                <a:cs typeface="+mn-cs"/>
              </a:rPr>
              <a:t>Table 7.3:</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Percentage of Women with Lifetime Experience of Physical and/or Sexual Intimate Partner Violence Who Reported Reasons for Asking for Help with and for Leaving Violent Relationships.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22</a:t>
            </a:fld>
            <a:endParaRPr lang="en-US" dirty="0"/>
          </a:p>
        </p:txBody>
      </p:sp>
    </p:spTree>
    <p:extLst>
      <p:ext uri="{BB962C8B-B14F-4D97-AF65-F5344CB8AC3E}">
        <p14:creationId xmlns:p14="http://schemas.microsoft.com/office/powerpoint/2010/main" val="4234913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Explain the concept of estimation, point estimates, confidence level, and confidence interval</a:t>
            </a:r>
            <a:r>
              <a:rPr lang="en-IN"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 of sample proportions, sample means, and sample variances as estimates: </a:t>
            </a:r>
            <a:r>
              <a:rPr lang="en-US" sz="1200" kern="1200" dirty="0" smtClean="0">
                <a:solidFill>
                  <a:schemeClr val="tx1"/>
                </a:solidFill>
                <a:effectLst/>
                <a:latin typeface="+mn-lt"/>
                <a:ea typeface="+mn-ea"/>
                <a:cs typeface="+mn-cs"/>
              </a:rPr>
              <a:t>We can use sample proportions as estimates of population proportions, sample means as estimates of population means, or sample variances as estimates of population variances.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Major objective of sampling theory and statistical inference:</a:t>
            </a:r>
            <a:r>
              <a:rPr lang="en-US" baseline="0" dirty="0" smtClean="0"/>
              <a:t> T</a:t>
            </a:r>
            <a:r>
              <a:rPr lang="en-US" dirty="0" smtClean="0"/>
              <a:t>o provide estimates of unknown population parameters from sample statistics.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3</a:t>
            </a:fld>
            <a:endParaRPr lang="en-US" dirty="0"/>
          </a:p>
        </p:txBody>
      </p:sp>
    </p:spTree>
    <p:extLst>
      <p:ext uri="{BB962C8B-B14F-4D97-AF65-F5344CB8AC3E}">
        <p14:creationId xmlns:p14="http://schemas.microsoft.com/office/powerpoint/2010/main" val="398349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Explain the concept of estimation, point estimates, confidence level, and confidence interval</a:t>
            </a:r>
            <a:r>
              <a:rPr lang="en-IN"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Estimates of population characteristics divided into two types: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Point estimates:</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S</a:t>
            </a:r>
            <a:r>
              <a:rPr lang="en-US" sz="1200" kern="1200" dirty="0" smtClean="0">
                <a:solidFill>
                  <a:schemeClr val="tx1"/>
                </a:solidFill>
                <a:effectLst/>
                <a:latin typeface="+mn-lt"/>
                <a:ea typeface="+mn-ea"/>
                <a:cs typeface="+mn-cs"/>
              </a:rPr>
              <a:t>ample statistics used to estimate the exact value of a population parameter.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Examples: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the Pew Research Organization reports that 62% of Americans believe immigrants strengthen the country, they are using a point estimate.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Similarly, if we reported the average level of education of the population of adult Americans to be exactly 13.71 years, we would be using a point estimate.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kern="1200" dirty="0" smtClean="0">
                <a:solidFill>
                  <a:schemeClr val="tx1"/>
                </a:solidFill>
                <a:effectLst/>
                <a:latin typeface="+mn-lt"/>
                <a:ea typeface="+mn-ea"/>
                <a:cs typeface="+mn-cs"/>
              </a:rPr>
              <a:t>Interval estimates:</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R</a:t>
            </a:r>
            <a:r>
              <a:rPr lang="en-US" sz="1200" kern="1200" dirty="0" smtClean="0">
                <a:solidFill>
                  <a:schemeClr val="tx1"/>
                </a:solidFill>
                <a:effectLst/>
                <a:latin typeface="+mn-lt"/>
                <a:ea typeface="+mn-ea"/>
                <a:cs typeface="+mn-cs"/>
              </a:rPr>
              <a:t>anges of values within which the population parameter may fall.</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Interval estimates more accurate than point estimates:</a:t>
            </a:r>
            <a:r>
              <a:rPr lang="en-US" baseline="0" dirty="0" smtClean="0"/>
              <a:t> </a:t>
            </a:r>
            <a:r>
              <a:rPr lang="en-US" sz="1200" kern="1200" dirty="0" smtClean="0">
                <a:solidFill>
                  <a:schemeClr val="tx1"/>
                </a:solidFill>
                <a:effectLst/>
                <a:latin typeface="+mn-lt"/>
                <a:ea typeface="+mn-ea"/>
                <a:cs typeface="+mn-cs"/>
              </a:rPr>
              <a:t>The problem with point estimates is that sample statistics vary, usually resulting in some sort of sampling error. Thus, we never really know how accurate they are. As a result, we rarely rely on them as estimators of population parameters such as average income or percentage of the population who are in favor of gay and lesbian relations.</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4</a:t>
            </a:fld>
            <a:endParaRPr lang="en-US" dirty="0"/>
          </a:p>
        </p:txBody>
      </p:sp>
    </p:spTree>
    <p:extLst>
      <p:ext uri="{BB962C8B-B14F-4D97-AF65-F5344CB8AC3E}">
        <p14:creationId xmlns:p14="http://schemas.microsoft.com/office/powerpoint/2010/main" val="3897378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Explain the concept of estimation, point estimates, confidence level, and confidence interval</a:t>
            </a:r>
            <a:r>
              <a:rPr lang="en-IN"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kern="1200" dirty="0" smtClean="0">
                <a:solidFill>
                  <a:schemeClr val="tx1"/>
                </a:solidFill>
                <a:effectLst/>
                <a:latin typeface="+mn-lt"/>
                <a:ea typeface="+mn-ea"/>
                <a:cs typeface="+mn-cs"/>
              </a:rPr>
              <a:t>Confidence interval (CI):</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The r</a:t>
            </a:r>
            <a:r>
              <a:rPr lang="en-US" sz="1200" kern="1200" dirty="0" smtClean="0">
                <a:solidFill>
                  <a:schemeClr val="tx1"/>
                </a:solidFill>
                <a:effectLst/>
                <a:latin typeface="+mn-lt"/>
                <a:ea typeface="+mn-ea"/>
                <a:cs typeface="+mn-cs"/>
              </a:rPr>
              <a:t>ange of values within which the population parameter may fall</a:t>
            </a:r>
            <a:r>
              <a:rPr lang="en-US" sz="1200" kern="1200" baseline="0" dirty="0" smtClean="0">
                <a:solidFill>
                  <a:schemeClr val="tx1"/>
                </a:solidFill>
                <a:effectLst/>
                <a:latin typeface="+mn-lt"/>
                <a:ea typeface="+mn-ea"/>
                <a:cs typeface="+mn-cs"/>
              </a:rPr>
              <a:t> that we identify </a:t>
            </a:r>
            <a:r>
              <a:rPr lang="en-US" sz="1200" b="0" kern="1200" baseline="0" dirty="0" smtClean="0">
                <a:solidFill>
                  <a:schemeClr val="tx1"/>
                </a:solidFill>
                <a:effectLst/>
                <a:latin typeface="+mn-lt"/>
                <a:ea typeface="+mn-ea"/>
                <a:cs typeface="+mn-cs"/>
              </a:rPr>
              <a:t>i</a:t>
            </a:r>
            <a:r>
              <a:rPr lang="en-US" sz="1200" b="0" kern="1200" dirty="0" smtClean="0">
                <a:solidFill>
                  <a:schemeClr val="tx1"/>
                </a:solidFill>
                <a:effectLst/>
                <a:latin typeface="+mn-lt"/>
                <a:ea typeface="+mn-ea"/>
                <a:cs typeface="+mn-cs"/>
              </a:rPr>
              <a:t>n </a:t>
            </a:r>
            <a:r>
              <a:rPr lang="en-US" sz="1200" kern="1200" dirty="0" smtClean="0">
                <a:solidFill>
                  <a:schemeClr val="tx1"/>
                </a:solidFill>
                <a:effectLst/>
                <a:latin typeface="+mn-lt"/>
                <a:ea typeface="+mn-ea"/>
                <a:cs typeface="+mn-cs"/>
              </a:rPr>
              <a:t>interval estimation.</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b="1" dirty="0" smtClean="0"/>
              <a:t>Margin of error:</a:t>
            </a:r>
            <a:r>
              <a:rPr lang="en-US" b="1" baseline="0" dirty="0" smtClean="0"/>
              <a:t> </a:t>
            </a:r>
            <a:r>
              <a:rPr lang="en-US" b="0" baseline="0" dirty="0" smtClean="0"/>
              <a:t>T</a:t>
            </a:r>
            <a:r>
              <a:rPr lang="en-US" dirty="0" smtClean="0"/>
              <a:t>he radius of a confidence interval.</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kern="1200" dirty="0" smtClean="0">
                <a:solidFill>
                  <a:schemeClr val="tx1"/>
                </a:solidFill>
                <a:effectLst/>
                <a:latin typeface="+mn-lt"/>
                <a:ea typeface="+mn-ea"/>
                <a:cs typeface="+mn-cs"/>
              </a:rPr>
              <a:t>Confidence level: </a:t>
            </a:r>
            <a:r>
              <a:rPr lang="en-US" sz="1200" kern="1200" dirty="0" smtClean="0">
                <a:solidFill>
                  <a:schemeClr val="tx1"/>
                </a:solidFill>
                <a:effectLst/>
                <a:latin typeface="+mn-lt"/>
                <a:ea typeface="+mn-ea"/>
                <a:cs typeface="+mn-cs"/>
              </a:rPr>
              <a:t>While using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confidence intervals to estimate population parameters, we can evaluate their accuracy by assessing the likelihood that any given interval will contain the mean. This likelihood, expressed as a percentage or a probability, is called a </a:t>
            </a:r>
            <a:r>
              <a:rPr lang="en-US" sz="1200" b="0" kern="1200" dirty="0" smtClean="0">
                <a:solidFill>
                  <a:schemeClr val="tx1"/>
                </a:solidFill>
                <a:effectLst/>
                <a:latin typeface="+mn-lt"/>
                <a:ea typeface="+mn-ea"/>
                <a:cs typeface="+mn-cs"/>
              </a:rPr>
              <a:t>confidence level. It c</a:t>
            </a:r>
            <a:r>
              <a:rPr lang="en-US" dirty="0" smtClean="0"/>
              <a:t>an be constructed for different parameters based on corresponding sample statistics.</a:t>
            </a:r>
          </a:p>
          <a:p>
            <a:pPr marL="0" indent="0">
              <a:buNone/>
            </a:pPr>
            <a:endParaRPr lang="en-US"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5</a:t>
            </a:fld>
            <a:endParaRPr lang="en-US" dirty="0"/>
          </a:p>
        </p:txBody>
      </p:sp>
    </p:spTree>
    <p:extLst>
      <p:ext uri="{BB962C8B-B14F-4D97-AF65-F5344CB8AC3E}">
        <p14:creationId xmlns:p14="http://schemas.microsoft.com/office/powerpoint/2010/main" val="287200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Assessing the needs of commuter students: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Survey a random sample of 500 students</a:t>
                </a:r>
                <a:r>
                  <a:rPr lang="en-US" sz="1200" kern="1200" baseline="0" dirty="0" smtClean="0">
                    <a:solidFill>
                      <a:schemeClr val="tx1"/>
                    </a:solidFill>
                    <a:effectLst/>
                    <a:latin typeface="+mn-lt"/>
                    <a:ea typeface="+mn-ea"/>
                    <a:cs typeface="+mn-cs"/>
                  </a:rPr>
                  <a:t> to </a:t>
                </a:r>
                <a:r>
                  <a:rPr lang="en-US" sz="1200" kern="1200" dirty="0" smtClean="0">
                    <a:solidFill>
                      <a:schemeClr val="tx1"/>
                    </a:solidFill>
                    <a:effectLst/>
                    <a:latin typeface="+mn-lt"/>
                    <a:ea typeface="+mn-ea"/>
                    <a:cs typeface="+mn-cs"/>
                  </a:rPr>
                  <a:t>estimate the average commuting time of all 15,000 commuters on our campus—the population parameter.</a:t>
                </a:r>
                <a:r>
                  <a:rPr lang="en-US" sz="1200" kern="1200" baseline="0" dirty="0" smtClean="0">
                    <a:solidFill>
                      <a:schemeClr val="tx1"/>
                    </a:solidFill>
                    <a:effectLst/>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obtain this estimate, we calculate the average commuting time for the sample. Suppose the sample average is </a:t>
                </a:r>
                <a:r>
                  <a:rPr lang="en-US" sz="1200" i="1" kern="1200" dirty="0" smtClean="0">
                    <a:solidFill>
                      <a:schemeClr val="tx1"/>
                    </a:solidFill>
                    <a:effectLst/>
                    <a:latin typeface="+mn-lt"/>
                    <a:ea typeface="+mn-ea"/>
                    <a:cs typeface="+mn-cs"/>
                  </a:rPr>
                  <a:t>Y</a:t>
                </a:r>
                <a:r>
                  <a:rPr lang="en-US" sz="1200" kern="1200" baseline="0" dirty="0" smtClean="0">
                    <a:solidFill>
                      <a:schemeClr val="tx1"/>
                    </a:solidFill>
                    <a:effectLst/>
                    <a:latin typeface="+mn-lt"/>
                    <a:ea typeface="+mn-ea"/>
                    <a:cs typeface="+mn-cs"/>
                  </a:rPr>
                  <a:t> = </a:t>
                </a:r>
                <a:r>
                  <a:rPr lang="en-US" sz="1200" kern="1200" baseline="0" smtClean="0">
                    <a:solidFill>
                      <a:schemeClr val="tx1"/>
                    </a:solidFill>
                    <a:effectLst/>
                    <a:latin typeface="+mn-lt"/>
                    <a:ea typeface="+mn-ea"/>
                    <a:cs typeface="+mn-cs"/>
                  </a:rPr>
                  <a:t>7.5 h/week</a:t>
                </a:r>
                <a:r>
                  <a:rPr lang="en-US" sz="1200" kern="1200" baseline="0" dirty="0" smtClean="0">
                    <a:solidFill>
                      <a:schemeClr val="tx1"/>
                    </a:solidFill>
                    <a:effectLst/>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it is based on a sample, this estimate is subject to sampling error. It is unlikely that our sample mean,</a:t>
                </a:r>
                <a:r>
                  <a:rPr lang="en-US" sz="1200" kern="1200" baseline="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Y</a:t>
                </a:r>
                <a:r>
                  <a:rPr lang="en-US" sz="1200" kern="1200" baseline="0" dirty="0" smtClean="0">
                    <a:solidFill>
                      <a:schemeClr val="tx1"/>
                    </a:solidFill>
                    <a:effectLst/>
                    <a:latin typeface="+mn-lt"/>
                    <a:ea typeface="+mn-ea"/>
                    <a:cs typeface="+mn-cs"/>
                  </a:rPr>
                  <a:t>= 7.5 h/week d</a:t>
                </a:r>
                <a:r>
                  <a:rPr lang="en-US" sz="1200" kern="1200" dirty="0" smtClean="0">
                    <a:solidFill>
                      <a:schemeClr val="tx1"/>
                    </a:solidFill>
                    <a:effectLst/>
                    <a:latin typeface="+mn-lt"/>
                    <a:ea typeface="+mn-ea"/>
                    <a:cs typeface="+mn-cs"/>
                  </a:rPr>
                  <a:t>eviates much from the true population mean.</a:t>
                </a:r>
                <a:r>
                  <a:rPr lang="en-US" sz="1200" kern="1200" baseline="0" dirty="0" smtClean="0">
                    <a:solidFill>
                      <a:schemeClr val="tx1"/>
                    </a:solidFill>
                    <a:effectLst/>
                    <a:latin typeface="+mn-lt"/>
                    <a:ea typeface="+mn-ea"/>
                    <a:cs typeface="+mn-cs"/>
                  </a:rPr>
                  <a:t> (C</a:t>
                </a:r>
                <a:r>
                  <a:rPr lang="en-US" sz="1200" kern="1200" dirty="0" smtClean="0">
                    <a:solidFill>
                      <a:schemeClr val="tx1"/>
                    </a:solidFill>
                    <a:effectLst/>
                    <a:latin typeface="+mn-lt"/>
                    <a:ea typeface="+mn-ea"/>
                    <a:cs typeface="+mn-cs"/>
                  </a:rPr>
                  <a:t>entral limit theorem: For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large enough sample size, most sample means will tend to be close to the true population mean.)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Sampling distribution of the mean =</a:t>
                </a:r>
                <a:r>
                  <a:rPr lang="en-US" sz="1200" kern="1200" baseline="0" dirty="0" smtClean="0">
                    <a:solidFill>
                      <a:schemeClr val="tx1"/>
                    </a:solidFill>
                    <a:effectLst/>
                    <a:latin typeface="+mn-lt"/>
                    <a:ea typeface="+mn-ea"/>
                    <a:cs typeface="+mn-cs"/>
                  </a:rPr>
                  <a:t> </a:t>
                </a:r>
                <a14:m>
                  <m:oMath xmlns:m="http://schemas.openxmlformats.org/officeDocument/2006/math">
                    <m:sSub>
                      <m:sSubPr>
                        <m:ctrlPr>
                          <a:rPr lang="en-US" sz="1200" i="1" kern="1200" baseline="0" smtClean="0">
                            <a:solidFill>
                              <a:schemeClr val="tx1"/>
                            </a:solidFill>
                            <a:effectLst/>
                            <a:latin typeface="Cambria Math" panose="02040503050406030204" pitchFamily="18" charset="0"/>
                            <a:ea typeface="Cambria Math" panose="02040503050406030204" pitchFamily="18" charset="0"/>
                            <a:cs typeface="+mn-cs"/>
                          </a:rPr>
                        </m:ctrlPr>
                      </m:sSubPr>
                      <m:e>
                        <m:r>
                          <a:rPr lang="en-US" sz="1200" i="1" kern="1200" baseline="0" smtClean="0">
                            <a:solidFill>
                              <a:schemeClr val="tx1"/>
                            </a:solidFill>
                            <a:effectLst/>
                            <a:latin typeface="Cambria Math" panose="02040503050406030204" pitchFamily="18" charset="0"/>
                            <a:ea typeface="Cambria Math" panose="02040503050406030204" pitchFamily="18" charset="0"/>
                            <a:cs typeface="+mn-cs"/>
                          </a:rPr>
                          <m:t>𝜎</m:t>
                        </m:r>
                      </m:e>
                      <m:sub>
                        <m:acc>
                          <m:accPr>
                            <m:chr m:val="̅"/>
                            <m:ctrlPr>
                              <a:rPr lang="en-US" sz="1200" i="1" kern="1200" baseline="0" smtClean="0">
                                <a:solidFill>
                                  <a:schemeClr val="tx1"/>
                                </a:solidFill>
                                <a:effectLst/>
                                <a:latin typeface="Cambria Math" panose="02040503050406030204" pitchFamily="18" charset="0"/>
                                <a:ea typeface="Cambria Math" panose="02040503050406030204" pitchFamily="18" charset="0"/>
                                <a:cs typeface="+mn-cs"/>
                              </a:rPr>
                            </m:ctrlPr>
                          </m:accPr>
                          <m:e>
                            <m: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t>𝑌</m:t>
                            </m:r>
                          </m:e>
                        </m:acc>
                      </m:sub>
                    </m:sSub>
                    <m: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t>=</m:t>
                    </m:r>
                    <m:f>
                      <m:fPr>
                        <m:ctrlP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ctrlPr>
                      </m:fPr>
                      <m:num>
                        <m: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t>𝜎</m:t>
                        </m:r>
                      </m:num>
                      <m:den>
                        <m:rad>
                          <m:radPr>
                            <m:degHide m:val="on"/>
                            <m:ctrlP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ctrlPr>
                          </m:radPr>
                          <m:deg/>
                          <m:e>
                            <m: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t>𝑁</m:t>
                            </m:r>
                          </m:e>
                        </m:rad>
                      </m:den>
                    </m:f>
                    <m:r>
                      <a:rPr lang="en-US" sz="1200" b="0" i="1" kern="1200" baseline="0" smtClean="0">
                        <a:solidFill>
                          <a:schemeClr val="tx1"/>
                        </a:solidFill>
                        <a:effectLst/>
                        <a:latin typeface="Cambria Math" panose="02040503050406030204" pitchFamily="18" charset="0"/>
                        <a:ea typeface="Cambria Math" panose="02040503050406030204" pitchFamily="18" charset="0"/>
                        <a:cs typeface="+mn-cs"/>
                      </a:rPr>
                      <m:t> (</m:t>
                    </m:r>
                    <m:r>
                      <m:rPr>
                        <m:nor/>
                      </m:rPr>
                      <a:rPr lang="en-US" sz="1200" kern="1200" smtClean="0">
                        <a:solidFill>
                          <a:schemeClr val="tx1"/>
                        </a:solidFill>
                        <a:effectLst/>
                        <a:latin typeface="+mn-lt"/>
                        <a:ea typeface="+mn-ea"/>
                        <a:cs typeface="+mn-cs"/>
                      </a:rPr>
                      <m:t>population</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mean</m:t>
                    </m:r>
                    <m:r>
                      <m:rPr>
                        <m:nor/>
                      </m:rPr>
                      <a:rPr lang="en-US" sz="1200" kern="1200" smtClean="0">
                        <a:solidFill>
                          <a:schemeClr val="tx1"/>
                        </a:solidFill>
                        <a:effectLst/>
                        <a:latin typeface="+mn-lt"/>
                        <a:ea typeface="+mn-ea"/>
                        <a:cs typeface="+mn-cs"/>
                      </a:rPr>
                      <m:t> </m:t>
                    </m:r>
                    <m:r>
                      <m:rPr>
                        <m:nor/>
                      </m:rPr>
                      <a:rPr lang="en-US" sz="1200" i="1" kern="1200" smtClean="0">
                        <a:solidFill>
                          <a:schemeClr val="tx1"/>
                        </a:solidFill>
                        <a:effectLst/>
                        <a:latin typeface="+mn-lt"/>
                        <a:ea typeface="+mn-ea"/>
                        <a:cs typeface="+mn-cs"/>
                      </a:rPr>
                      <m:t>μ</m:t>
                    </m:r>
                    <m:r>
                      <m:rPr>
                        <m:nor/>
                      </m:rPr>
                      <a:rPr lang="en-US" sz="1200" i="1"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and</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a</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standard</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error</m:t>
                    </m:r>
                    <m:r>
                      <m:rPr>
                        <m:nor/>
                      </m:rPr>
                      <a:rPr lang="en-US" sz="1200" kern="1200" smtClean="0">
                        <a:solidFill>
                          <a:schemeClr val="tx1"/>
                        </a:solidFill>
                        <a:effectLst/>
                        <a:latin typeface="+mn-lt"/>
                        <a:ea typeface="+mn-ea"/>
                        <a:cs typeface="+mn-cs"/>
                      </a:rPr>
                      <m:t> </m:t>
                    </m:r>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𝜎</m:t>
                        </m:r>
                      </m:e>
                      <m:sub>
                        <m:acc>
                          <m:accPr>
                            <m:chr m:val="̅"/>
                            <m:ctrlPr>
                              <a:rPr lang="en-US"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r>
                      <m:rPr>
                        <m:nor/>
                      </m:rPr>
                      <a:rPr lang="en-US" sz="1200" b="0" i="0" kern="1200" smtClean="0">
                        <a:solidFill>
                          <a:schemeClr val="tx1"/>
                        </a:solidFill>
                        <a:effectLst/>
                        <a:latin typeface="+mn-lt"/>
                        <a:ea typeface="+mn-ea"/>
                        <a:cs typeface="+mn-cs"/>
                      </a:rPr>
                      <m:t>).</m:t>
                    </m:r>
                  </m:oMath>
                </a14:m>
                <a:endParaRPr lang="en-US" sz="1200" b="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Allows us to use the normal distribution to determine the probability that a sample mean will fall within a certain distance—measured in standard deviation (standard error) units or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scores—of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or </a:t>
                </a:r>
                <a14:m>
                  <m:oMath xmlns:m="http://schemas.openxmlformats.org/officeDocument/2006/math">
                    <m:sSub>
                      <m:sSubPr>
                        <m:ctrlPr>
                          <a:rPr lang="en-US"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𝜇</m:t>
                        </m:r>
                      </m:e>
                      <m:sub>
                        <m:acc>
                          <m:accPr>
                            <m:chr m:val="̅"/>
                            <m:ctrlPr>
                              <a:rPr lang="en-US"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sub>
                    </m:sSub>
                  </m:oMath>
                </a14:m>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Assumptions:</a:t>
                </a:r>
              </a:p>
              <a:p>
                <a:pPr marL="685800" lvl="1" indent="-228600">
                  <a:buFont typeface="+mj-lt"/>
                  <a:buAutoNum type="arabicPeriod"/>
                </a:pPr>
                <a:r>
                  <a:rPr lang="en-US" sz="1200" kern="1200" dirty="0" smtClean="0">
                    <a:solidFill>
                      <a:schemeClr val="tx1"/>
                    </a:solidFill>
                    <a:effectLst/>
                    <a:latin typeface="+mn-lt"/>
                    <a:ea typeface="+mn-ea"/>
                    <a:cs typeface="+mn-cs"/>
                  </a:rPr>
                  <a:t>A total of 68% of all random sample means will fall within ±1 standard error of the true population mean.</a:t>
                </a:r>
              </a:p>
              <a:p>
                <a:pPr marL="685800" lvl="1" indent="-228600">
                  <a:buFont typeface="+mj-lt"/>
                  <a:buAutoNum type="arabicPeriod"/>
                </a:pPr>
                <a:r>
                  <a:rPr lang="en-US" sz="1200" kern="1200" dirty="0" smtClean="0">
                    <a:solidFill>
                      <a:schemeClr val="tx1"/>
                    </a:solidFill>
                    <a:effectLst/>
                    <a:latin typeface="+mn-lt"/>
                    <a:ea typeface="+mn-ea"/>
                    <a:cs typeface="+mn-cs"/>
                  </a:rPr>
                  <a:t>A total of 95% of all random sample means will fall within ±1.96 standard errors of the true population mean.</a:t>
                </a:r>
              </a:p>
              <a:p>
                <a:pPr marL="685800" lvl="1" indent="-228600">
                  <a:buFont typeface="+mj-lt"/>
                  <a:buAutoNum type="arabicPeriod"/>
                </a:pPr>
                <a:r>
                  <a:rPr lang="en-US" sz="1200" kern="1200" dirty="0" smtClean="0">
                    <a:solidFill>
                      <a:schemeClr val="tx1"/>
                    </a:solidFill>
                    <a:effectLst/>
                    <a:latin typeface="+mn-lt"/>
                    <a:ea typeface="+mn-ea"/>
                    <a:cs typeface="+mn-cs"/>
                  </a:rPr>
                  <a:t>A total of 99% of all random sample means will fall within ±2.58 standard errors of the population mean.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a:t>
                </a:r>
                <a:r>
                  <a:rPr lang="en-US" sz="1200" kern="1200" baseline="0" dirty="0" smtClean="0">
                    <a:solidFill>
                      <a:schemeClr val="tx1"/>
                    </a:solidFill>
                    <a:effectLst/>
                    <a:latin typeface="+mn-lt"/>
                    <a:ea typeface="+mn-ea"/>
                    <a:cs typeface="+mn-cs"/>
                  </a:rPr>
                  <a:t>: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Assessing the needs of commuter students: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Survey a random sample of 500 students</a:t>
                </a:r>
                <a:r>
                  <a:rPr lang="en-US" sz="1200" kern="1200" baseline="0" dirty="0" smtClean="0">
                    <a:solidFill>
                      <a:schemeClr val="tx1"/>
                    </a:solidFill>
                    <a:effectLst/>
                    <a:latin typeface="+mn-lt"/>
                    <a:ea typeface="+mn-ea"/>
                    <a:cs typeface="+mn-cs"/>
                  </a:rPr>
                  <a:t> to </a:t>
                </a:r>
                <a:r>
                  <a:rPr lang="en-US" sz="1200" kern="1200" dirty="0" smtClean="0">
                    <a:solidFill>
                      <a:schemeClr val="tx1"/>
                    </a:solidFill>
                    <a:effectLst/>
                    <a:latin typeface="+mn-lt"/>
                    <a:ea typeface="+mn-ea"/>
                    <a:cs typeface="+mn-cs"/>
                  </a:rPr>
                  <a:t>estimate the average commuting time of all 15,000 commuters on our </a:t>
                </a:r>
                <a:r>
                  <a:rPr lang="en-US" sz="1200" kern="1200" dirty="0" smtClean="0">
                    <a:solidFill>
                      <a:schemeClr val="tx1"/>
                    </a:solidFill>
                    <a:effectLst/>
                    <a:latin typeface="+mn-lt"/>
                    <a:ea typeface="+mn-ea"/>
                    <a:cs typeface="+mn-cs"/>
                  </a:rPr>
                  <a:t>campus—the </a:t>
                </a:r>
                <a:r>
                  <a:rPr lang="en-US" sz="1200" kern="1200" dirty="0" smtClean="0">
                    <a:solidFill>
                      <a:schemeClr val="tx1"/>
                    </a:solidFill>
                    <a:effectLst/>
                    <a:latin typeface="+mn-lt"/>
                    <a:ea typeface="+mn-ea"/>
                    <a:cs typeface="+mn-cs"/>
                  </a:rPr>
                  <a:t>population parameter.</a:t>
                </a:r>
                <a:r>
                  <a:rPr lang="en-US" sz="1200" kern="1200" baseline="0" dirty="0" smtClean="0">
                    <a:solidFill>
                      <a:schemeClr val="tx1"/>
                    </a:solidFill>
                    <a:effectLst/>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obtain this estimate, we calculate the average commuting time for the sample. Suppose the sample average is </a:t>
                </a:r>
                <a:r>
                  <a:rPr lang="en-US" sz="1200" i="1" kern="1200" dirty="0" smtClean="0">
                    <a:solidFill>
                      <a:schemeClr val="tx1"/>
                    </a:solidFill>
                    <a:effectLst/>
                    <a:latin typeface="+mn-lt"/>
                    <a:ea typeface="+mn-ea"/>
                    <a:cs typeface="+mn-cs"/>
                  </a:rPr>
                  <a:t>Y</a:t>
                </a:r>
                <a:r>
                  <a:rPr lang="en-US" sz="1200" kern="1200" baseline="0" dirty="0" smtClean="0">
                    <a:solidFill>
                      <a:schemeClr val="tx1"/>
                    </a:solidFill>
                    <a:effectLst/>
                    <a:latin typeface="+mn-lt"/>
                    <a:ea typeface="+mn-ea"/>
                    <a:cs typeface="+mn-cs"/>
                  </a:rPr>
                  <a:t> = </a:t>
                </a:r>
                <a:r>
                  <a:rPr lang="en-US" sz="1200" kern="1200" baseline="0" smtClean="0">
                    <a:solidFill>
                      <a:schemeClr val="tx1"/>
                    </a:solidFill>
                    <a:effectLst/>
                    <a:latin typeface="+mn-lt"/>
                    <a:ea typeface="+mn-ea"/>
                    <a:cs typeface="+mn-cs"/>
                  </a:rPr>
                  <a:t>7.5 </a:t>
                </a:r>
                <a:r>
                  <a:rPr lang="en-US" sz="1200" kern="1200" baseline="0" smtClean="0">
                    <a:solidFill>
                      <a:schemeClr val="tx1"/>
                    </a:solidFill>
                    <a:effectLst/>
                    <a:latin typeface="+mn-lt"/>
                    <a:ea typeface="+mn-ea"/>
                    <a:cs typeface="+mn-cs"/>
                  </a:rPr>
                  <a:t>h/week</a:t>
                </a:r>
                <a:r>
                  <a:rPr lang="en-US" sz="1200" kern="1200" baseline="0" dirty="0" smtClean="0">
                    <a:solidFill>
                      <a:schemeClr val="tx1"/>
                    </a:solidFill>
                    <a:effectLst/>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it is based on a sample, this estimate is subject to sampling error. It is unlikely that our sample mean,</a:t>
                </a:r>
                <a:r>
                  <a:rPr lang="en-US" sz="1200" kern="1200" baseline="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Y</a:t>
                </a:r>
                <a:r>
                  <a:rPr lang="en-US" sz="1200" kern="1200" baseline="0" dirty="0" smtClean="0">
                    <a:solidFill>
                      <a:schemeClr val="tx1"/>
                    </a:solidFill>
                    <a:effectLst/>
                    <a:latin typeface="+mn-lt"/>
                    <a:ea typeface="+mn-ea"/>
                    <a:cs typeface="+mn-cs"/>
                  </a:rPr>
                  <a:t>= 7.5 </a:t>
                </a:r>
                <a:r>
                  <a:rPr lang="en-US" sz="1200" kern="1200" baseline="0" dirty="0" smtClean="0">
                    <a:solidFill>
                      <a:schemeClr val="tx1"/>
                    </a:solidFill>
                    <a:effectLst/>
                    <a:latin typeface="+mn-lt"/>
                    <a:ea typeface="+mn-ea"/>
                    <a:cs typeface="+mn-cs"/>
                  </a:rPr>
                  <a:t>h/week </a:t>
                </a:r>
                <a:r>
                  <a:rPr lang="en-US" sz="1200" kern="1200" baseline="0" dirty="0" smtClean="0">
                    <a:solidFill>
                      <a:schemeClr val="tx1"/>
                    </a:solidFill>
                    <a:effectLst/>
                    <a:latin typeface="+mn-lt"/>
                    <a:ea typeface="+mn-ea"/>
                    <a:cs typeface="+mn-cs"/>
                  </a:rPr>
                  <a:t>d</a:t>
                </a:r>
                <a:r>
                  <a:rPr lang="en-US" sz="1200" kern="1200" dirty="0" smtClean="0">
                    <a:solidFill>
                      <a:schemeClr val="tx1"/>
                    </a:solidFill>
                    <a:effectLst/>
                    <a:latin typeface="+mn-lt"/>
                    <a:ea typeface="+mn-ea"/>
                    <a:cs typeface="+mn-cs"/>
                  </a:rPr>
                  <a:t>eviates much from the true population </a:t>
                </a:r>
                <a:r>
                  <a:rPr lang="en-US" sz="1200" kern="1200" dirty="0" smtClean="0">
                    <a:solidFill>
                      <a:schemeClr val="tx1"/>
                    </a:solidFill>
                    <a:effectLst/>
                    <a:latin typeface="+mn-lt"/>
                    <a:ea typeface="+mn-ea"/>
                    <a:cs typeface="+mn-cs"/>
                  </a:rPr>
                  <a:t>mean.</a:t>
                </a:r>
                <a:r>
                  <a:rPr lang="en-US" sz="1200"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(C</a:t>
                </a:r>
                <a:r>
                  <a:rPr lang="en-US" sz="1200" kern="1200" dirty="0" smtClean="0">
                    <a:solidFill>
                      <a:schemeClr val="tx1"/>
                    </a:solidFill>
                    <a:effectLst/>
                    <a:latin typeface="+mn-lt"/>
                    <a:ea typeface="+mn-ea"/>
                    <a:cs typeface="+mn-cs"/>
                  </a:rPr>
                  <a:t>entral limit theorem: For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large enough sample size, most sample means will tend to be close to the true population mean.)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Sampling distribution of the mean =</a:t>
                </a:r>
                <a:r>
                  <a:rPr lang="en-US" sz="1200" kern="1200" baseline="0" dirty="0" smtClean="0">
                    <a:solidFill>
                      <a:schemeClr val="tx1"/>
                    </a:solidFill>
                    <a:effectLst/>
                    <a:latin typeface="+mn-lt"/>
                    <a:ea typeface="+mn-ea"/>
                    <a:cs typeface="+mn-cs"/>
                  </a:rPr>
                  <a:t> </a:t>
                </a:r>
                <a:r>
                  <a:rPr lang="en-US" sz="1200" i="0" kern="1200" baseline="0" smtClean="0">
                    <a:solidFill>
                      <a:schemeClr val="tx1"/>
                    </a:solidFill>
                    <a:effectLst/>
                    <a:latin typeface="Cambria Math" panose="02040503050406030204" pitchFamily="18" charset="0"/>
                    <a:ea typeface="Cambria Math" panose="02040503050406030204" pitchFamily="18" charset="0"/>
                    <a:cs typeface="+mn-cs"/>
                  </a:rPr>
                  <a:t>𝜎</a:t>
                </a:r>
                <a:r>
                  <a:rPr lang="en-US" sz="1200" i="0" kern="1200" baseline="0" smtClean="0">
                    <a:solidFill>
                      <a:schemeClr val="tx1"/>
                    </a:solidFill>
                    <a:effectLst/>
                    <a:latin typeface="Cambria Math"/>
                    <a:ea typeface="Cambria Math" panose="02040503050406030204" pitchFamily="18" charset="0"/>
                    <a:cs typeface="+mn-cs"/>
                  </a:rPr>
                  <a:t>_</a:t>
                </a:r>
                <a:r>
                  <a:rPr lang="en-US" sz="1200" b="0" i="0" kern="1200" baseline="0" smtClean="0">
                    <a:solidFill>
                      <a:schemeClr val="tx1"/>
                    </a:solidFill>
                    <a:effectLst/>
                    <a:latin typeface="Cambria Math" panose="02040503050406030204" pitchFamily="18" charset="0"/>
                    <a:ea typeface="Cambria Math" panose="02040503050406030204" pitchFamily="18" charset="0"/>
                    <a:cs typeface="+mn-cs"/>
                  </a:rPr>
                  <a:t>𝑌</a:t>
                </a:r>
                <a:r>
                  <a:rPr lang="en-US" sz="1200" b="0" i="0" kern="1200" baseline="0" smtClean="0">
                    <a:solidFill>
                      <a:schemeClr val="tx1"/>
                    </a:solidFill>
                    <a:effectLst/>
                    <a:latin typeface="Cambria Math"/>
                    <a:ea typeface="Cambria Math" panose="02040503050406030204" pitchFamily="18" charset="0"/>
                    <a:cs typeface="+mn-cs"/>
                  </a:rPr>
                  <a:t> ̅ </a:t>
                </a:r>
                <a:r>
                  <a:rPr lang="en-US" sz="1200" b="0" i="0" kern="1200" baseline="0" smtClean="0">
                    <a:solidFill>
                      <a:schemeClr val="tx1"/>
                    </a:solidFill>
                    <a:effectLst/>
                    <a:latin typeface="Cambria Math" panose="02040503050406030204" pitchFamily="18" charset="0"/>
                    <a:ea typeface="Cambria Math" panose="02040503050406030204" pitchFamily="18" charset="0"/>
                    <a:cs typeface="+mn-cs"/>
                  </a:rPr>
                  <a:t>=𝜎</a:t>
                </a:r>
                <a:r>
                  <a:rPr lang="en-US" sz="1200" b="0" i="0" kern="1200" baseline="0" smtClean="0">
                    <a:solidFill>
                      <a:schemeClr val="tx1"/>
                    </a:solidFill>
                    <a:effectLst/>
                    <a:latin typeface="Cambria Math"/>
                    <a:ea typeface="Cambria Math" panose="02040503050406030204" pitchFamily="18" charset="0"/>
                    <a:cs typeface="+mn-cs"/>
                  </a:rPr>
                  <a:t>/√</a:t>
                </a:r>
                <a:r>
                  <a:rPr lang="en-US" sz="1200" b="0" i="0" kern="1200" baseline="0" smtClean="0">
                    <a:solidFill>
                      <a:schemeClr val="tx1"/>
                    </a:solidFill>
                    <a:effectLst/>
                    <a:latin typeface="Cambria Math" panose="02040503050406030204" pitchFamily="18" charset="0"/>
                    <a:ea typeface="Cambria Math" panose="02040503050406030204" pitchFamily="18" charset="0"/>
                    <a:cs typeface="+mn-cs"/>
                  </a:rPr>
                  <a:t>𝑁  (</a:t>
                </a:r>
                <a:r>
                  <a:rPr lang="en-US" sz="1200" b="0" i="0" kern="1200" baseline="0" smtClean="0">
                    <a:solidFill>
                      <a:schemeClr val="tx1"/>
                    </a:solidFill>
                    <a:effectLst/>
                    <a:latin typeface="Cambria Math"/>
                    <a:ea typeface="+mn-ea"/>
                    <a:cs typeface="+mn-cs"/>
                  </a:rPr>
                  <a:t>"</a:t>
                </a:r>
                <a:r>
                  <a:rPr lang="en-US" sz="1200" i="0" kern="1200" smtClean="0">
                    <a:solidFill>
                      <a:schemeClr val="tx1"/>
                    </a:solidFill>
                    <a:effectLst/>
                    <a:latin typeface="Cambria Math"/>
                    <a:ea typeface="+mn-ea"/>
                    <a:cs typeface="+mn-cs"/>
                  </a:rPr>
                  <a:t>population mean μ and a standard error </a:t>
                </a:r>
                <a:r>
                  <a:rPr lang="en-US"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𝜎</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US" sz="1200" i="0" kern="1200">
                    <a:solidFill>
                      <a:schemeClr val="tx1"/>
                    </a:solidFill>
                    <a:effectLst/>
                    <a:latin typeface="Cambria Math"/>
                    <a:ea typeface="+mn-ea"/>
                    <a:cs typeface="+mn-cs"/>
                  </a:rPr>
                  <a:t> ̅ </a:t>
                </a:r>
                <a:r>
                  <a:rPr lang="en-US" sz="1200" b="0" i="0" kern="1200" smtClean="0">
                    <a:solidFill>
                      <a:schemeClr val="tx1"/>
                    </a:solidFill>
                    <a:effectLst/>
                    <a:latin typeface="+mn-lt"/>
                    <a:ea typeface="+mn-ea"/>
                    <a:cs typeface="+mn-cs"/>
                  </a:rPr>
                  <a:t> </a:t>
                </a:r>
                <a:r>
                  <a:rPr lang="en-US" sz="1200" b="0" i="0" kern="1200" smtClean="0">
                    <a:solidFill>
                      <a:schemeClr val="tx1"/>
                    </a:solidFill>
                    <a:effectLst/>
                    <a:latin typeface="Cambria Math"/>
                    <a:ea typeface="+mn-ea"/>
                    <a:cs typeface="+mn-cs"/>
                  </a:rPr>
                  <a:t>").</a:t>
                </a:r>
                <a:r>
                  <a:rPr lang="en-US" sz="1200" b="0" i="0" kern="120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Allows us to use the normal distribution to determine the probability that a sample mean will fall within a certain distance—measured in standard deviation (standard error) units or </a:t>
                </a:r>
                <a:r>
                  <a:rPr lang="en-US" sz="1200" i="1" kern="1200" dirty="0">
                    <a:solidFill>
                      <a:schemeClr val="tx1"/>
                    </a:solidFill>
                    <a:effectLst/>
                    <a:latin typeface="+mn-lt"/>
                    <a:ea typeface="+mn-ea"/>
                    <a:cs typeface="+mn-cs"/>
                  </a:rPr>
                  <a:t>Z </a:t>
                </a:r>
                <a:r>
                  <a:rPr lang="en-US" sz="1200" kern="1200" dirty="0">
                    <a:solidFill>
                      <a:schemeClr val="tx1"/>
                    </a:solidFill>
                    <a:effectLst/>
                    <a:latin typeface="+mn-lt"/>
                    <a:ea typeface="+mn-ea"/>
                    <a:cs typeface="+mn-cs"/>
                  </a:rPr>
                  <a:t>scores—of </a:t>
                </a:r>
                <a:r>
                  <a:rPr lang="en-US" sz="1200" i="1" kern="1200" dirty="0">
                    <a:solidFill>
                      <a:schemeClr val="tx1"/>
                    </a:solidFill>
                    <a:effectLst/>
                    <a:latin typeface="+mn-lt"/>
                    <a:ea typeface="+mn-ea"/>
                    <a:cs typeface="+mn-cs"/>
                  </a:rPr>
                  <a:t>μ </a:t>
                </a:r>
                <a:r>
                  <a:rPr lang="en-US" sz="1200" kern="1200" dirty="0">
                    <a:solidFill>
                      <a:schemeClr val="tx1"/>
                    </a:solidFill>
                    <a:effectLst/>
                    <a:latin typeface="+mn-lt"/>
                    <a:ea typeface="+mn-ea"/>
                    <a:cs typeface="+mn-cs"/>
                  </a:rPr>
                  <a:t>or </a:t>
                </a:r>
                <a:r>
                  <a:rPr lang="en-US" sz="1200" i="0" kern="1200">
                    <a:solidFill>
                      <a:schemeClr val="tx1"/>
                    </a:solidFill>
                    <a:effectLst/>
                    <a:latin typeface="Cambria Math" panose="02040503050406030204" pitchFamily="18" charset="0"/>
                    <a:ea typeface="+mn-ea"/>
                    <a:cs typeface="+mn-cs"/>
                  </a:rPr>
                  <a:t>𝜇</a:t>
                </a:r>
                <a:r>
                  <a:rPr lang="en-US"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𝑌</a:t>
                </a:r>
                <a:r>
                  <a:rPr lang="en-US" sz="1200" i="0" kern="1200">
                    <a:solidFill>
                      <a:schemeClr val="tx1"/>
                    </a:solidFill>
                    <a:effectLst/>
                    <a:latin typeface="Cambria Math"/>
                    <a:ea typeface="+mn-ea"/>
                    <a:cs typeface="+mn-cs"/>
                  </a:rPr>
                  <a:t> ̅ </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Assumptions:</a:t>
                </a:r>
              </a:p>
              <a:p>
                <a:pPr marL="685800" lvl="1" indent="-228600">
                  <a:buFont typeface="+mj-lt"/>
                  <a:buAutoNum type="arabicPeriod"/>
                </a:pPr>
                <a:r>
                  <a:rPr lang="en-US" sz="1200" kern="1200" dirty="0" smtClean="0">
                    <a:solidFill>
                      <a:schemeClr val="tx1"/>
                    </a:solidFill>
                    <a:effectLst/>
                    <a:latin typeface="+mn-lt"/>
                    <a:ea typeface="+mn-ea"/>
                    <a:cs typeface="+mn-cs"/>
                  </a:rPr>
                  <a:t>A total of 68% of all random sample means will fall within ±1 standard error of the true population mean.</a:t>
                </a:r>
              </a:p>
              <a:p>
                <a:pPr marL="685800" lvl="1" indent="-228600">
                  <a:buFont typeface="+mj-lt"/>
                  <a:buAutoNum type="arabicPeriod"/>
                </a:pPr>
                <a:r>
                  <a:rPr lang="en-US" sz="1200" kern="1200" dirty="0" smtClean="0">
                    <a:solidFill>
                      <a:schemeClr val="tx1"/>
                    </a:solidFill>
                    <a:effectLst/>
                    <a:latin typeface="+mn-lt"/>
                    <a:ea typeface="+mn-ea"/>
                    <a:cs typeface="+mn-cs"/>
                  </a:rPr>
                  <a:t>A total of 95% of all random sample means will fall within ±1.96 standard errors of the true population mean.</a:t>
                </a:r>
              </a:p>
              <a:p>
                <a:pPr marL="685800" lvl="1" indent="-228600">
                  <a:buFont typeface="+mj-lt"/>
                  <a:buAutoNum type="arabicPeriod"/>
                </a:pPr>
                <a:r>
                  <a:rPr lang="en-US" sz="1200" kern="1200" dirty="0" smtClean="0">
                    <a:solidFill>
                      <a:schemeClr val="tx1"/>
                    </a:solidFill>
                    <a:effectLst/>
                    <a:latin typeface="+mn-lt"/>
                    <a:ea typeface="+mn-ea"/>
                    <a:cs typeface="+mn-cs"/>
                  </a:rPr>
                  <a:t>A total of 99% of all random sample means will fall within ±2.58 standard errors of the population mean.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6</a:t>
            </a:fld>
            <a:endParaRPr lang="en-US" dirty="0"/>
          </a:p>
        </p:txBody>
      </p:sp>
    </p:spTree>
    <p:extLst>
      <p:ext uri="{BB962C8B-B14F-4D97-AF65-F5344CB8AC3E}">
        <p14:creationId xmlns:p14="http://schemas.microsoft.com/office/powerpoint/2010/main" val="3368604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2: </a:t>
            </a:r>
            <a:r>
              <a:rPr lang="en-US" sz="1200" kern="1200" dirty="0" smtClean="0">
                <a:solidFill>
                  <a:schemeClr val="tx1"/>
                </a:solidFill>
                <a:latin typeface="+mn-lt"/>
                <a:ea typeface="+mn-ea"/>
                <a:cs typeface="+mn-cs"/>
              </a:rPr>
              <a:t>Calculate and interpret confidence intervals for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7</a:t>
            </a:fld>
            <a:endParaRPr lang="en-US" dirty="0"/>
          </a:p>
        </p:txBody>
      </p:sp>
    </p:spTree>
    <p:extLst>
      <p:ext uri="{BB962C8B-B14F-4D97-AF65-F5344CB8AC3E}">
        <p14:creationId xmlns:p14="http://schemas.microsoft.com/office/powerpoint/2010/main" val="2488530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3: </a:t>
            </a:r>
            <a:r>
              <a:rPr lang="en-US" sz="1200" kern="1200" dirty="0" smtClean="0">
                <a:solidFill>
                  <a:schemeClr val="tx1"/>
                </a:solidFill>
                <a:latin typeface="+mn-lt"/>
                <a:ea typeface="+mn-ea"/>
                <a:cs typeface="+mn-cs"/>
              </a:rPr>
              <a:t>Describe the concept of risk and how to reduce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Increasing the level of confidence:</a:t>
            </a:r>
            <a:r>
              <a:rPr lang="en-US" baseline="0" dirty="0" smtClean="0"/>
              <a:t> To r</a:t>
            </a:r>
            <a:r>
              <a:rPr lang="en-US" dirty="0" smtClean="0"/>
              <a:t>educe risk of being incorrect.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Trade-off between achieving greater confidence in an estimate and the precision of that estimate:</a:t>
            </a:r>
            <a:r>
              <a:rPr lang="en-US" baseline="0" dirty="0" smtClean="0"/>
              <a:t> As </a:t>
            </a:r>
            <a:r>
              <a:rPr lang="en-US" sz="1200" kern="1200" dirty="0" smtClean="0">
                <a:solidFill>
                  <a:schemeClr val="tx1"/>
                </a:solidFill>
                <a:effectLst/>
                <a:latin typeface="+mn-lt"/>
                <a:ea typeface="+mn-ea"/>
                <a:cs typeface="+mn-cs"/>
              </a:rPr>
              <a:t>the width of the confidence interval increases.</a:t>
            </a: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8</a:t>
            </a:fld>
            <a:endParaRPr lang="en-US" dirty="0"/>
          </a:p>
        </p:txBody>
      </p:sp>
    </p:spTree>
    <p:extLst>
      <p:ext uri="{BB962C8B-B14F-4D97-AF65-F5344CB8AC3E}">
        <p14:creationId xmlns:p14="http://schemas.microsoft.com/office/powerpoint/2010/main" val="402477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Satisfies Learning Objective 7.</a:t>
            </a:r>
            <a:r>
              <a:rPr lang="en-US" sz="1200" kern="1200" baseline="0" dirty="0" smtClean="0">
                <a:solidFill>
                  <a:schemeClr val="tx1"/>
                </a:solidFill>
                <a:effectLst/>
                <a:latin typeface="+mn-lt"/>
                <a:ea typeface="+mn-ea"/>
                <a:cs typeface="+mn-cs"/>
              </a:rPr>
              <a:t>3: </a:t>
            </a:r>
            <a:r>
              <a:rPr lang="en-US" sz="1200" kern="1200" dirty="0" smtClean="0">
                <a:solidFill>
                  <a:schemeClr val="tx1"/>
                </a:solidFill>
                <a:latin typeface="+mn-lt"/>
                <a:ea typeface="+mn-ea"/>
                <a:cs typeface="+mn-cs"/>
              </a:rPr>
              <a:t>Describe the concept of risk and how to reduce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7.1:</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Confidence Levels and Corresponding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Values.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lists three commonly used confidence levels along with their corresponding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values.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9</a:t>
            </a:fld>
            <a:endParaRPr lang="en-US" dirty="0"/>
          </a:p>
        </p:txBody>
      </p:sp>
    </p:spTree>
    <p:extLst>
      <p:ext uri="{BB962C8B-B14F-4D97-AF65-F5344CB8AC3E}">
        <p14:creationId xmlns:p14="http://schemas.microsoft.com/office/powerpoint/2010/main" val="845905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Title 6"/>
          <p:cNvSpPr>
            <a:spLocks noGrp="1"/>
          </p:cNvSpPr>
          <p:nvPr>
            <p:ph type="title"/>
          </p:nvPr>
        </p:nvSpPr>
        <p:spPr>
          <a:xfrm>
            <a:off x="533400" y="2597150"/>
            <a:ext cx="8229600" cy="1143000"/>
          </a:xfrm>
        </p:spPr>
        <p:txBody>
          <a:bodyPr>
            <a:normAutofit/>
          </a:bodyPr>
          <a:lstStyle>
            <a:lvl1pPr>
              <a:defRPr sz="3200">
                <a:solidFill>
                  <a:schemeClr val="tx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3942801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2238385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990600" y="1676400"/>
            <a:ext cx="76962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990600" y="6356350"/>
            <a:ext cx="70104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56934251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50236379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1042058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38000054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3345230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6460279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96685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503755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889650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34887790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743200"/>
            <a:ext cx="8229600" cy="1143000"/>
          </a:xfrm>
        </p:spPr>
        <p:txBody>
          <a:bodyPr/>
          <a:lstStyle/>
          <a:p>
            <a:r>
              <a:rPr lang="en-IN" dirty="0" smtClean="0"/>
              <a:t>Chapter 7: </a:t>
            </a:r>
            <a:r>
              <a:rPr lang="en-US" dirty="0" smtClean="0"/>
              <a:t>Estimation</a:t>
            </a:r>
            <a:endParaRPr lang="en-US" dirty="0"/>
          </a:p>
        </p:txBody>
      </p:sp>
    </p:spTree>
    <p:extLst>
      <p:ext uri="{BB962C8B-B14F-4D97-AF65-F5344CB8AC3E}">
        <p14:creationId xmlns:p14="http://schemas.microsoft.com/office/powerpoint/2010/main" val="1824907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0"/>
            <a:ext cx="8382000" cy="1143000"/>
          </a:xfrm>
        </p:spPr>
        <p:txBody>
          <a:bodyPr>
            <a:normAutofit fontScale="90000"/>
          </a:bodyPr>
          <a:lstStyle/>
          <a:p>
            <a:pPr lvl="0"/>
            <a:r>
              <a:rPr lang="en-US" dirty="0" smtClean="0"/>
              <a:t>Confidence Intervals for Means </a:t>
            </a:r>
            <a:r>
              <a:rPr lang="en-US" sz="2700" dirty="0" smtClean="0"/>
              <a:t>(5 </a:t>
            </a:r>
            <a:r>
              <a:rPr lang="en-US" sz="2700" dirty="0"/>
              <a:t>of </a:t>
            </a:r>
            <a:r>
              <a:rPr lang="en-US" sz="2700" dirty="0" smtClean="0"/>
              <a:t>8)</a:t>
            </a:r>
            <a:endParaRPr lang="en-US" sz="2700" dirty="0"/>
          </a:p>
        </p:txBody>
      </p:sp>
      <p:sp>
        <p:nvSpPr>
          <p:cNvPr id="9" name="Content Placeholder 8"/>
          <p:cNvSpPr>
            <a:spLocks noGrp="1"/>
          </p:cNvSpPr>
          <p:nvPr>
            <p:ph idx="1"/>
          </p:nvPr>
        </p:nvSpPr>
        <p:spPr>
          <a:xfrm>
            <a:off x="838200" y="1066800"/>
            <a:ext cx="7696200" cy="4449763"/>
          </a:xfrm>
        </p:spPr>
        <p:txBody>
          <a:bodyPr>
            <a:normAutofit/>
          </a:bodyPr>
          <a:lstStyle/>
          <a:p>
            <a:pPr marL="0" indent="0">
              <a:buNone/>
            </a:pPr>
            <a:r>
              <a:rPr lang="en-US" dirty="0"/>
              <a:t>Reducing Risk</a:t>
            </a:r>
          </a:p>
          <a:p>
            <a:endParaRPr lang="en-US" dirty="0" smtClean="0"/>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2" name="Picture 1" descr="An illustration shows the characteristics of a 95 percent confidence interval and a 99 percent confidence interval.&#10;&#10;In a 95 percent confidence interval, the lowest value is 7.36, and the highest value is 7.64. Text reads, “We are 95 percent sure that mu subscript Y is within this range. But there remains a 5 percent chance that mu subscript Y is actually somewhere out here or here.” Arrows point beyond 7.36 and 7.64. &#10;In a 99 percent confidence interval, the lowest value is 7.32, and the highest value is 7.68. Text reads, “We are 99 percent sure that mu subscript Y is within this range. But there remains a 1 percent chance that mu subscript Y is actually somewhere out here or here.” Arrows point beyond 7.32 and 7.68.&#10;" title="Figure 7.4 Confidence Intervals, 95% Versus 99% (Mean Commuting Time)"/>
          <p:cNvPicPr>
            <a:picLocks noChangeAspect="1"/>
          </p:cNvPicPr>
          <p:nvPr/>
        </p:nvPicPr>
        <p:blipFill>
          <a:blip r:embed="rId3"/>
          <a:stretch>
            <a:fillRect/>
          </a:stretch>
        </p:blipFill>
        <p:spPr>
          <a:xfrm>
            <a:off x="2090737" y="1709460"/>
            <a:ext cx="5572125" cy="4615140"/>
          </a:xfrm>
          <a:prstGeom prst="rect">
            <a:avLst/>
          </a:prstGeom>
        </p:spPr>
      </p:pic>
    </p:spTree>
    <p:extLst>
      <p:ext uri="{BB962C8B-B14F-4D97-AF65-F5344CB8AC3E}">
        <p14:creationId xmlns:p14="http://schemas.microsoft.com/office/powerpoint/2010/main" val="3400142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pPr lvl="0"/>
            <a:r>
              <a:rPr lang="en-US" dirty="0" smtClean="0"/>
              <a:t>Confidence Intervals for Means </a:t>
            </a:r>
            <a:r>
              <a:rPr lang="en-US" sz="2700" dirty="0" smtClean="0"/>
              <a:t>(6 </a:t>
            </a:r>
            <a:r>
              <a:rPr lang="en-US" sz="2700" dirty="0"/>
              <a:t>of 8</a:t>
            </a:r>
            <a:r>
              <a:rPr lang="en-US" sz="2700" dirty="0" smtClean="0"/>
              <a:t>)</a:t>
            </a:r>
            <a:endParaRPr lang="en-US" sz="270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981200"/>
                <a:ext cx="8229600" cy="4144963"/>
              </a:xfrm>
            </p:spPr>
            <p:txBody>
              <a:bodyPr>
                <a:normAutofit fontScale="92500"/>
              </a:bodyPr>
              <a:lstStyle/>
              <a:p>
                <a:pPr marL="0" indent="0">
                  <a:buNone/>
                </a:pPr>
                <a:r>
                  <a:rPr lang="en-US" dirty="0">
                    <a:latin typeface="+mj-lt"/>
                  </a:rPr>
                  <a:t>Estimating Sigma</a:t>
                </a:r>
              </a:p>
              <a:p>
                <a:r>
                  <a:rPr lang="en-US" dirty="0">
                    <a:latin typeface="+mj-lt"/>
                  </a:rPr>
                  <a:t>N</a:t>
                </a:r>
                <a:r>
                  <a:rPr lang="en-US" dirty="0" smtClean="0">
                    <a:latin typeface="+mj-lt"/>
                  </a:rPr>
                  <a:t>ecessary </a:t>
                </a:r>
                <a:r>
                  <a:rPr lang="en-US" dirty="0">
                    <a:latin typeface="+mj-lt"/>
                  </a:rPr>
                  <a:t>to </a:t>
                </a:r>
                <a:r>
                  <a:rPr lang="en-US" dirty="0" smtClean="0">
                    <a:latin typeface="+mj-lt"/>
                  </a:rPr>
                  <a:t>calculate </a:t>
                </a:r>
                <a:r>
                  <a:rPr lang="en-US" dirty="0">
                    <a:latin typeface="+mj-lt"/>
                  </a:rPr>
                  <a:t>c</a:t>
                </a:r>
                <a:r>
                  <a:rPr lang="en-US" dirty="0" smtClean="0">
                    <a:latin typeface="+mj-lt"/>
                  </a:rPr>
                  <a:t>onfidence interval. </a:t>
                </a:r>
              </a:p>
              <a:p>
                <a:r>
                  <a:rPr lang="en-US" dirty="0">
                    <a:latin typeface="+mj-lt"/>
                  </a:rPr>
                  <a:t>S</a:t>
                </a:r>
                <a:r>
                  <a:rPr lang="en-US" dirty="0" smtClean="0">
                    <a:latin typeface="+mj-lt"/>
                  </a:rPr>
                  <a:t>tandard error: </a:t>
                </a:r>
                <a14:m>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𝜎</m:t>
                        </m:r>
                      </m:e>
                      <m:sub>
                        <m:acc>
                          <m:accPr>
                            <m:chr m:val="̅"/>
                            <m:ctrlPr>
                              <a:rPr lang="en-US" i="1">
                                <a:latin typeface="Cambria Math" panose="02040503050406030204" pitchFamily="18" charset="0"/>
                                <a:ea typeface="Cambria Math" panose="02040503050406030204" pitchFamily="18" charset="0"/>
                              </a:rPr>
                            </m:ctrlPr>
                          </m:accPr>
                          <m:e>
                            <m:r>
                              <a:rPr lang="en-US" i="1">
                                <a:latin typeface="Cambria Math" panose="02040503050406030204" pitchFamily="18" charset="0"/>
                                <a:ea typeface="Cambria Math" panose="02040503050406030204" pitchFamily="18" charset="0"/>
                              </a:rPr>
                              <m:t>𝑌</m:t>
                            </m:r>
                          </m:e>
                        </m:acc>
                      </m:sub>
                    </m:sSub>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𝜎</m:t>
                        </m:r>
                      </m:num>
                      <m:den>
                        <m:rad>
                          <m:radPr>
                            <m:degHide m:val="on"/>
                            <m:ctrlPr>
                              <a:rPr lang="en-US" i="1">
                                <a:latin typeface="Cambria Math" panose="02040503050406030204" pitchFamily="18" charset="0"/>
                                <a:ea typeface="Cambria Math" panose="02040503050406030204" pitchFamily="18" charset="0"/>
                              </a:rPr>
                            </m:ctrlPr>
                          </m:radPr>
                          <m:deg/>
                          <m:e>
                            <m:r>
                              <a:rPr lang="en-US" i="1">
                                <a:latin typeface="Cambria Math" panose="02040503050406030204" pitchFamily="18" charset="0"/>
                                <a:ea typeface="Cambria Math" panose="02040503050406030204" pitchFamily="18" charset="0"/>
                              </a:rPr>
                              <m:t>𝑁</m:t>
                            </m:r>
                          </m:e>
                        </m:rad>
                      </m:den>
                    </m:f>
                  </m:oMath>
                </a14:m>
                <a:r>
                  <a:rPr lang="en-US" dirty="0" smtClean="0">
                    <a:latin typeface="+mj-lt"/>
                  </a:rPr>
                  <a:t>.</a:t>
                </a:r>
              </a:p>
              <a:p>
                <a:r>
                  <a:rPr lang="en-US" dirty="0">
                    <a:latin typeface="+mj-lt"/>
                  </a:rPr>
                  <a:t>S</a:t>
                </a:r>
                <a:r>
                  <a:rPr lang="en-US" dirty="0" smtClean="0">
                    <a:latin typeface="+mj-lt"/>
                  </a:rPr>
                  <a:t>tandard error using sample deviation: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𝑠</m:t>
                        </m:r>
                      </m:e>
                      <m:sub>
                        <m:acc>
                          <m:accPr>
                            <m:chr m:val="̅"/>
                            <m:ctrlPr>
                              <a:rPr lang="en-US" i="1">
                                <a:latin typeface="Cambria Math" panose="02040503050406030204" pitchFamily="18" charset="0"/>
                              </a:rPr>
                            </m:ctrlPr>
                          </m:accPr>
                          <m:e>
                            <m:r>
                              <a:rPr lang="en-US" i="1">
                                <a:latin typeface="Cambria Math" panose="02040503050406030204" pitchFamily="18" charset="0"/>
                              </a:rPr>
                              <m:t>𝑌</m:t>
                            </m:r>
                          </m:e>
                        </m:acc>
                      </m:sub>
                    </m:sSub>
                    <m:r>
                      <a:rPr lang="en-US">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𝑠</m:t>
                        </m:r>
                      </m:num>
                      <m:den>
                        <m:rad>
                          <m:radPr>
                            <m:degHide m:val="on"/>
                            <m:ctrlPr>
                              <a:rPr lang="en-US" i="1">
                                <a:latin typeface="Cambria Math" panose="02040503050406030204" pitchFamily="18" charset="0"/>
                              </a:rPr>
                            </m:ctrlPr>
                          </m:radPr>
                          <m:deg/>
                          <m:e>
                            <m:r>
                              <a:rPr lang="en-US" i="1">
                                <a:latin typeface="Cambria Math" panose="02040503050406030204" pitchFamily="18" charset="0"/>
                              </a:rPr>
                              <m:t>𝑁</m:t>
                            </m:r>
                          </m:e>
                        </m:rad>
                      </m:den>
                    </m:f>
                  </m:oMath>
                </a14:m>
                <a:r>
                  <a:rPr lang="en-US" dirty="0" smtClean="0">
                    <a:latin typeface="+mj-lt"/>
                  </a:rPr>
                  <a:t>.</a:t>
                </a:r>
                <a:endParaRPr lang="en-US" dirty="0">
                  <a:latin typeface="+mj-lt"/>
                </a:endParaRPr>
              </a:p>
              <a:p>
                <a:endParaRPr lang="en-US" dirty="0" smtClean="0"/>
              </a:p>
              <a:p>
                <a:endParaRPr lang="en-US" dirty="0" smtClean="0"/>
              </a:p>
              <a:p>
                <a:pPr lvl="0"/>
                <a:endParaRPr lang="en-US" dirty="0" smtClean="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981200"/>
                <a:ext cx="8229600" cy="4144963"/>
              </a:xfrm>
              <a:blipFill>
                <a:blip r:embed="rId3"/>
                <a:stretch>
                  <a:fillRect l="-1704" t="-1912"/>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532984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533400"/>
            <a:ext cx="9144000" cy="1143000"/>
          </a:xfrm>
        </p:spPr>
        <p:txBody>
          <a:bodyPr>
            <a:normAutofit fontScale="90000"/>
          </a:bodyPr>
          <a:lstStyle/>
          <a:p>
            <a:pPr lvl="0"/>
            <a:r>
              <a:rPr lang="en-US" dirty="0" smtClean="0"/>
              <a:t>Confidence Intervals for Means </a:t>
            </a:r>
            <a:r>
              <a:rPr lang="en-US" sz="2700" dirty="0" smtClean="0"/>
              <a:t>(7 of 8)</a:t>
            </a:r>
            <a:endParaRPr lang="en-US" sz="2700" dirty="0"/>
          </a:p>
        </p:txBody>
      </p:sp>
      <p:sp>
        <p:nvSpPr>
          <p:cNvPr id="9" name="Content Placeholder 8"/>
          <p:cNvSpPr>
            <a:spLocks noGrp="1"/>
          </p:cNvSpPr>
          <p:nvPr>
            <p:ph idx="1"/>
          </p:nvPr>
        </p:nvSpPr>
        <p:spPr>
          <a:xfrm>
            <a:off x="457200" y="1635760"/>
            <a:ext cx="8229600" cy="3992563"/>
          </a:xfrm>
        </p:spPr>
        <p:txBody>
          <a:bodyPr>
            <a:normAutofit/>
          </a:bodyPr>
          <a:lstStyle/>
          <a:p>
            <a:pPr marL="0" indent="0">
              <a:buNone/>
            </a:pPr>
            <a:r>
              <a:rPr lang="en-US" dirty="0"/>
              <a:t>Sample Size and Confidence Intervals</a:t>
            </a:r>
          </a:p>
          <a:p>
            <a:pPr marL="0" indent="0">
              <a:buNone/>
            </a:pPr>
            <a:r>
              <a:rPr lang="en-US" dirty="0" smtClean="0"/>
              <a:t>		</a:t>
            </a:r>
          </a:p>
          <a:p>
            <a:endParaRPr lang="en-US" dirty="0" smtClean="0"/>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208520870"/>
              </p:ext>
            </p:extLst>
          </p:nvPr>
        </p:nvGraphicFramePr>
        <p:xfrm>
          <a:off x="685797" y="3200399"/>
          <a:ext cx="7848602" cy="1630681"/>
        </p:xfrm>
        <a:graphic>
          <a:graphicData uri="http://schemas.openxmlformats.org/drawingml/2006/table">
            <a:tbl>
              <a:tblPr firstRow="1" firstCol="1" bandRow="1">
                <a:tableStyleId>{BDBED569-4797-4DF1-A0F4-6AAB3CD982D8}</a:tableStyleId>
              </a:tblPr>
              <a:tblGrid>
                <a:gridCol w="1568360">
                  <a:extLst>
                    <a:ext uri="{9D8B030D-6E8A-4147-A177-3AD203B41FA5}">
                      <a16:colId xmlns:a16="http://schemas.microsoft.com/office/drawing/2014/main" val="20000"/>
                    </a:ext>
                  </a:extLst>
                </a:gridCol>
                <a:gridCol w="1568360">
                  <a:extLst>
                    <a:ext uri="{9D8B030D-6E8A-4147-A177-3AD203B41FA5}">
                      <a16:colId xmlns:a16="http://schemas.microsoft.com/office/drawing/2014/main" val="20001"/>
                    </a:ext>
                  </a:extLst>
                </a:gridCol>
                <a:gridCol w="1568360">
                  <a:extLst>
                    <a:ext uri="{9D8B030D-6E8A-4147-A177-3AD203B41FA5}">
                      <a16:colId xmlns:a16="http://schemas.microsoft.com/office/drawing/2014/main" val="20002"/>
                    </a:ext>
                  </a:extLst>
                </a:gridCol>
                <a:gridCol w="1571761">
                  <a:extLst>
                    <a:ext uri="{9D8B030D-6E8A-4147-A177-3AD203B41FA5}">
                      <a16:colId xmlns:a16="http://schemas.microsoft.com/office/drawing/2014/main" val="20003"/>
                    </a:ext>
                  </a:extLst>
                </a:gridCol>
                <a:gridCol w="1571761">
                  <a:extLst>
                    <a:ext uri="{9D8B030D-6E8A-4147-A177-3AD203B41FA5}">
                      <a16:colId xmlns:a16="http://schemas.microsoft.com/office/drawing/2014/main" val="20004"/>
                    </a:ext>
                  </a:extLst>
                </a:gridCol>
              </a:tblGrid>
              <a:tr h="533401">
                <a:tc>
                  <a:txBody>
                    <a:bodyPr/>
                    <a:lstStyle/>
                    <a:p>
                      <a:pPr>
                        <a:lnSpc>
                          <a:spcPct val="100000"/>
                        </a:lnSpc>
                        <a:spcAft>
                          <a:spcPts val="0"/>
                        </a:spcAft>
                      </a:pPr>
                      <a:r>
                        <a:rPr lang="en-IN" sz="1200" b="1" dirty="0">
                          <a:effectLst/>
                        </a:rPr>
                        <a:t>Sample</a:t>
                      </a:r>
                    </a:p>
                    <a:p>
                      <a:pPr>
                        <a:lnSpc>
                          <a:spcPct val="100000"/>
                        </a:lnSpc>
                        <a:spcAft>
                          <a:spcPts val="0"/>
                        </a:spcAft>
                      </a:pPr>
                      <a:r>
                        <a:rPr lang="en-IN" sz="1200" b="1" dirty="0">
                          <a:effectLst/>
                        </a:rPr>
                        <a:t>Size (</a:t>
                      </a:r>
                      <a:r>
                        <a:rPr lang="en-IN" sz="1200" b="1" i="1" dirty="0">
                          <a:effectLst/>
                        </a:rPr>
                        <a:t>N</a:t>
                      </a:r>
                      <a:r>
                        <a:rPr lang="en-IN" sz="1200" b="1" dirty="0">
                          <a:effectLst/>
                        </a:rPr>
                        <a:t>)</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Confidence</a:t>
                      </a:r>
                    </a:p>
                    <a:p>
                      <a:pPr algn="ctr">
                        <a:lnSpc>
                          <a:spcPct val="100000"/>
                        </a:lnSpc>
                        <a:spcAft>
                          <a:spcPts val="0"/>
                        </a:spcAft>
                      </a:pPr>
                      <a:r>
                        <a:rPr lang="en-IN" sz="1200" b="1" dirty="0">
                          <a:effectLst/>
                        </a:rPr>
                        <a:t>Interval</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Interval Width</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i="1" dirty="0">
                          <a:effectLst/>
                        </a:rPr>
                        <a:t>s</a:t>
                      </a:r>
                      <a:endParaRPr lang="en-IN" sz="1200" b="1" i="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i="1" dirty="0" err="1">
                          <a:effectLst/>
                        </a:rPr>
                        <a:t>s</a:t>
                      </a:r>
                      <a:r>
                        <a:rPr lang="en-IN" sz="1200" b="1" i="1" baseline="-25000" dirty="0" err="1">
                          <a:effectLst/>
                        </a:rPr>
                        <a:t>Y</a:t>
                      </a:r>
                      <a:endParaRPr lang="en-IN" sz="1200" b="1" i="1" dirty="0">
                        <a:effectLst/>
                        <a:latin typeface="Calibri"/>
                        <a:ea typeface="Calibri"/>
                        <a:cs typeface="Times New Roman"/>
                      </a:endParaRPr>
                    </a:p>
                  </a:txBody>
                  <a:tcPr marL="68400" marR="68400" marT="68400" marB="68400" anchor="b"/>
                </a:tc>
                <a:extLst>
                  <a:ext uri="{0D108BD9-81ED-4DB2-BD59-A6C34878D82A}">
                    <a16:rowId xmlns:a16="http://schemas.microsoft.com/office/drawing/2014/main" val="10000"/>
                  </a:ext>
                </a:extLst>
              </a:tr>
              <a:tr h="365760">
                <a:tc>
                  <a:txBody>
                    <a:bodyPr/>
                    <a:lstStyle/>
                    <a:p>
                      <a:pPr>
                        <a:lnSpc>
                          <a:spcPct val="100000"/>
                        </a:lnSpc>
                        <a:spcAft>
                          <a:spcPts val="0"/>
                        </a:spcAft>
                      </a:pPr>
                      <a:r>
                        <a:rPr lang="en-IN" sz="1200" b="0" dirty="0" smtClean="0">
                          <a:effectLst/>
                        </a:rPr>
                        <a:t>   150</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2.48–3.42</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0.94</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2.94</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0.24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365760">
                <a:tc>
                  <a:txBody>
                    <a:bodyPr/>
                    <a:lstStyle/>
                    <a:p>
                      <a:pPr>
                        <a:lnSpc>
                          <a:spcPct val="100000"/>
                        </a:lnSpc>
                        <a:spcAft>
                          <a:spcPts val="0"/>
                        </a:spcAft>
                      </a:pPr>
                      <a:r>
                        <a:rPr lang="en-IN" sz="1200" b="0" dirty="0" smtClean="0">
                          <a:effectLst/>
                        </a:rPr>
                        <a:t>   778</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2.73–3.17</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0.44</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2.94</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0.11</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365760">
                <a:tc>
                  <a:txBody>
                    <a:bodyPr/>
                    <a:lstStyle/>
                    <a:p>
                      <a:pPr>
                        <a:lnSpc>
                          <a:spcPct val="100000"/>
                        </a:lnSpc>
                        <a:spcAft>
                          <a:spcPts val="0"/>
                        </a:spcAft>
                      </a:pPr>
                      <a:r>
                        <a:rPr lang="en-IN" sz="1200" b="0" dirty="0">
                          <a:effectLst/>
                        </a:rPr>
                        <a:t>1,556</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2.81–3.09</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0.28</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2.94</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0.07</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bl>
          </a:graphicData>
        </a:graphic>
      </p:graphicFrame>
      <p:cxnSp>
        <p:nvCxnSpPr>
          <p:cNvPr id="4" name="Straight Connector 3"/>
          <p:cNvCxnSpPr/>
          <p:nvPr/>
        </p:nvCxnSpPr>
        <p:spPr>
          <a:xfrm>
            <a:off x="7772400" y="3550920"/>
            <a:ext cx="76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85800" y="2362200"/>
            <a:ext cx="7848600" cy="830997"/>
          </a:xfrm>
          <a:prstGeom prst="rect">
            <a:avLst/>
          </a:prstGeom>
        </p:spPr>
        <p:txBody>
          <a:bodyPr wrap="square">
            <a:spAutoFit/>
          </a:bodyPr>
          <a:lstStyle/>
          <a:p>
            <a:r>
              <a:rPr lang="en-IN" sz="1600" dirty="0"/>
              <a:t>Table </a:t>
            </a:r>
            <a:r>
              <a:rPr lang="en-IN" sz="1600" dirty="0" smtClean="0"/>
              <a:t>7.2  </a:t>
            </a:r>
            <a:r>
              <a:rPr lang="en-IN" sz="1600" dirty="0"/>
              <a:t>Ninety-Five </a:t>
            </a:r>
            <a:r>
              <a:rPr lang="en-IN" sz="1600" dirty="0" err="1"/>
              <a:t>Percent</a:t>
            </a:r>
            <a:r>
              <a:rPr lang="en-IN" sz="1600" dirty="0"/>
              <a:t> Confidence Interval and Width for Mean</a:t>
            </a:r>
          </a:p>
          <a:p>
            <a:r>
              <a:rPr lang="en-IN" sz="1600" dirty="0" smtClean="0"/>
              <a:t>	Number </a:t>
            </a:r>
            <a:r>
              <a:rPr lang="en-IN" sz="1600" dirty="0"/>
              <a:t>of Hours per Day Watching Television for Three Different</a:t>
            </a:r>
          </a:p>
          <a:p>
            <a:r>
              <a:rPr lang="en-IN" sz="1600" dirty="0" smtClean="0"/>
              <a:t>	Sample </a:t>
            </a:r>
            <a:r>
              <a:rPr lang="en-IN" sz="1600" dirty="0"/>
              <a:t>Sizes</a:t>
            </a:r>
          </a:p>
        </p:txBody>
      </p:sp>
    </p:spTree>
    <p:extLst>
      <p:ext uri="{BB962C8B-B14F-4D97-AF65-F5344CB8AC3E}">
        <p14:creationId xmlns:p14="http://schemas.microsoft.com/office/powerpoint/2010/main" val="3814122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pPr lvl="0"/>
            <a:r>
              <a:rPr lang="en-US" dirty="0" smtClean="0"/>
              <a:t>Confidence Intervals for Means </a:t>
            </a:r>
            <a:r>
              <a:rPr lang="en-US" sz="2700" dirty="0" smtClean="0"/>
              <a:t>(8 </a:t>
            </a:r>
            <a:r>
              <a:rPr lang="en-US" sz="2700" dirty="0"/>
              <a:t>of 8</a:t>
            </a:r>
            <a:r>
              <a:rPr lang="en-US" sz="2700" dirty="0" smtClean="0"/>
              <a:t>)</a:t>
            </a:r>
            <a:endParaRPr lang="en-US" sz="2700" dirty="0"/>
          </a:p>
        </p:txBody>
      </p:sp>
      <p:sp>
        <p:nvSpPr>
          <p:cNvPr id="9" name="Content Placeholder 8"/>
          <p:cNvSpPr>
            <a:spLocks noGrp="1"/>
          </p:cNvSpPr>
          <p:nvPr>
            <p:ph idx="1"/>
          </p:nvPr>
        </p:nvSpPr>
        <p:spPr>
          <a:xfrm>
            <a:off x="457200" y="1981200"/>
            <a:ext cx="8229600" cy="4144963"/>
          </a:xfrm>
        </p:spPr>
        <p:txBody>
          <a:bodyPr>
            <a:normAutofit/>
          </a:bodyPr>
          <a:lstStyle/>
          <a:p>
            <a:pPr marL="0" indent="0">
              <a:buNone/>
            </a:pPr>
            <a:r>
              <a:rPr lang="en-US" dirty="0"/>
              <a:t>Sample Size and Confidence Intervals</a:t>
            </a:r>
          </a:p>
          <a:p>
            <a:pPr>
              <a:spcBef>
                <a:spcPts val="0"/>
              </a:spcBef>
              <a:defRPr/>
            </a:pPr>
            <a:r>
              <a:rPr lang="en-US" dirty="0" smtClean="0"/>
              <a:t>Inverse relationship </a:t>
            </a:r>
            <a:r>
              <a:rPr lang="en-US" dirty="0"/>
              <a:t>between sample size and </a:t>
            </a:r>
            <a:r>
              <a:rPr lang="en-US" dirty="0" smtClean="0"/>
              <a:t>width </a:t>
            </a:r>
            <a:r>
              <a:rPr lang="en-US" dirty="0"/>
              <a:t>of </a:t>
            </a:r>
            <a:r>
              <a:rPr lang="en-US" dirty="0" smtClean="0"/>
              <a:t>confidence interval.</a:t>
            </a:r>
          </a:p>
          <a:p>
            <a:pPr>
              <a:spcBef>
                <a:spcPts val="0"/>
              </a:spcBef>
              <a:defRPr/>
            </a:pPr>
            <a:r>
              <a:rPr lang="en-US" dirty="0" smtClean="0"/>
              <a:t>Increase </a:t>
            </a:r>
            <a:r>
              <a:rPr lang="en-US" dirty="0"/>
              <a:t>in sample </a:t>
            </a:r>
            <a:r>
              <a:rPr lang="en-US" dirty="0" smtClean="0"/>
              <a:t>size, increased </a:t>
            </a:r>
            <a:r>
              <a:rPr lang="en-US" dirty="0"/>
              <a:t>precision of </a:t>
            </a:r>
            <a:r>
              <a:rPr lang="en-US" dirty="0" smtClean="0"/>
              <a:t>confidence </a:t>
            </a:r>
            <a:r>
              <a:rPr lang="en-US" dirty="0"/>
              <a:t>interval. </a:t>
            </a:r>
            <a:endParaRPr lang="en-US" dirty="0" smtClean="0"/>
          </a:p>
          <a:p>
            <a:pPr>
              <a:spcBef>
                <a:spcPts val="0"/>
              </a:spcBef>
              <a:defRPr/>
            </a:pPr>
            <a:endParaRPr lang="en-US" dirty="0" smtClean="0"/>
          </a:p>
          <a:p>
            <a:pPr>
              <a:spcBef>
                <a:spcPts val="0"/>
              </a:spcBef>
              <a:defRPr/>
            </a:pPr>
            <a:endParaRPr lang="en-US" dirty="0" smtClean="0"/>
          </a:p>
          <a:p>
            <a:endParaRPr lang="en-US" dirty="0" smtClean="0"/>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271069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754551"/>
            <a:ext cx="9144000" cy="1143000"/>
          </a:xfrm>
        </p:spPr>
        <p:txBody>
          <a:bodyPr>
            <a:normAutofit fontScale="90000"/>
          </a:bodyPr>
          <a:lstStyle/>
          <a:p>
            <a:r>
              <a:rPr lang="en-US" dirty="0" smtClean="0"/>
              <a:t>Statistics in Practice: Hispanic Migration and Earnings </a:t>
            </a:r>
            <a:r>
              <a:rPr lang="en-US" sz="2700" dirty="0" smtClean="0"/>
              <a:t>(1 </a:t>
            </a:r>
            <a:r>
              <a:rPr lang="en-US" sz="2700" dirty="0"/>
              <a:t>of </a:t>
            </a:r>
            <a:r>
              <a:rPr lang="en-US" sz="2700" dirty="0" smtClean="0"/>
              <a:t>2)</a:t>
            </a:r>
            <a:endParaRPr lang="en-US" sz="2700" dirty="0"/>
          </a:p>
        </p:txBody>
      </p:sp>
      <p:sp>
        <p:nvSpPr>
          <p:cNvPr id="9" name="Content Placeholder 8"/>
          <p:cNvSpPr>
            <a:spLocks noGrp="1"/>
          </p:cNvSpPr>
          <p:nvPr>
            <p:ph idx="1"/>
          </p:nvPr>
        </p:nvSpPr>
        <p:spPr>
          <a:xfrm>
            <a:off x="457200" y="2133600"/>
            <a:ext cx="8229600" cy="3992563"/>
          </a:xfrm>
        </p:spPr>
        <p:txBody>
          <a:bodyPr>
            <a:normAutofit/>
          </a:bodyPr>
          <a:lstStyle/>
          <a:p>
            <a:r>
              <a:rPr lang="en-US" dirty="0"/>
              <a:t>S</a:t>
            </a:r>
            <a:r>
              <a:rPr lang="en-US" dirty="0" smtClean="0"/>
              <a:t>tudy of discrepancy </a:t>
            </a:r>
            <a:r>
              <a:rPr lang="en-US" dirty="0"/>
              <a:t>in earnings between </a:t>
            </a:r>
            <a:r>
              <a:rPr lang="en-US" dirty="0" smtClean="0"/>
              <a:t>Hispanic population groups.</a:t>
            </a:r>
          </a:p>
          <a:p>
            <a:pPr>
              <a:spcBef>
                <a:spcPts val="0"/>
              </a:spcBef>
              <a:defRPr/>
            </a:pPr>
            <a:endParaRPr lang="en-US" dirty="0" smtClean="0"/>
          </a:p>
          <a:p>
            <a:endParaRPr lang="en-US" dirty="0" smtClean="0"/>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3183091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7696200" cy="1143000"/>
          </a:xfrm>
        </p:spPr>
        <p:txBody>
          <a:bodyPr>
            <a:normAutofit fontScale="90000"/>
          </a:bodyPr>
          <a:lstStyle/>
          <a:p>
            <a:r>
              <a:rPr lang="en-US" dirty="0" smtClean="0"/>
              <a:t>Statistics in Practice: Hispanic Migration and Earnings </a:t>
            </a:r>
            <a:r>
              <a:rPr lang="en-US" sz="2700" dirty="0" smtClean="0"/>
              <a:t>(2 </a:t>
            </a:r>
            <a:r>
              <a:rPr lang="en-US" sz="2700" dirty="0"/>
              <a:t>of </a:t>
            </a:r>
            <a:r>
              <a:rPr lang="en-US" sz="2700" dirty="0" smtClean="0"/>
              <a:t>2)</a:t>
            </a:r>
            <a:endParaRPr lang="en-US" sz="2700" dirty="0"/>
          </a:p>
        </p:txBody>
      </p:sp>
      <p:sp>
        <p:nvSpPr>
          <p:cNvPr id="9" name="Content Placeholder 8"/>
          <p:cNvSpPr>
            <a:spLocks noGrp="1"/>
          </p:cNvSpPr>
          <p:nvPr>
            <p:ph idx="1"/>
          </p:nvPr>
        </p:nvSpPr>
        <p:spPr>
          <a:xfrm>
            <a:off x="990600" y="1219200"/>
            <a:ext cx="7696200" cy="4449763"/>
          </a:xfrm>
        </p:spPr>
        <p:txBody>
          <a:bodyPr>
            <a:normAutofit/>
          </a:bodyPr>
          <a:lstStyle/>
          <a:p>
            <a:pPr marL="0" indent="0">
              <a:buNone/>
            </a:pPr>
            <a:r>
              <a:rPr lang="en-US" dirty="0" smtClean="0"/>
              <a:t>What Affects Confidence Interval Width? </a:t>
            </a:r>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dirty="0"/>
          </a:p>
        </p:txBody>
      </p:sp>
      <p:pic>
        <p:nvPicPr>
          <p:cNvPr id="2" name="Picture 1" descr="An illustration shows the general formula for the 95 percent confidence interval for the mean income of Mexicans, Cubans, and Puerto Ricans.&#10;&#10;Data from the illustration are tabulated as follows.&#10;Country of origin N Lowest value in the sample mean, in dollars Median value in the sample mean, in dollars Highest value in the sample mean, in dollars General formula&#10;Mexicans 34,620 16,289 16,537 16,785 Negative 1.96 times 126.31 plus 1.96 times 126.31&#10;Cubans 29,233 23,602 24,018 24,434 Negative 1.96 times 212.29 plus 1.96 times 212.29&#10;Puerto Ricans 66,933 18,553 18,748 18,943 Negative 1.96 times 99.32 plus 1.96 times 99.32&#10;&#10;" title="Figure 7.6 Ninety-Five Percent Confidence Intervals for the Mean Income of Puerto Ricans, Mexicans, and Cubans"/>
          <p:cNvPicPr>
            <a:picLocks noChangeAspect="1"/>
          </p:cNvPicPr>
          <p:nvPr/>
        </p:nvPicPr>
        <p:blipFill>
          <a:blip r:embed="rId3"/>
          <a:stretch>
            <a:fillRect/>
          </a:stretch>
        </p:blipFill>
        <p:spPr>
          <a:xfrm>
            <a:off x="2050256" y="1815068"/>
            <a:ext cx="5576888" cy="4504706"/>
          </a:xfrm>
          <a:prstGeom prst="rect">
            <a:avLst/>
          </a:prstGeom>
        </p:spPr>
      </p:pic>
    </p:spTree>
    <p:extLst>
      <p:ext uri="{BB962C8B-B14F-4D97-AF65-F5344CB8AC3E}">
        <p14:creationId xmlns:p14="http://schemas.microsoft.com/office/powerpoint/2010/main" val="1063726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754551"/>
            <a:ext cx="8458200" cy="1143000"/>
          </a:xfrm>
        </p:spPr>
        <p:txBody>
          <a:bodyPr>
            <a:normAutofit fontScale="90000"/>
          </a:bodyPr>
          <a:lstStyle/>
          <a:p>
            <a:pPr lvl="0"/>
            <a:r>
              <a:rPr lang="en-US" dirty="0" smtClean="0"/>
              <a:t>Confidence Intervals for Proportions </a:t>
            </a:r>
            <a:r>
              <a:rPr lang="en-US" sz="2700" dirty="0" smtClean="0"/>
              <a:t>(1 of 4)</a:t>
            </a:r>
            <a:endParaRPr lang="en-US" sz="2700" dirty="0"/>
          </a:p>
        </p:txBody>
      </p:sp>
      <p:sp>
        <p:nvSpPr>
          <p:cNvPr id="9" name="Content Placeholder 8"/>
          <p:cNvSpPr>
            <a:spLocks noGrp="1"/>
          </p:cNvSpPr>
          <p:nvPr>
            <p:ph idx="1"/>
          </p:nvPr>
        </p:nvSpPr>
        <p:spPr>
          <a:xfrm>
            <a:off x="457200" y="1897552"/>
            <a:ext cx="8229600" cy="4458798"/>
          </a:xfrm>
        </p:spPr>
        <p:txBody>
          <a:bodyPr>
            <a:normAutofit/>
          </a:bodyPr>
          <a:lstStyle/>
          <a:p>
            <a:r>
              <a:rPr lang="en-US" dirty="0"/>
              <a:t>Sample proportions or percentages </a:t>
            </a:r>
            <a:r>
              <a:rPr lang="en-US" dirty="0" smtClean="0"/>
              <a:t>usually </a:t>
            </a:r>
            <a:r>
              <a:rPr lang="en-US" dirty="0"/>
              <a:t>reported </a:t>
            </a:r>
            <a:r>
              <a:rPr lang="en-US" dirty="0" smtClean="0"/>
              <a:t>with </a:t>
            </a:r>
            <a:r>
              <a:rPr lang="en-US" dirty="0"/>
              <a:t>a margin </a:t>
            </a:r>
            <a:r>
              <a:rPr lang="en-US" dirty="0" smtClean="0"/>
              <a:t>error.</a:t>
            </a:r>
          </a:p>
          <a:p>
            <a:r>
              <a:rPr lang="en-US" dirty="0" smtClean="0"/>
              <a:t>Margin </a:t>
            </a:r>
            <a:r>
              <a:rPr lang="en-US" dirty="0"/>
              <a:t>of </a:t>
            </a:r>
            <a:r>
              <a:rPr lang="en-US" dirty="0" smtClean="0"/>
              <a:t>error uses. </a:t>
            </a:r>
          </a:p>
          <a:p>
            <a:r>
              <a:rPr lang="en-US" dirty="0" smtClean="0"/>
              <a:t>Conceptual foundations.</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4149048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458200" cy="1143000"/>
          </a:xfrm>
        </p:spPr>
        <p:txBody>
          <a:bodyPr>
            <a:normAutofit fontScale="90000"/>
          </a:bodyPr>
          <a:lstStyle/>
          <a:p>
            <a:pPr lvl="0"/>
            <a:r>
              <a:rPr lang="en-US" dirty="0" smtClean="0"/>
              <a:t>Confidence Intervals for Proportions </a:t>
            </a:r>
            <a:r>
              <a:rPr lang="en-US" sz="2700" dirty="0" smtClean="0"/>
              <a:t>(2 </a:t>
            </a:r>
            <a:r>
              <a:rPr lang="en-US" sz="2700" dirty="0"/>
              <a:t>of 4</a:t>
            </a:r>
            <a:r>
              <a:rPr lang="en-US" sz="2700" dirty="0" smtClean="0"/>
              <a:t>)</a:t>
            </a:r>
            <a:endParaRPr lang="en-US" sz="2700" dirty="0"/>
          </a:p>
        </p:txBody>
      </p:sp>
      <p:sp>
        <p:nvSpPr>
          <p:cNvPr id="9" name="Content Placeholder 8"/>
          <p:cNvSpPr>
            <a:spLocks noGrp="1"/>
          </p:cNvSpPr>
          <p:nvPr>
            <p:ph idx="1"/>
          </p:nvPr>
        </p:nvSpPr>
        <p:spPr>
          <a:xfrm>
            <a:off x="457200" y="1981200"/>
            <a:ext cx="8229600" cy="4375150"/>
          </a:xfrm>
        </p:spPr>
        <p:txBody>
          <a:bodyPr>
            <a:normAutofit/>
          </a:bodyPr>
          <a:lstStyle/>
          <a:p>
            <a:r>
              <a:rPr lang="en-US" dirty="0"/>
              <a:t>S</a:t>
            </a:r>
            <a:r>
              <a:rPr lang="en-US" dirty="0" smtClean="0"/>
              <a:t>ampling </a:t>
            </a:r>
            <a:r>
              <a:rPr lang="en-US" dirty="0"/>
              <a:t>distribution of </a:t>
            </a:r>
            <a:r>
              <a:rPr lang="en-US" dirty="0" smtClean="0"/>
              <a:t>proportions. </a:t>
            </a:r>
          </a:p>
          <a:p>
            <a:r>
              <a:rPr lang="en-US" dirty="0" smtClean="0"/>
              <a:t>Features of sufficient </a:t>
            </a:r>
            <a:r>
              <a:rPr lang="en-US" dirty="0"/>
              <a:t>sample </a:t>
            </a:r>
            <a:r>
              <a:rPr lang="en-US" dirty="0" smtClean="0"/>
              <a:t>size</a:t>
            </a:r>
            <a:r>
              <a:rPr lang="en-US" dirty="0"/>
              <a:t>.</a:t>
            </a:r>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67957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458200" cy="1143000"/>
          </a:xfrm>
        </p:spPr>
        <p:txBody>
          <a:bodyPr>
            <a:normAutofit fontScale="90000"/>
          </a:bodyPr>
          <a:lstStyle/>
          <a:p>
            <a:pPr lvl="0"/>
            <a:r>
              <a:rPr lang="en-US" dirty="0" smtClean="0"/>
              <a:t>Confidence Intervals for Proportions </a:t>
            </a:r>
            <a:r>
              <a:rPr lang="en-US" sz="2700" dirty="0" smtClean="0"/>
              <a:t>(3 </a:t>
            </a:r>
            <a:r>
              <a:rPr lang="en-US" sz="2700" dirty="0"/>
              <a:t>of </a:t>
            </a:r>
            <a:r>
              <a:rPr lang="en-US" sz="2700" dirty="0" smtClean="0"/>
              <a:t>4)</a:t>
            </a:r>
            <a:endParaRPr lang="en-US" sz="270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828800"/>
                <a:ext cx="8229600" cy="4527550"/>
              </a:xfrm>
            </p:spPr>
            <p:txBody>
              <a:bodyPr>
                <a:normAutofit/>
              </a:bodyPr>
              <a:lstStyle/>
              <a:p>
                <a:pPr marL="0" indent="0">
                  <a:buNone/>
                </a:pPr>
                <a:r>
                  <a:rPr lang="en-US" dirty="0" smtClean="0"/>
                  <a:t>Determining the Confidence Interval</a:t>
                </a:r>
              </a:p>
              <a:p>
                <a14:m>
                  <m:oMath xmlns:m="http://schemas.openxmlformats.org/officeDocument/2006/math">
                    <m:r>
                      <m:rPr>
                        <m:sty m:val="p"/>
                      </m:rPr>
                      <a:rPr lang="en-US" i="0">
                        <a:latin typeface="Cambria Math" panose="02040503050406030204" pitchFamily="18" charset="0"/>
                      </a:rPr>
                      <m:t>CI</m:t>
                    </m:r>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𝑍</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𝑠</m:t>
                        </m:r>
                      </m:e>
                      <m:sub>
                        <m:r>
                          <a:rPr lang="en-US" i="1">
                            <a:latin typeface="Cambria Math" panose="02040503050406030204" pitchFamily="18" charset="0"/>
                          </a:rPr>
                          <m:t>𝑝</m:t>
                        </m:r>
                        <m:r>
                          <a:rPr lang="en-US" i="1">
                            <a:latin typeface="Cambria Math" panose="02040503050406030204" pitchFamily="18" charset="0"/>
                          </a:rPr>
                          <m:t>)</m:t>
                        </m:r>
                      </m:sub>
                    </m:sSub>
                    <m:r>
                      <a:rPr lang="en-US" b="0" i="0" smtClean="0">
                        <a:latin typeface="Cambria Math" panose="02040503050406030204" pitchFamily="18" charset="0"/>
                      </a:rPr>
                      <m:t>.</m:t>
                    </m:r>
                  </m:oMath>
                </a14:m>
                <a:endParaRPr lang="en-US" dirty="0" smtClean="0"/>
              </a:p>
              <a:p>
                <a:r>
                  <a:rPr lang="en-US" dirty="0"/>
                  <a:t>A</a:t>
                </a:r>
                <a:r>
                  <a:rPr lang="en-US" dirty="0" smtClean="0"/>
                  <a:t>rea </a:t>
                </a:r>
                <a:r>
                  <a:rPr lang="en-US" dirty="0"/>
                  <a:t>between the mean and </a:t>
                </a:r>
                <a:r>
                  <a:rPr lang="en-US" dirty="0" smtClean="0"/>
                  <a:t>selected ±</a:t>
                </a:r>
                <a:r>
                  <a:rPr lang="en-US" i="1" dirty="0" smtClean="0"/>
                  <a:t>Z = </a:t>
                </a:r>
                <a:r>
                  <a:rPr lang="en-US" dirty="0" smtClean="0"/>
                  <a:t>Confidence </a:t>
                </a:r>
                <a:r>
                  <a:rPr lang="en-US" dirty="0"/>
                  <a:t>level.</a:t>
                </a:r>
              </a:p>
              <a:p>
                <a:endParaRPr lang="en-US" dirty="0" smtClean="0"/>
              </a:p>
              <a:p>
                <a:endParaRPr lang="en-US" dirty="0"/>
              </a:p>
              <a:p>
                <a:endParaRPr lang="en-US" dirty="0"/>
              </a:p>
              <a:p>
                <a:pPr marL="0" indent="0">
                  <a:buNone/>
                </a:pPr>
                <a:endParaRPr lang="en-US" dirty="0" smtClean="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828800"/>
                <a:ext cx="8229600" cy="4527550"/>
              </a:xfrm>
              <a:blipFill rotWithShape="0">
                <a:blip r:embed="rId3"/>
                <a:stretch>
                  <a:fillRect l="-1852" t="-1750"/>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4009344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458200" cy="1143000"/>
          </a:xfrm>
        </p:spPr>
        <p:txBody>
          <a:bodyPr>
            <a:normAutofit fontScale="90000"/>
          </a:bodyPr>
          <a:lstStyle/>
          <a:p>
            <a:pPr lvl="0"/>
            <a:r>
              <a:rPr lang="en-US" dirty="0" smtClean="0"/>
              <a:t>Confidence Intervals for Proportions </a:t>
            </a:r>
            <a:r>
              <a:rPr lang="en-US" sz="2700" dirty="0" smtClean="0"/>
              <a:t>(4 </a:t>
            </a:r>
            <a:r>
              <a:rPr lang="en-US" sz="2700" dirty="0"/>
              <a:t>of </a:t>
            </a:r>
            <a:r>
              <a:rPr lang="en-US" sz="2700" dirty="0" smtClean="0"/>
              <a:t>4)</a:t>
            </a:r>
            <a:endParaRPr lang="en-US" sz="2700" dirty="0"/>
          </a:p>
        </p:txBody>
      </p:sp>
      <p:sp>
        <p:nvSpPr>
          <p:cNvPr id="9" name="Content Placeholder 8"/>
          <p:cNvSpPr>
            <a:spLocks noGrp="1"/>
          </p:cNvSpPr>
          <p:nvPr>
            <p:ph idx="1"/>
          </p:nvPr>
        </p:nvSpPr>
        <p:spPr>
          <a:xfrm>
            <a:off x="457200" y="1828800"/>
            <a:ext cx="8229600" cy="4527550"/>
          </a:xfrm>
        </p:spPr>
        <p:txBody>
          <a:bodyPr>
            <a:normAutofit lnSpcReduction="10000"/>
          </a:bodyPr>
          <a:lstStyle/>
          <a:p>
            <a:pPr marL="0" indent="0">
              <a:buNone/>
            </a:pPr>
            <a:r>
              <a:rPr lang="en-US" dirty="0"/>
              <a:t>Determining the Confidence </a:t>
            </a:r>
            <a:r>
              <a:rPr lang="en-US" dirty="0" smtClean="0"/>
              <a:t>Interval</a:t>
            </a:r>
          </a:p>
          <a:p>
            <a:r>
              <a:rPr lang="en-US" dirty="0" smtClean="0"/>
              <a:t>Steps to </a:t>
            </a:r>
            <a:r>
              <a:rPr lang="en-US" dirty="0"/>
              <a:t>determine the confidence interval for a </a:t>
            </a:r>
            <a:r>
              <a:rPr lang="en-US" dirty="0" smtClean="0"/>
              <a:t>proportion:</a:t>
            </a:r>
            <a:endParaRPr lang="en-US" dirty="0"/>
          </a:p>
          <a:p>
            <a:pPr lvl="1"/>
            <a:r>
              <a:rPr lang="en-US" dirty="0" smtClean="0"/>
              <a:t>Calculate </a:t>
            </a:r>
            <a:r>
              <a:rPr lang="en-US" dirty="0"/>
              <a:t>the estimated standard error of the proportion.</a:t>
            </a:r>
          </a:p>
          <a:p>
            <a:pPr lvl="1"/>
            <a:r>
              <a:rPr lang="en-US" dirty="0" smtClean="0"/>
              <a:t>Decide the </a:t>
            </a:r>
            <a:r>
              <a:rPr lang="en-US" dirty="0"/>
              <a:t>desired level of confidence, and find the corresponding </a:t>
            </a:r>
            <a:r>
              <a:rPr lang="en-US" i="1" dirty="0"/>
              <a:t>Z </a:t>
            </a:r>
            <a:r>
              <a:rPr lang="en-US" dirty="0"/>
              <a:t>value.</a:t>
            </a:r>
          </a:p>
          <a:p>
            <a:pPr lvl="1"/>
            <a:r>
              <a:rPr lang="en-US" dirty="0" smtClean="0"/>
              <a:t>Calculate </a:t>
            </a:r>
            <a:r>
              <a:rPr lang="en-US" dirty="0"/>
              <a:t>the confidence interval.</a:t>
            </a:r>
          </a:p>
          <a:p>
            <a:pPr lvl="1"/>
            <a:r>
              <a:rPr lang="en-US" dirty="0" smtClean="0"/>
              <a:t>Interpret </a:t>
            </a:r>
            <a:r>
              <a:rPr lang="en-US" dirty="0"/>
              <a:t>the results.</a:t>
            </a:r>
          </a:p>
          <a:p>
            <a:endParaRPr lang="en-US" dirty="0"/>
          </a:p>
          <a:p>
            <a:endParaRPr lang="en-US" dirty="0"/>
          </a:p>
          <a:p>
            <a:pPr marL="0" indent="0">
              <a:buNone/>
            </a:pPr>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39880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a:bodyPr>
          <a:lstStyle/>
          <a:p>
            <a:r>
              <a:rPr lang="en-US" sz="4000" dirty="0" smtClean="0"/>
              <a:t>Introduction </a:t>
            </a:r>
            <a:r>
              <a:rPr lang="en-US" sz="2400" dirty="0"/>
              <a:t>(1 of </a:t>
            </a:r>
            <a:r>
              <a:rPr lang="en-US" sz="2400" dirty="0" smtClean="0"/>
              <a:t>2)</a:t>
            </a:r>
            <a:endParaRPr lang="en-US" sz="2400" dirty="0"/>
          </a:p>
        </p:txBody>
      </p:sp>
      <p:sp>
        <p:nvSpPr>
          <p:cNvPr id="9" name="Content Placeholder 8"/>
          <p:cNvSpPr>
            <a:spLocks noGrp="1"/>
          </p:cNvSpPr>
          <p:nvPr>
            <p:ph idx="1"/>
          </p:nvPr>
        </p:nvSpPr>
        <p:spPr>
          <a:xfrm>
            <a:off x="457200" y="1873250"/>
            <a:ext cx="8229600" cy="4483100"/>
          </a:xfrm>
        </p:spPr>
        <p:txBody>
          <a:bodyPr>
            <a:normAutofit/>
          </a:bodyPr>
          <a:lstStyle/>
          <a:p>
            <a:r>
              <a:rPr lang="en-US" dirty="0"/>
              <a:t>E</a:t>
            </a:r>
            <a:r>
              <a:rPr lang="en-US" dirty="0" smtClean="0"/>
              <a:t>stimating </a:t>
            </a:r>
            <a:r>
              <a:rPr lang="en-US" dirty="0"/>
              <a:t>population means and </a:t>
            </a:r>
            <a:r>
              <a:rPr lang="en-US" dirty="0" smtClean="0"/>
              <a:t>proportions.</a:t>
            </a:r>
          </a:p>
          <a:p>
            <a:r>
              <a:rPr lang="en-US" dirty="0"/>
              <a:t>S</a:t>
            </a:r>
            <a:r>
              <a:rPr lang="en-US" dirty="0" smtClean="0"/>
              <a:t>ampling distribution.</a:t>
            </a:r>
          </a:p>
          <a:p>
            <a:r>
              <a:rPr lang="en-US" dirty="0" smtClean="0"/>
              <a:t>Estimation.</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873503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dirty="0" smtClean="0"/>
              <a:t/>
            </a:r>
            <a:br>
              <a:rPr lang="en-US" dirty="0" smtClean="0"/>
            </a:br>
            <a:r>
              <a:rPr lang="en-US" dirty="0" smtClean="0"/>
              <a:t>Reading the Research Literature: Women Victims of Intimate Violence </a:t>
            </a:r>
            <a:r>
              <a:rPr lang="en-US" sz="2700" dirty="0" smtClean="0"/>
              <a:t>(1 </a:t>
            </a:r>
            <a:r>
              <a:rPr lang="en-US" sz="2700" dirty="0"/>
              <a:t>of 3</a:t>
            </a:r>
            <a:r>
              <a:rPr lang="en-US" sz="2700" dirty="0" smtClean="0"/>
              <a:t>)</a:t>
            </a:r>
            <a:endParaRPr lang="en-US" sz="2700" dirty="0"/>
          </a:p>
        </p:txBody>
      </p:sp>
      <p:sp>
        <p:nvSpPr>
          <p:cNvPr id="9" name="Content Placeholder 8"/>
          <p:cNvSpPr>
            <a:spLocks noGrp="1"/>
          </p:cNvSpPr>
          <p:nvPr>
            <p:ph idx="1"/>
          </p:nvPr>
        </p:nvSpPr>
        <p:spPr>
          <a:xfrm>
            <a:off x="457200" y="2362200"/>
            <a:ext cx="8229600" cy="3994150"/>
          </a:xfrm>
        </p:spPr>
        <p:txBody>
          <a:bodyPr>
            <a:normAutofit/>
          </a:bodyPr>
          <a:lstStyle/>
          <a:p>
            <a:r>
              <a:rPr lang="en-US" dirty="0" smtClean="0"/>
              <a:t>Study of women </a:t>
            </a:r>
            <a:r>
              <a:rPr lang="en-US" dirty="0"/>
              <a:t>victims of intimate partner violence in New </a:t>
            </a:r>
            <a:r>
              <a:rPr lang="en-US" dirty="0" smtClean="0"/>
              <a:t>Zealand.</a:t>
            </a:r>
          </a:p>
          <a:p>
            <a:endParaRPr lang="en-US" dirty="0"/>
          </a:p>
          <a:p>
            <a:endParaRPr lang="en-US" dirty="0"/>
          </a:p>
          <a:p>
            <a:pPr marL="0" indent="0">
              <a:buNone/>
            </a:pPr>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1645398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228600"/>
            <a:ext cx="8686800" cy="1143000"/>
          </a:xfrm>
        </p:spPr>
        <p:txBody>
          <a:bodyPr>
            <a:normAutofit fontScale="90000"/>
          </a:bodyPr>
          <a:lstStyle/>
          <a:p>
            <a:r>
              <a:rPr lang="en-US" dirty="0" smtClean="0"/>
              <a:t/>
            </a:r>
            <a:br>
              <a:rPr lang="en-US" dirty="0" smtClean="0"/>
            </a:br>
            <a:r>
              <a:rPr lang="en-US" sz="4000" dirty="0" smtClean="0"/>
              <a:t>Reading the Research Literature: Women Victims of Intimate Violence </a:t>
            </a:r>
            <a:r>
              <a:rPr lang="en-US" sz="2700" dirty="0" smtClean="0"/>
              <a:t>(2 </a:t>
            </a:r>
            <a:r>
              <a:rPr lang="en-US" sz="2700" dirty="0"/>
              <a:t>of </a:t>
            </a:r>
            <a:r>
              <a:rPr lang="en-US" sz="2700" dirty="0" smtClean="0"/>
              <a:t>3)</a:t>
            </a:r>
            <a:endParaRPr lang="en-US" sz="2700" dirty="0"/>
          </a:p>
        </p:txBody>
      </p:sp>
      <p:sp>
        <p:nvSpPr>
          <p:cNvPr id="6" name="Footer Placeholder 5"/>
          <p:cNvSpPr>
            <a:spLocks noGrp="1"/>
          </p:cNvSpPr>
          <p:nvPr>
            <p:ph type="ftr" sz="quarter" idx="11"/>
          </p:nvPr>
        </p:nvSpPr>
        <p:spPr>
          <a:xfrm>
            <a:off x="457200" y="6492875"/>
            <a:ext cx="7543800" cy="365125"/>
          </a:xfrm>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a:xfrm>
            <a:off x="8229600" y="6492875"/>
            <a:ext cx="457200" cy="365125"/>
          </a:xfrm>
        </p:spPr>
        <p:txBody>
          <a:bodyPr/>
          <a:lstStyle/>
          <a:p>
            <a:fld id="{B6F15528-21DE-4FAA-801E-634DDDAF4B2B}" type="slidenum">
              <a:rPr lang="en-US" smtClean="0"/>
              <a:pPr/>
              <a:t>21</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80072814"/>
              </p:ext>
            </p:extLst>
          </p:nvPr>
        </p:nvGraphicFramePr>
        <p:xfrm>
          <a:off x="381000" y="2357120"/>
          <a:ext cx="8458200" cy="4019040"/>
        </p:xfrm>
        <a:graphic>
          <a:graphicData uri="http://schemas.openxmlformats.org/drawingml/2006/table">
            <a:tbl>
              <a:tblPr firstRow="1" firstCol="1" bandRow="1">
                <a:tableStyleId>{BDBED569-4797-4DF1-A0F4-6AAB3CD982D8}</a:tableStyleId>
              </a:tblPr>
              <a:tblGrid>
                <a:gridCol w="2818790">
                  <a:extLst>
                    <a:ext uri="{9D8B030D-6E8A-4147-A177-3AD203B41FA5}">
                      <a16:colId xmlns:a16="http://schemas.microsoft.com/office/drawing/2014/main" val="20000"/>
                    </a:ext>
                  </a:extLst>
                </a:gridCol>
                <a:gridCol w="2819705">
                  <a:extLst>
                    <a:ext uri="{9D8B030D-6E8A-4147-A177-3AD203B41FA5}">
                      <a16:colId xmlns:a16="http://schemas.microsoft.com/office/drawing/2014/main" val="20001"/>
                    </a:ext>
                  </a:extLst>
                </a:gridCol>
                <a:gridCol w="2819705">
                  <a:extLst>
                    <a:ext uri="{9D8B030D-6E8A-4147-A177-3AD203B41FA5}">
                      <a16:colId xmlns:a16="http://schemas.microsoft.com/office/drawing/2014/main" val="20002"/>
                    </a:ext>
                  </a:extLst>
                </a:gridCol>
              </a:tblGrid>
              <a:tr h="427775">
                <a:tc>
                  <a:txBody>
                    <a:bodyPr/>
                    <a:lstStyle/>
                    <a:p>
                      <a:pPr>
                        <a:lnSpc>
                          <a:spcPct val="100000"/>
                        </a:lnSpc>
                        <a:spcAft>
                          <a:spcPts val="0"/>
                        </a:spcAft>
                      </a:pPr>
                      <a:r>
                        <a:rPr lang="en-IN" sz="1200" b="0" dirty="0">
                          <a:effectLst/>
                        </a:rPr>
                        <a:t> </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Reasons That Made You Go for</a:t>
                      </a:r>
                    </a:p>
                    <a:p>
                      <a:pPr algn="ctr">
                        <a:lnSpc>
                          <a:spcPct val="100000"/>
                        </a:lnSpc>
                        <a:spcAft>
                          <a:spcPts val="0"/>
                        </a:spcAft>
                      </a:pPr>
                      <a:r>
                        <a:rPr lang="en-IN" sz="1200" b="1" dirty="0">
                          <a:effectLst/>
                        </a:rPr>
                        <a:t>Help (n = 486), (95% CI)</a:t>
                      </a:r>
                      <a:endParaRPr lang="en-IN" sz="1200" b="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Reasons for Leaving the Last</a:t>
                      </a:r>
                    </a:p>
                    <a:p>
                      <a:pPr algn="ctr">
                        <a:lnSpc>
                          <a:spcPct val="100000"/>
                        </a:lnSpc>
                        <a:spcAft>
                          <a:spcPts val="0"/>
                        </a:spcAft>
                      </a:pPr>
                      <a:r>
                        <a:rPr lang="en-IN" sz="1200" b="1" dirty="0">
                          <a:effectLst/>
                        </a:rPr>
                        <a:t>Time (n = 508), (95% CI)</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a:effectLst/>
                        </a:rPr>
                        <a:t>Could not endure more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48.5 (43.6–53.3)</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64.2 (59.8–68.6)</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285183">
                <a:tc>
                  <a:txBody>
                    <a:bodyPr/>
                    <a:lstStyle/>
                    <a:p>
                      <a:pPr>
                        <a:lnSpc>
                          <a:spcPct val="100000"/>
                        </a:lnSpc>
                        <a:spcAft>
                          <a:spcPts val="0"/>
                        </a:spcAft>
                      </a:pPr>
                      <a:r>
                        <a:rPr lang="en-IN" sz="1200" b="0" dirty="0">
                          <a:effectLst/>
                        </a:rPr>
                        <a:t>Encouraged by friends/family</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17.7 (14.0–21.5)</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6.7 (4.4–9.0)</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a:effectLst/>
                        </a:rPr>
                        <a:t>Badly injured</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15.4 (12.0–18.7)</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7.1 (4.2–9.9)</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0">
                <a:tc>
                  <a:txBody>
                    <a:bodyPr/>
                    <a:lstStyle/>
                    <a:p>
                      <a:pPr>
                        <a:lnSpc>
                          <a:spcPct val="100000"/>
                        </a:lnSpc>
                        <a:spcAft>
                          <a:spcPts val="0"/>
                        </a:spcAft>
                      </a:pPr>
                      <a:r>
                        <a:rPr lang="en-IN" sz="1200" b="0">
                          <a:effectLst/>
                        </a:rPr>
                        <a:t>He threated to kill her</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11.3 (8.1–14.5)</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10.2 (7.0–13.3)</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a:effectLst/>
                        </a:rPr>
                        <a:t>Afraid he would kill her</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11.4 (8.3–14.6)</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5.9 (3.8–7.9)</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0">
                <a:tc>
                  <a:txBody>
                    <a:bodyPr/>
                    <a:lstStyle/>
                    <a:p>
                      <a:pPr>
                        <a:lnSpc>
                          <a:spcPct val="100000"/>
                        </a:lnSpc>
                        <a:spcAft>
                          <a:spcPts val="0"/>
                        </a:spcAft>
                      </a:pPr>
                      <a:r>
                        <a:rPr lang="en-IN" sz="1200" b="0" dirty="0">
                          <a:effectLst/>
                        </a:rPr>
                        <a:t>Children suffering</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17.2 (13.5–20.9)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8.6 (5.9–11.3)</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285183">
                <a:tc>
                  <a:txBody>
                    <a:bodyPr/>
                    <a:lstStyle/>
                    <a:p>
                      <a:pPr>
                        <a:lnSpc>
                          <a:spcPct val="100000"/>
                        </a:lnSpc>
                        <a:spcAft>
                          <a:spcPts val="0"/>
                        </a:spcAft>
                      </a:pPr>
                      <a:r>
                        <a:rPr lang="en-IN" sz="1200" b="0">
                          <a:effectLst/>
                        </a:rPr>
                        <a:t>He threatened or hit children</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7.9 (5.2–10.5)</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5.0 (3.0–7.0)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285183">
                <a:tc>
                  <a:txBody>
                    <a:bodyPr/>
                    <a:lstStyle/>
                    <a:p>
                      <a:pPr>
                        <a:lnSpc>
                          <a:spcPct val="100000"/>
                        </a:lnSpc>
                        <a:spcAft>
                          <a:spcPts val="0"/>
                        </a:spcAft>
                      </a:pPr>
                      <a:r>
                        <a:rPr lang="en-IN" sz="1200" b="0">
                          <a:effectLst/>
                        </a:rPr>
                        <a:t>She was afraid she would kill him</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2.1 (0.8–3.5)</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1.2 (0.2–2.2)</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r h="285183">
                <a:tc>
                  <a:txBody>
                    <a:bodyPr/>
                    <a:lstStyle/>
                    <a:p>
                      <a:pPr>
                        <a:lnSpc>
                          <a:spcPct val="100000"/>
                        </a:lnSpc>
                        <a:spcAft>
                          <a:spcPts val="0"/>
                        </a:spcAft>
                      </a:pPr>
                      <a:r>
                        <a:rPr lang="en-IN" sz="1200" b="0">
                          <a:effectLst/>
                        </a:rPr>
                        <a:t>She was thrown out of the home</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2.0 (0.6–3.3)</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2.2 (0.7–3.7)</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9"/>
                  </a:ext>
                </a:extLst>
              </a:tr>
              <a:tr h="285183">
                <a:tc>
                  <a:txBody>
                    <a:bodyPr/>
                    <a:lstStyle/>
                    <a:p>
                      <a:pPr>
                        <a:lnSpc>
                          <a:spcPct val="100000"/>
                        </a:lnSpc>
                        <a:spcAft>
                          <a:spcPts val="0"/>
                        </a:spcAft>
                      </a:pPr>
                      <a:r>
                        <a:rPr lang="en-IN" sz="1200" b="0" dirty="0">
                          <a:effectLst/>
                        </a:rPr>
                        <a:t>For her mental health/save sanity</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8.2 (5.5–10.9)</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0"/>
                  </a:ext>
                </a:extLst>
              </a:tr>
              <a:tr h="285183">
                <a:tc>
                  <a:txBody>
                    <a:bodyPr/>
                    <a:lstStyle/>
                    <a:p>
                      <a:pPr>
                        <a:lnSpc>
                          <a:spcPct val="100000"/>
                        </a:lnSpc>
                        <a:spcAft>
                          <a:spcPts val="0"/>
                        </a:spcAft>
                      </a:pPr>
                      <a:r>
                        <a:rPr lang="en-IN" sz="1200" b="0">
                          <a:effectLst/>
                        </a:rPr>
                        <a:t>To get information/legal help</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8.1 (5.5–10.6)</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1"/>
                  </a:ext>
                </a:extLst>
              </a:tr>
            </a:tbl>
          </a:graphicData>
        </a:graphic>
      </p:graphicFrame>
      <p:sp>
        <p:nvSpPr>
          <p:cNvPr id="4" name="Rectangle 3"/>
          <p:cNvSpPr/>
          <p:nvPr/>
        </p:nvSpPr>
        <p:spPr>
          <a:xfrm>
            <a:off x="381000" y="1529080"/>
            <a:ext cx="8458200" cy="830997"/>
          </a:xfrm>
          <a:prstGeom prst="rect">
            <a:avLst/>
          </a:prstGeom>
        </p:spPr>
        <p:txBody>
          <a:bodyPr wrap="square">
            <a:spAutoFit/>
          </a:bodyPr>
          <a:lstStyle/>
          <a:p>
            <a:r>
              <a:rPr lang="en-IN" sz="1600" dirty="0"/>
              <a:t>Table 7.3 </a:t>
            </a:r>
            <a:r>
              <a:rPr lang="en-IN" sz="1600" dirty="0" smtClean="0"/>
              <a:t> Percentage </a:t>
            </a:r>
            <a:r>
              <a:rPr lang="en-IN" sz="1600" dirty="0"/>
              <a:t>of Women With Lifetime Experience of Physical and/or Sexual </a:t>
            </a:r>
            <a:r>
              <a:rPr lang="en-IN" sz="1600" dirty="0" smtClean="0"/>
              <a:t>	Intimate Partner </a:t>
            </a:r>
            <a:r>
              <a:rPr lang="en-IN" sz="1600" dirty="0"/>
              <a:t>Violence Who Reported Reasons for Asking for Help With and </a:t>
            </a:r>
            <a:r>
              <a:rPr lang="en-IN" sz="1600" dirty="0" smtClean="0"/>
              <a:t>	for Leaving Violent </a:t>
            </a:r>
            <a:r>
              <a:rPr lang="en-IN" sz="1600" dirty="0"/>
              <a:t>Relationships</a:t>
            </a:r>
          </a:p>
        </p:txBody>
      </p:sp>
      <p:sp>
        <p:nvSpPr>
          <p:cNvPr id="5" name="TextBox 4"/>
          <p:cNvSpPr txBox="1"/>
          <p:nvPr/>
        </p:nvSpPr>
        <p:spPr>
          <a:xfrm>
            <a:off x="7320280" y="6344920"/>
            <a:ext cx="1600200" cy="276999"/>
          </a:xfrm>
          <a:prstGeom prst="rect">
            <a:avLst/>
          </a:prstGeom>
          <a:noFill/>
        </p:spPr>
        <p:txBody>
          <a:bodyPr wrap="square" rtlCol="0">
            <a:spAutoFit/>
          </a:bodyPr>
          <a:lstStyle/>
          <a:p>
            <a:pPr algn="r"/>
            <a:r>
              <a:rPr lang="en-IN" sz="1200" dirty="0" smtClean="0"/>
              <a:t>(</a:t>
            </a:r>
            <a:r>
              <a:rPr lang="en-IN" sz="1200" i="1" dirty="0" smtClean="0"/>
              <a:t>continued</a:t>
            </a:r>
            <a:r>
              <a:rPr lang="en-IN" sz="1200" dirty="0" smtClean="0"/>
              <a:t>)</a:t>
            </a:r>
            <a:endParaRPr lang="en-IN" sz="1200" dirty="0"/>
          </a:p>
        </p:txBody>
      </p:sp>
    </p:spTree>
    <p:extLst>
      <p:ext uri="{BB962C8B-B14F-4D97-AF65-F5344CB8AC3E}">
        <p14:creationId xmlns:p14="http://schemas.microsoft.com/office/powerpoint/2010/main" val="3969965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09600"/>
            <a:ext cx="8686800" cy="1143000"/>
          </a:xfrm>
        </p:spPr>
        <p:txBody>
          <a:bodyPr>
            <a:normAutofit fontScale="90000"/>
          </a:bodyPr>
          <a:lstStyle/>
          <a:p>
            <a:r>
              <a:rPr lang="en-US" dirty="0" smtClean="0"/>
              <a:t/>
            </a:r>
            <a:br>
              <a:rPr lang="en-US" dirty="0" smtClean="0"/>
            </a:br>
            <a:r>
              <a:rPr lang="en-US" dirty="0" smtClean="0"/>
              <a:t>Reading the Research Literature: Women Victims of Intimate Violence (cont.) </a:t>
            </a:r>
            <a:r>
              <a:rPr lang="en-US" sz="2700" dirty="0" smtClean="0"/>
              <a:t>(3 </a:t>
            </a:r>
            <a:r>
              <a:rPr lang="en-US" sz="2700" dirty="0"/>
              <a:t>of 3</a:t>
            </a:r>
            <a:r>
              <a:rPr lang="en-US" sz="2700" dirty="0" smtClean="0"/>
              <a:t>)</a:t>
            </a:r>
            <a:endParaRPr lang="en-US" sz="270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22</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11002264"/>
              </p:ext>
            </p:extLst>
          </p:nvPr>
        </p:nvGraphicFramePr>
        <p:xfrm>
          <a:off x="381000" y="2743200"/>
          <a:ext cx="8458200" cy="2100960"/>
        </p:xfrm>
        <a:graphic>
          <a:graphicData uri="http://schemas.openxmlformats.org/drawingml/2006/table">
            <a:tbl>
              <a:tblPr firstRow="1" firstCol="1" bandRow="1">
                <a:tableStyleId>{BDBED569-4797-4DF1-A0F4-6AAB3CD982D8}</a:tableStyleId>
              </a:tblPr>
              <a:tblGrid>
                <a:gridCol w="2818790">
                  <a:extLst>
                    <a:ext uri="{9D8B030D-6E8A-4147-A177-3AD203B41FA5}">
                      <a16:colId xmlns:a16="http://schemas.microsoft.com/office/drawing/2014/main" val="20000"/>
                    </a:ext>
                  </a:extLst>
                </a:gridCol>
                <a:gridCol w="2819705">
                  <a:extLst>
                    <a:ext uri="{9D8B030D-6E8A-4147-A177-3AD203B41FA5}">
                      <a16:colId xmlns:a16="http://schemas.microsoft.com/office/drawing/2014/main" val="20001"/>
                    </a:ext>
                  </a:extLst>
                </a:gridCol>
                <a:gridCol w="2819705">
                  <a:extLst>
                    <a:ext uri="{9D8B030D-6E8A-4147-A177-3AD203B41FA5}">
                      <a16:colId xmlns:a16="http://schemas.microsoft.com/office/drawing/2014/main" val="20002"/>
                    </a:ext>
                  </a:extLst>
                </a:gridCol>
              </a:tblGrid>
              <a:tr h="285183">
                <a:tc>
                  <a:txBody>
                    <a:bodyPr/>
                    <a:lstStyle/>
                    <a:p>
                      <a:pPr>
                        <a:lnSpc>
                          <a:spcPct val="100000"/>
                        </a:lnSpc>
                        <a:spcAft>
                          <a:spcPts val="0"/>
                        </a:spcAft>
                      </a:pPr>
                      <a:r>
                        <a:rPr lang="en-IN" sz="1200" b="0" dirty="0">
                          <a:effectLst/>
                        </a:rPr>
                        <a:t>Encouraged by organization</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1.7 (0.1–3.3)</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b="0" dirty="0">
                          <a:effectLst/>
                        </a:rPr>
                        <a:t>No particular incident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5.3 (3.3–7.4)</a:t>
                      </a:r>
                      <a:endParaRPr lang="en-IN" sz="1200" b="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dirty="0">
                          <a:effectLst/>
                        </a:rPr>
                        <a:t>He was unfaithful</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3.8(2.1–5.5)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a:effectLst/>
                        </a:rPr>
                        <a:t>She was pregnant</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1.4 (0.4–2.3)</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285183">
                <a:tc>
                  <a:txBody>
                    <a:bodyPr/>
                    <a:lstStyle/>
                    <a:p>
                      <a:pPr>
                        <a:lnSpc>
                          <a:spcPct val="100000"/>
                        </a:lnSpc>
                        <a:spcAft>
                          <a:spcPts val="0"/>
                        </a:spcAft>
                      </a:pPr>
                      <a:r>
                        <a:rPr lang="en-IN" sz="1200" b="0">
                          <a:effectLst/>
                        </a:rPr>
                        <a:t>To have time out/break from relationships</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1.4 (0.3–2.4)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a:effectLst/>
                        </a:rPr>
                        <a:t>Other</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22.4 (18.5–26.2)</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8.3 (5.6–10.9)</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bl>
          </a:graphicData>
        </a:graphic>
      </p:graphicFrame>
      <p:sp>
        <p:nvSpPr>
          <p:cNvPr id="9" name="TextBox 8"/>
          <p:cNvSpPr txBox="1"/>
          <p:nvPr/>
        </p:nvSpPr>
        <p:spPr>
          <a:xfrm>
            <a:off x="0" y="2438399"/>
            <a:ext cx="1437640" cy="276999"/>
          </a:xfrm>
          <a:prstGeom prst="rect">
            <a:avLst/>
          </a:prstGeom>
          <a:noFill/>
        </p:spPr>
        <p:txBody>
          <a:bodyPr wrap="square" rtlCol="0">
            <a:spAutoFit/>
          </a:bodyPr>
          <a:lstStyle/>
          <a:p>
            <a:pPr algn="ctr"/>
            <a:r>
              <a:rPr lang="en-IN" sz="1200" dirty="0" smtClean="0"/>
              <a:t>(</a:t>
            </a:r>
            <a:r>
              <a:rPr lang="en-IN" sz="1200" i="1" dirty="0" smtClean="0"/>
              <a:t>Continued</a:t>
            </a:r>
            <a:r>
              <a:rPr lang="en-IN" sz="1200" dirty="0"/>
              <a:t>)</a:t>
            </a:r>
          </a:p>
        </p:txBody>
      </p:sp>
      <p:sp>
        <p:nvSpPr>
          <p:cNvPr id="2" name="Rectangle 1"/>
          <p:cNvSpPr/>
          <p:nvPr/>
        </p:nvSpPr>
        <p:spPr>
          <a:xfrm>
            <a:off x="304800" y="4876800"/>
            <a:ext cx="8458200" cy="707886"/>
          </a:xfrm>
          <a:prstGeom prst="rect">
            <a:avLst/>
          </a:prstGeom>
        </p:spPr>
        <p:txBody>
          <a:bodyPr wrap="square">
            <a:spAutoFit/>
          </a:bodyPr>
          <a:lstStyle/>
          <a:p>
            <a:r>
              <a:rPr lang="en-IN" sz="1000" i="1" dirty="0"/>
              <a:t>Source: </a:t>
            </a:r>
            <a:r>
              <a:rPr lang="en-IN" sz="1000" dirty="0"/>
              <a:t>Adapted from Janet </a:t>
            </a:r>
            <a:r>
              <a:rPr lang="en-IN" sz="1000" dirty="0" err="1"/>
              <a:t>Fanslow</a:t>
            </a:r>
            <a:r>
              <a:rPr lang="en-IN" sz="1000" dirty="0"/>
              <a:t> and Elizabeth Robinson, “Help Seeking </a:t>
            </a:r>
            <a:r>
              <a:rPr lang="en-IN" sz="1000" dirty="0" err="1"/>
              <a:t>Behaviors</a:t>
            </a:r>
            <a:r>
              <a:rPr lang="en-IN" sz="1000" dirty="0"/>
              <a:t> and Reasons for Help Seeking Reported by a</a:t>
            </a:r>
          </a:p>
          <a:p>
            <a:r>
              <a:rPr lang="en-IN" sz="1000" dirty="0"/>
              <a:t>Representative Sample of Women Victims of Intimate Partner Violence in New Zealand,” </a:t>
            </a:r>
            <a:r>
              <a:rPr lang="en-IN" sz="1000" i="1" dirty="0"/>
              <a:t>Journal of Interpersonal Violence </a:t>
            </a:r>
            <a:r>
              <a:rPr lang="en-IN" sz="1000" dirty="0"/>
              <a:t>25, no. 5 (2010):</a:t>
            </a:r>
          </a:p>
          <a:p>
            <a:r>
              <a:rPr lang="en-IN" sz="1000" dirty="0"/>
              <a:t>929–951.</a:t>
            </a:r>
          </a:p>
          <a:p>
            <a:r>
              <a:rPr lang="en-IN" sz="1000" i="1" dirty="0"/>
              <a:t>Note: </a:t>
            </a:r>
            <a:r>
              <a:rPr lang="en-IN" sz="1000" dirty="0"/>
              <a:t>Percentages sum to greater than 100% because individuals could provide multiple responses.</a:t>
            </a:r>
          </a:p>
        </p:txBody>
      </p:sp>
    </p:spTree>
    <p:extLst>
      <p:ext uri="{BB962C8B-B14F-4D97-AF65-F5344CB8AC3E}">
        <p14:creationId xmlns:p14="http://schemas.microsoft.com/office/powerpoint/2010/main" val="3784231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a:bodyPr>
          <a:lstStyle/>
          <a:p>
            <a:r>
              <a:rPr lang="en-US" sz="4000" dirty="0" smtClean="0"/>
              <a:t>Introduction</a:t>
            </a:r>
            <a:r>
              <a:rPr lang="en-US" dirty="0"/>
              <a:t> </a:t>
            </a:r>
            <a:r>
              <a:rPr lang="en-US" sz="2400" dirty="0" smtClean="0"/>
              <a:t>(2 of 2)</a:t>
            </a:r>
            <a:endParaRPr lang="en-US" sz="2400" dirty="0"/>
          </a:p>
        </p:txBody>
      </p:sp>
      <p:sp>
        <p:nvSpPr>
          <p:cNvPr id="9" name="Content Placeholder 8"/>
          <p:cNvSpPr>
            <a:spLocks noGrp="1"/>
          </p:cNvSpPr>
          <p:nvPr>
            <p:ph idx="1"/>
          </p:nvPr>
        </p:nvSpPr>
        <p:spPr>
          <a:xfrm>
            <a:off x="304800" y="1981200"/>
            <a:ext cx="8382000" cy="4375150"/>
          </a:xfrm>
        </p:spPr>
        <p:txBody>
          <a:bodyPr>
            <a:normAutofit/>
          </a:bodyPr>
          <a:lstStyle/>
          <a:p>
            <a:pPr>
              <a:spcBef>
                <a:spcPts val="0"/>
              </a:spcBef>
              <a:defRPr/>
            </a:pPr>
            <a:r>
              <a:rPr lang="en-US" dirty="0" smtClean="0"/>
              <a:t>Use of sample proportions, sample means, and sample variances as estimates.</a:t>
            </a:r>
          </a:p>
          <a:p>
            <a:r>
              <a:rPr lang="en-US" dirty="0"/>
              <a:t>S</a:t>
            </a:r>
            <a:r>
              <a:rPr lang="en-US" dirty="0" smtClean="0"/>
              <a:t>ampling </a:t>
            </a:r>
            <a:r>
              <a:rPr lang="en-US" dirty="0"/>
              <a:t>theory and statistical </a:t>
            </a:r>
            <a:r>
              <a:rPr lang="en-US" dirty="0" smtClean="0"/>
              <a:t>inference.</a:t>
            </a:r>
          </a:p>
          <a:p>
            <a:endParaRPr lang="en-US"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46232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fontScale="90000"/>
          </a:bodyPr>
          <a:lstStyle/>
          <a:p>
            <a:pPr lvl="0"/>
            <a:r>
              <a:rPr lang="en-US" dirty="0" smtClean="0"/>
              <a:t>Point </a:t>
            </a:r>
            <a:r>
              <a:rPr lang="en-US" dirty="0"/>
              <a:t>and Interval </a:t>
            </a:r>
            <a:r>
              <a:rPr lang="en-US" dirty="0" smtClean="0"/>
              <a:t>Estimation</a:t>
            </a:r>
            <a:r>
              <a:rPr lang="en-US" dirty="0"/>
              <a:t> </a:t>
            </a:r>
            <a:r>
              <a:rPr lang="en-US" sz="2700" dirty="0" smtClean="0"/>
              <a:t>(1 of 2)</a:t>
            </a:r>
            <a:endParaRPr lang="en-US" sz="2700" dirty="0"/>
          </a:p>
        </p:txBody>
      </p:sp>
      <p:sp>
        <p:nvSpPr>
          <p:cNvPr id="9" name="Content Placeholder 8"/>
          <p:cNvSpPr>
            <a:spLocks noGrp="1"/>
          </p:cNvSpPr>
          <p:nvPr>
            <p:ph idx="1"/>
          </p:nvPr>
        </p:nvSpPr>
        <p:spPr>
          <a:xfrm>
            <a:off x="457200" y="1828800"/>
            <a:ext cx="8229600" cy="4527550"/>
          </a:xfrm>
        </p:spPr>
        <p:txBody>
          <a:bodyPr>
            <a:normAutofit/>
          </a:bodyPr>
          <a:lstStyle/>
          <a:p>
            <a:r>
              <a:rPr lang="en-US" dirty="0" smtClean="0"/>
              <a:t>Types for estimates </a:t>
            </a:r>
            <a:r>
              <a:rPr lang="en-US" dirty="0"/>
              <a:t>of population </a:t>
            </a:r>
            <a:r>
              <a:rPr lang="en-US" dirty="0" smtClean="0"/>
              <a:t>characteristics.</a:t>
            </a:r>
          </a:p>
          <a:p>
            <a:r>
              <a:rPr lang="en-US" dirty="0"/>
              <a:t>Interval estimates more accurate than point </a:t>
            </a:r>
            <a:r>
              <a:rPr lang="en-US" dirty="0" smtClean="0"/>
              <a:t>estimates.</a:t>
            </a:r>
          </a:p>
          <a:p>
            <a:endParaRPr lang="en-US" b="1" dirty="0" smtClean="0">
              <a:solidFill>
                <a:srgbClr val="FF0000"/>
              </a:solidFill>
            </a:endParaRP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3002481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fontScale="90000"/>
          </a:bodyPr>
          <a:lstStyle/>
          <a:p>
            <a:r>
              <a:rPr lang="en-US" dirty="0" smtClean="0"/>
              <a:t>Point </a:t>
            </a:r>
            <a:r>
              <a:rPr lang="en-US" dirty="0"/>
              <a:t>and Interval Estimation </a:t>
            </a:r>
            <a:r>
              <a:rPr lang="en-US" sz="2700" dirty="0"/>
              <a:t>(2 of </a:t>
            </a:r>
            <a:r>
              <a:rPr lang="en-US" sz="2700" dirty="0" smtClean="0"/>
              <a:t>2)</a:t>
            </a:r>
            <a:endParaRPr lang="en-US" sz="2700" dirty="0"/>
          </a:p>
        </p:txBody>
      </p:sp>
      <p:sp>
        <p:nvSpPr>
          <p:cNvPr id="9" name="Content Placeholder 8"/>
          <p:cNvSpPr>
            <a:spLocks noGrp="1"/>
          </p:cNvSpPr>
          <p:nvPr>
            <p:ph idx="1"/>
          </p:nvPr>
        </p:nvSpPr>
        <p:spPr>
          <a:xfrm>
            <a:off x="457200" y="1828800"/>
            <a:ext cx="8229600" cy="4527550"/>
          </a:xfrm>
        </p:spPr>
        <p:txBody>
          <a:bodyPr>
            <a:normAutofit/>
          </a:bodyPr>
          <a:lstStyle/>
          <a:p>
            <a:r>
              <a:rPr lang="en-US" dirty="0"/>
              <a:t>M</a:t>
            </a:r>
            <a:r>
              <a:rPr lang="en-US" dirty="0" smtClean="0"/>
              <a:t>argin </a:t>
            </a:r>
            <a:r>
              <a:rPr lang="en-US" dirty="0"/>
              <a:t>of error.</a:t>
            </a:r>
          </a:p>
          <a:p>
            <a:r>
              <a:rPr lang="en-US" dirty="0" smtClean="0"/>
              <a:t>Confidence interval (CI) defined in terms of confidence levels.</a:t>
            </a:r>
          </a:p>
          <a:p>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81786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pPr lvl="0"/>
            <a:r>
              <a:rPr lang="en-US" dirty="0" smtClean="0"/>
              <a:t>Confidence Intervals for Means </a:t>
            </a:r>
            <a:r>
              <a:rPr lang="en-US" sz="2700" dirty="0" smtClean="0"/>
              <a:t>(1 </a:t>
            </a:r>
            <a:r>
              <a:rPr lang="en-US" sz="2700" dirty="0"/>
              <a:t>of 8</a:t>
            </a:r>
            <a:r>
              <a:rPr lang="en-US" sz="2700" dirty="0" smtClean="0"/>
              <a:t>)</a:t>
            </a:r>
            <a:endParaRPr lang="en-US" sz="270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828800"/>
                <a:ext cx="8229600" cy="4297363"/>
              </a:xfrm>
            </p:spPr>
            <p:txBody>
              <a:bodyPr>
                <a:normAutofit/>
              </a:bodyPr>
              <a:lstStyle/>
              <a:p>
                <a:r>
                  <a:rPr lang="en-US" dirty="0" smtClean="0"/>
                  <a:t>Assessing </a:t>
                </a:r>
                <a:r>
                  <a:rPr lang="en-US" dirty="0"/>
                  <a:t>the needs of commuter </a:t>
                </a:r>
                <a:r>
                  <a:rPr lang="en-US" dirty="0" smtClean="0"/>
                  <a:t>students.</a:t>
                </a:r>
              </a:p>
              <a:p>
                <a:pPr marL="971550" lvl="1" indent="-514350">
                  <a:buFont typeface="+mj-lt"/>
                  <a:buAutoNum type="arabicPeriod"/>
                </a:pPr>
                <a:r>
                  <a:rPr lang="en-US" dirty="0" smtClean="0"/>
                  <a:t>Calculation of sample average.</a:t>
                </a:r>
              </a:p>
              <a:p>
                <a:pPr marL="971550" lvl="1" indent="-514350">
                  <a:buFont typeface="+mj-lt"/>
                  <a:buAutoNum type="arabicPeriod"/>
                </a:pPr>
                <a:r>
                  <a:rPr lang="en-US" dirty="0" smtClean="0"/>
                  <a:t>Calculation of </a:t>
                </a:r>
                <a:r>
                  <a:rPr lang="en-US" dirty="0"/>
                  <a:t>sampling distribution of the </a:t>
                </a:r>
                <a:r>
                  <a:rPr lang="en-US" dirty="0" smtClean="0"/>
                  <a:t>mean: </a:t>
                </a:r>
                <a14:m>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𝜎</m:t>
                        </m:r>
                      </m:e>
                      <m:sub>
                        <m:acc>
                          <m:accPr>
                            <m:chr m:val="̅"/>
                            <m:ctrlPr>
                              <a:rPr lang="en-US" i="1">
                                <a:latin typeface="Cambria Math" panose="02040503050406030204" pitchFamily="18" charset="0"/>
                                <a:ea typeface="Cambria Math" panose="02040503050406030204" pitchFamily="18" charset="0"/>
                              </a:rPr>
                            </m:ctrlPr>
                          </m:accPr>
                          <m:e>
                            <m:r>
                              <a:rPr lang="en-US" i="1">
                                <a:latin typeface="Cambria Math" panose="02040503050406030204" pitchFamily="18" charset="0"/>
                                <a:ea typeface="Cambria Math" panose="02040503050406030204" pitchFamily="18" charset="0"/>
                              </a:rPr>
                              <m:t>𝑌</m:t>
                            </m:r>
                          </m:e>
                        </m:acc>
                      </m:sub>
                    </m:sSub>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𝜎</m:t>
                        </m:r>
                      </m:num>
                      <m:den>
                        <m:rad>
                          <m:radPr>
                            <m:degHide m:val="on"/>
                            <m:ctrlPr>
                              <a:rPr lang="en-US" i="1">
                                <a:latin typeface="Cambria Math" panose="02040503050406030204" pitchFamily="18" charset="0"/>
                                <a:ea typeface="Cambria Math" panose="02040503050406030204" pitchFamily="18" charset="0"/>
                              </a:rPr>
                            </m:ctrlPr>
                          </m:radPr>
                          <m:deg/>
                          <m:e>
                            <m:r>
                              <a:rPr lang="en-US" i="1">
                                <a:latin typeface="Cambria Math" panose="02040503050406030204" pitchFamily="18" charset="0"/>
                                <a:ea typeface="Cambria Math" panose="02040503050406030204" pitchFamily="18" charset="0"/>
                              </a:rPr>
                              <m:t>𝑁</m:t>
                            </m:r>
                          </m:e>
                        </m:rad>
                      </m:den>
                    </m:f>
                  </m:oMath>
                </a14:m>
                <a:r>
                  <a:rPr lang="en-US" dirty="0" smtClean="0">
                    <a:ea typeface="Cambria Math" panose="02040503050406030204" pitchFamily="18" charset="0"/>
                  </a:rPr>
                  <a:t>.</a:t>
                </a:r>
              </a:p>
              <a:p>
                <a:pPr marL="971550" lvl="1" indent="-514350">
                  <a:buFont typeface="+mj-lt"/>
                  <a:buAutoNum type="arabicPeriod"/>
                </a:pPr>
                <a:r>
                  <a:rPr lang="en-US" dirty="0" smtClean="0">
                    <a:ea typeface="Cambria Math" panose="02040503050406030204" pitchFamily="18" charset="0"/>
                  </a:rPr>
                  <a:t>Assumptions.</a:t>
                </a:r>
                <a:endParaRPr lang="en-US" dirty="0" smtClean="0"/>
              </a:p>
              <a:p>
                <a:pPr lvl="0"/>
                <a:endParaRPr lang="en-US" dirty="0" smtClean="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828800"/>
                <a:ext cx="8229600" cy="4297363"/>
              </a:xfrm>
              <a:blipFill>
                <a:blip r:embed="rId3"/>
                <a:stretch>
                  <a:fillRect l="-1704" t="-1844"/>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529527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838200"/>
            <a:ext cx="9144000" cy="1143000"/>
          </a:xfrm>
        </p:spPr>
        <p:txBody>
          <a:bodyPr>
            <a:normAutofit fontScale="90000"/>
          </a:bodyPr>
          <a:lstStyle/>
          <a:p>
            <a:pPr lvl="0"/>
            <a:r>
              <a:rPr lang="en-US" dirty="0" smtClean="0"/>
              <a:t>Confidence Intervals for Means </a:t>
            </a:r>
            <a:r>
              <a:rPr lang="en-US" sz="2700" dirty="0" smtClean="0"/>
              <a:t>(2 </a:t>
            </a:r>
            <a:r>
              <a:rPr lang="en-US" sz="2700" dirty="0"/>
              <a:t>of 8</a:t>
            </a:r>
            <a:r>
              <a:rPr lang="en-US" sz="2700" dirty="0" smtClean="0"/>
              <a:t>)</a:t>
            </a:r>
            <a:endParaRPr lang="en-US" sz="2700" dirty="0"/>
          </a:p>
        </p:txBody>
      </p:sp>
      <p:sp>
        <p:nvSpPr>
          <p:cNvPr id="9" name="Content Placeholder 8"/>
          <p:cNvSpPr>
            <a:spLocks noGrp="1"/>
          </p:cNvSpPr>
          <p:nvPr>
            <p:ph idx="1"/>
          </p:nvPr>
        </p:nvSpPr>
        <p:spPr>
          <a:xfrm>
            <a:off x="457200" y="2133600"/>
            <a:ext cx="8229600" cy="3992563"/>
          </a:xfrm>
        </p:spPr>
        <p:txBody>
          <a:bodyPr>
            <a:normAutofit/>
          </a:bodyPr>
          <a:lstStyle/>
          <a:p>
            <a:pPr marL="0" indent="0">
              <a:buNone/>
            </a:pPr>
            <a:r>
              <a:rPr lang="en-US" dirty="0"/>
              <a:t>Determining the Confidence </a:t>
            </a:r>
            <a:r>
              <a:rPr lang="en-US" dirty="0" smtClean="0"/>
              <a:t>Interval</a:t>
            </a:r>
          </a:p>
          <a:p>
            <a:pPr marL="514350" indent="-514350">
              <a:buFont typeface="+mj-lt"/>
              <a:buAutoNum type="arabicPeriod"/>
            </a:pPr>
            <a:r>
              <a:rPr lang="en-US" dirty="0" smtClean="0"/>
              <a:t>Calculate standard </a:t>
            </a:r>
            <a:r>
              <a:rPr lang="en-US" dirty="0"/>
              <a:t>error of the mean.</a:t>
            </a:r>
          </a:p>
          <a:p>
            <a:pPr marL="514350" indent="-514350">
              <a:buFont typeface="+mj-lt"/>
              <a:buAutoNum type="arabicPeriod"/>
            </a:pPr>
            <a:r>
              <a:rPr lang="en-US" dirty="0" smtClean="0"/>
              <a:t>Decide </a:t>
            </a:r>
            <a:r>
              <a:rPr lang="en-US" dirty="0"/>
              <a:t>on the level of confidence, and find the corresponding </a:t>
            </a:r>
            <a:r>
              <a:rPr lang="en-US" i="1" dirty="0"/>
              <a:t>Z </a:t>
            </a:r>
            <a:r>
              <a:rPr lang="en-US" dirty="0"/>
              <a:t>value.</a:t>
            </a:r>
          </a:p>
          <a:p>
            <a:pPr marL="514350" indent="-514350">
              <a:buFont typeface="+mj-lt"/>
              <a:buAutoNum type="arabicPeriod"/>
            </a:pPr>
            <a:r>
              <a:rPr lang="en-US" dirty="0" smtClean="0"/>
              <a:t>Calculate </a:t>
            </a:r>
            <a:r>
              <a:rPr lang="en-US" dirty="0"/>
              <a:t>the confidence interval.</a:t>
            </a:r>
          </a:p>
          <a:p>
            <a:pPr marL="514350" indent="-514350">
              <a:buFont typeface="+mj-lt"/>
              <a:buAutoNum type="arabicPeriod"/>
            </a:pPr>
            <a:r>
              <a:rPr lang="en-US" dirty="0" smtClean="0"/>
              <a:t>Interpret </a:t>
            </a:r>
            <a:r>
              <a:rPr lang="en-US" dirty="0"/>
              <a:t>the results.</a:t>
            </a:r>
          </a:p>
          <a:p>
            <a:endParaRPr lang="en-US" b="1" dirty="0"/>
          </a:p>
          <a:p>
            <a:endParaRPr lang="en-US" dirty="0" smtClean="0"/>
          </a:p>
          <a:p>
            <a:endParaRPr lang="en-US" dirty="0" smtClean="0"/>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56159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762000"/>
            <a:ext cx="9144000" cy="1143000"/>
          </a:xfrm>
        </p:spPr>
        <p:txBody>
          <a:bodyPr>
            <a:normAutofit fontScale="90000"/>
          </a:bodyPr>
          <a:lstStyle/>
          <a:p>
            <a:pPr lvl="0"/>
            <a:r>
              <a:rPr lang="en-US" dirty="0" smtClean="0"/>
              <a:t>Confidence Intervals for Means </a:t>
            </a:r>
            <a:r>
              <a:rPr lang="en-US" sz="2700" dirty="0" smtClean="0"/>
              <a:t>(3 of </a:t>
            </a:r>
            <a:r>
              <a:rPr lang="en-US" sz="2700" dirty="0"/>
              <a:t>8</a:t>
            </a:r>
            <a:r>
              <a:rPr lang="en-US" sz="2700" dirty="0" smtClean="0"/>
              <a:t>)</a:t>
            </a:r>
            <a:endParaRPr lang="en-US" sz="2700" dirty="0"/>
          </a:p>
        </p:txBody>
      </p:sp>
      <p:sp>
        <p:nvSpPr>
          <p:cNvPr id="9" name="Content Placeholder 8"/>
          <p:cNvSpPr>
            <a:spLocks noGrp="1"/>
          </p:cNvSpPr>
          <p:nvPr>
            <p:ph idx="1"/>
          </p:nvPr>
        </p:nvSpPr>
        <p:spPr>
          <a:xfrm>
            <a:off x="457200" y="2133600"/>
            <a:ext cx="8229600" cy="3992563"/>
          </a:xfrm>
        </p:spPr>
        <p:txBody>
          <a:bodyPr>
            <a:normAutofit/>
          </a:bodyPr>
          <a:lstStyle/>
          <a:p>
            <a:pPr marL="0" indent="0">
              <a:buNone/>
            </a:pPr>
            <a:r>
              <a:rPr lang="en-US" dirty="0"/>
              <a:t>Reducing Risk</a:t>
            </a:r>
          </a:p>
          <a:p>
            <a:r>
              <a:rPr lang="en-US" dirty="0"/>
              <a:t>I</a:t>
            </a:r>
            <a:r>
              <a:rPr lang="en-US" dirty="0" smtClean="0"/>
              <a:t>ncreasing </a:t>
            </a:r>
            <a:r>
              <a:rPr lang="en-US" dirty="0"/>
              <a:t>the level of </a:t>
            </a:r>
            <a:r>
              <a:rPr lang="en-US" dirty="0" smtClean="0"/>
              <a:t>confidence.</a:t>
            </a:r>
          </a:p>
          <a:p>
            <a:r>
              <a:rPr lang="en-US" dirty="0"/>
              <a:t>T</a:t>
            </a:r>
            <a:r>
              <a:rPr lang="en-US" dirty="0" smtClean="0"/>
              <a:t>rade-off </a:t>
            </a:r>
            <a:r>
              <a:rPr lang="en-US" dirty="0"/>
              <a:t>between </a:t>
            </a:r>
            <a:r>
              <a:rPr lang="en-US" dirty="0" smtClean="0"/>
              <a:t>greater </a:t>
            </a:r>
            <a:r>
              <a:rPr lang="en-US" dirty="0"/>
              <a:t>confidence </a:t>
            </a:r>
            <a:r>
              <a:rPr lang="en-US" dirty="0" smtClean="0"/>
              <a:t>and precision </a:t>
            </a:r>
            <a:r>
              <a:rPr lang="en-US" dirty="0"/>
              <a:t>of </a:t>
            </a:r>
            <a:r>
              <a:rPr lang="en-US" dirty="0" smtClean="0"/>
              <a:t>estimate</a:t>
            </a:r>
            <a:r>
              <a:rPr lang="en-US" dirty="0"/>
              <a:t>. </a:t>
            </a:r>
            <a:endParaRPr lang="en-US" b="1" dirty="0"/>
          </a:p>
          <a:p>
            <a:endParaRPr lang="en-US" dirty="0" smtClean="0"/>
          </a:p>
          <a:p>
            <a:endParaRPr lang="en-US" dirty="0" smtClean="0"/>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006040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457200"/>
            <a:ext cx="9144000" cy="1143000"/>
          </a:xfrm>
        </p:spPr>
        <p:txBody>
          <a:bodyPr>
            <a:normAutofit fontScale="90000"/>
          </a:bodyPr>
          <a:lstStyle/>
          <a:p>
            <a:pPr lvl="0"/>
            <a:r>
              <a:rPr lang="en-US" dirty="0" smtClean="0"/>
              <a:t>Confidence Intervals for Means </a:t>
            </a:r>
            <a:r>
              <a:rPr lang="en-US" sz="2700" dirty="0" smtClean="0"/>
              <a:t>(4 </a:t>
            </a:r>
            <a:r>
              <a:rPr lang="en-US" sz="2700" dirty="0"/>
              <a:t>of 8</a:t>
            </a:r>
            <a:r>
              <a:rPr lang="en-US" sz="2700" dirty="0" smtClean="0"/>
              <a:t>)</a:t>
            </a:r>
            <a:endParaRPr lang="en-US" sz="2700" dirty="0"/>
          </a:p>
        </p:txBody>
      </p:sp>
      <p:sp>
        <p:nvSpPr>
          <p:cNvPr id="9" name="Content Placeholder 8"/>
          <p:cNvSpPr>
            <a:spLocks noGrp="1"/>
          </p:cNvSpPr>
          <p:nvPr>
            <p:ph idx="1"/>
          </p:nvPr>
        </p:nvSpPr>
        <p:spPr>
          <a:xfrm>
            <a:off x="457200" y="1600200"/>
            <a:ext cx="8229600" cy="4297363"/>
          </a:xfrm>
        </p:spPr>
        <p:txBody>
          <a:bodyPr>
            <a:normAutofit/>
          </a:bodyPr>
          <a:lstStyle/>
          <a:p>
            <a:pPr marL="0" indent="0">
              <a:buNone/>
            </a:pPr>
            <a:r>
              <a:rPr lang="en-US" dirty="0"/>
              <a:t>Reducing Risk</a:t>
            </a:r>
          </a:p>
          <a:p>
            <a:pPr marL="0" indent="0">
              <a:buNone/>
            </a:pPr>
            <a:r>
              <a:rPr lang="en-US" dirty="0" smtClean="0"/>
              <a:t>	</a:t>
            </a:r>
          </a:p>
          <a:p>
            <a:pPr lvl="0"/>
            <a:endParaRPr lang="en-US"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055416829"/>
              </p:ext>
            </p:extLst>
          </p:nvPr>
        </p:nvGraphicFramePr>
        <p:xfrm>
          <a:off x="609600" y="2895600"/>
          <a:ext cx="8001000" cy="1278720"/>
        </p:xfrm>
        <a:graphic>
          <a:graphicData uri="http://schemas.openxmlformats.org/drawingml/2006/table">
            <a:tbl>
              <a:tblPr firstRow="1" firstCol="1" bandRow="1">
                <a:tableStyleId>{BDBED569-4797-4DF1-A0F4-6AAB3CD982D8}</a:tableStyleId>
              </a:tblPr>
              <a:tblGrid>
                <a:gridCol w="40005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0">
                <a:tc>
                  <a:txBody>
                    <a:bodyPr/>
                    <a:lstStyle/>
                    <a:p>
                      <a:pPr algn="ctr">
                        <a:lnSpc>
                          <a:spcPct val="100000"/>
                        </a:lnSpc>
                        <a:spcAft>
                          <a:spcPts val="0"/>
                        </a:spcAft>
                      </a:pPr>
                      <a:r>
                        <a:rPr lang="en-IN" sz="1200" dirty="0">
                          <a:effectLst/>
                        </a:rPr>
                        <a:t>Confidence Level</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Z Value</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gn="ctr">
                        <a:lnSpc>
                          <a:spcPct val="100000"/>
                        </a:lnSpc>
                        <a:spcAft>
                          <a:spcPts val="0"/>
                        </a:spcAft>
                      </a:pPr>
                      <a:r>
                        <a:rPr lang="en-IN" sz="1200" b="0" dirty="0">
                          <a:effectLst/>
                        </a:rPr>
                        <a:t>90%</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1.65</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0">
                <a:tc>
                  <a:txBody>
                    <a:bodyPr/>
                    <a:lstStyle/>
                    <a:p>
                      <a:pPr algn="ctr">
                        <a:lnSpc>
                          <a:spcPct val="100000"/>
                        </a:lnSpc>
                        <a:spcAft>
                          <a:spcPts val="0"/>
                        </a:spcAft>
                      </a:pPr>
                      <a:r>
                        <a:rPr lang="en-IN" sz="1200" b="0" dirty="0">
                          <a:effectLst/>
                        </a:rPr>
                        <a:t>95%</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1.96</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gn="ctr">
                        <a:lnSpc>
                          <a:spcPct val="100000"/>
                        </a:lnSpc>
                        <a:spcAft>
                          <a:spcPts val="0"/>
                        </a:spcAft>
                      </a:pPr>
                      <a:r>
                        <a:rPr lang="en-IN" sz="1200" b="0" dirty="0">
                          <a:effectLst/>
                        </a:rPr>
                        <a:t>99%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2.58</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bl>
          </a:graphicData>
        </a:graphic>
      </p:graphicFrame>
      <p:sp>
        <p:nvSpPr>
          <p:cNvPr id="3" name="Rectangle 2"/>
          <p:cNvSpPr/>
          <p:nvPr/>
        </p:nvSpPr>
        <p:spPr>
          <a:xfrm>
            <a:off x="533400" y="2526268"/>
            <a:ext cx="8001000" cy="338554"/>
          </a:xfrm>
          <a:prstGeom prst="rect">
            <a:avLst/>
          </a:prstGeom>
        </p:spPr>
        <p:txBody>
          <a:bodyPr wrap="square">
            <a:spAutoFit/>
          </a:bodyPr>
          <a:lstStyle/>
          <a:p>
            <a:r>
              <a:rPr lang="en-IN" sz="1600" dirty="0"/>
              <a:t>Table 7.1 Confidence Levels and Corresponding </a:t>
            </a:r>
            <a:r>
              <a:rPr lang="en-IN" sz="1600" i="1" dirty="0"/>
              <a:t>Z </a:t>
            </a:r>
            <a:r>
              <a:rPr lang="en-IN" sz="1600" dirty="0"/>
              <a:t>Values</a:t>
            </a:r>
          </a:p>
        </p:txBody>
      </p:sp>
    </p:spTree>
    <p:extLst>
      <p:ext uri="{BB962C8B-B14F-4D97-AF65-F5344CB8AC3E}">
        <p14:creationId xmlns:p14="http://schemas.microsoft.com/office/powerpoint/2010/main" val="244690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1994</TotalTime>
  <Words>2889</Words>
  <Application>Microsoft Office PowerPoint</Application>
  <PresentationFormat>On-screen Show (4:3)</PresentationFormat>
  <Paragraphs>371</Paragraphs>
  <Slides>22</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Cambria Math</vt:lpstr>
      <vt:lpstr>Times New Roman</vt:lpstr>
      <vt:lpstr>Office Theme</vt:lpstr>
      <vt:lpstr>1_Office Theme</vt:lpstr>
      <vt:lpstr>Chapter 7: Estimation</vt:lpstr>
      <vt:lpstr>Introduction (1 of 2)</vt:lpstr>
      <vt:lpstr>Introduction (2 of 2)</vt:lpstr>
      <vt:lpstr>Point and Interval Estimation (1 of 2)</vt:lpstr>
      <vt:lpstr>Point and Interval Estimation (2 of 2)</vt:lpstr>
      <vt:lpstr>Confidence Intervals for Means (1 of 8)</vt:lpstr>
      <vt:lpstr>Confidence Intervals for Means (2 of 8)</vt:lpstr>
      <vt:lpstr>Confidence Intervals for Means (3 of 8)</vt:lpstr>
      <vt:lpstr>Confidence Intervals for Means (4 of 8)</vt:lpstr>
      <vt:lpstr>Confidence Intervals for Means (5 of 8)</vt:lpstr>
      <vt:lpstr>Confidence Intervals for Means (6 of 8)</vt:lpstr>
      <vt:lpstr>Confidence Intervals for Means (7 of 8)</vt:lpstr>
      <vt:lpstr>Confidence Intervals for Means (8 of 8)</vt:lpstr>
      <vt:lpstr>Statistics in Practice: Hispanic Migration and Earnings (1 of 2)</vt:lpstr>
      <vt:lpstr>Statistics in Practice: Hispanic Migration and Earnings (2 of 2)</vt:lpstr>
      <vt:lpstr>Confidence Intervals for Proportions (1 of 4)</vt:lpstr>
      <vt:lpstr>Confidence Intervals for Proportions (2 of 4)</vt:lpstr>
      <vt:lpstr>Confidence Intervals for Proportions (3 of 4)</vt:lpstr>
      <vt:lpstr>Confidence Intervals for Proportions (4 of 4)</vt:lpstr>
      <vt:lpstr> Reading the Research Literature: Women Victims of Intimate Violence (1 of 3)</vt:lpstr>
      <vt:lpstr> Reading the Research Literature: Women Victims of Intimate Violence (2 of 3)</vt:lpstr>
      <vt:lpstr> Reading the Research Literature: Women Victims of Intimate Violence (cont.) (3 of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260</cp:revision>
  <dcterms:created xsi:type="dcterms:W3CDTF">2006-08-16T00:00:00Z</dcterms:created>
  <dcterms:modified xsi:type="dcterms:W3CDTF">2020-02-05T15:53:00Z</dcterms:modified>
</cp:coreProperties>
</file>